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1" r:id="rId9"/>
    <p:sldId id="264" r:id="rId10"/>
    <p:sldId id="260" r:id="rId11"/>
    <p:sldId id="265" r:id="rId12"/>
    <p:sldId id="259" r:id="rId13"/>
    <p:sldId id="269" r:id="rId14"/>
    <p:sldId id="266" r:id="rId15"/>
    <p:sldId id="262" r:id="rId16"/>
    <p:sldId id="270" r:id="rId17"/>
    <p:sldId id="27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corcon comunicacion" userId="9a7f33d0-ecbc-428d-9c5e-4e5e96dd6d85" providerId="ADAL" clId="{72C1FAD8-067B-4BD2-9202-A20E5DF80B4B}"/>
    <pc:docChg chg="undo custSel delSld modSld">
      <pc:chgData name="alcorcon comunicacion" userId="9a7f33d0-ecbc-428d-9c5e-4e5e96dd6d85" providerId="ADAL" clId="{72C1FAD8-067B-4BD2-9202-A20E5DF80B4B}" dt="2022-11-03T14:18:52.368" v="80" actId="6549"/>
      <pc:docMkLst>
        <pc:docMk/>
      </pc:docMkLst>
      <pc:sldChg chg="modSp mod">
        <pc:chgData name="alcorcon comunicacion" userId="9a7f33d0-ecbc-428d-9c5e-4e5e96dd6d85" providerId="ADAL" clId="{72C1FAD8-067B-4BD2-9202-A20E5DF80B4B}" dt="2022-11-03T14:18:09.459" v="40" actId="6549"/>
        <pc:sldMkLst>
          <pc:docMk/>
          <pc:sldMk cId="1880715980" sldId="261"/>
        </pc:sldMkLst>
        <pc:spChg chg="mod">
          <ac:chgData name="alcorcon comunicacion" userId="9a7f33d0-ecbc-428d-9c5e-4e5e96dd6d85" providerId="ADAL" clId="{72C1FAD8-067B-4BD2-9202-A20E5DF80B4B}" dt="2022-11-03T14:18:09.459" v="40" actId="6549"/>
          <ac:spMkLst>
            <pc:docMk/>
            <pc:sldMk cId="1880715980" sldId="261"/>
            <ac:spMk id="3" creationId="{74F9B742-CCB1-47CF-B8E8-E3A945BFF09B}"/>
          </ac:spMkLst>
        </pc:spChg>
      </pc:sldChg>
      <pc:sldChg chg="modSp mod">
        <pc:chgData name="alcorcon comunicacion" userId="9a7f33d0-ecbc-428d-9c5e-4e5e96dd6d85" providerId="ADAL" clId="{72C1FAD8-067B-4BD2-9202-A20E5DF80B4B}" dt="2022-11-03T14:18:52.368" v="80" actId="6549"/>
        <pc:sldMkLst>
          <pc:docMk/>
          <pc:sldMk cId="1473233411" sldId="262"/>
        </pc:sldMkLst>
        <pc:spChg chg="mod">
          <ac:chgData name="alcorcon comunicacion" userId="9a7f33d0-ecbc-428d-9c5e-4e5e96dd6d85" providerId="ADAL" clId="{72C1FAD8-067B-4BD2-9202-A20E5DF80B4B}" dt="2022-11-03T14:18:52.368" v="80" actId="6549"/>
          <ac:spMkLst>
            <pc:docMk/>
            <pc:sldMk cId="1473233411" sldId="262"/>
            <ac:spMk id="3" creationId="{D352D987-7471-4172-810C-2208312C3D97}"/>
          </ac:spMkLst>
        </pc:spChg>
      </pc:sldChg>
      <pc:sldChg chg="modSp mod">
        <pc:chgData name="alcorcon comunicacion" userId="9a7f33d0-ecbc-428d-9c5e-4e5e96dd6d85" providerId="ADAL" clId="{72C1FAD8-067B-4BD2-9202-A20E5DF80B4B}" dt="2022-11-03T14:17:55.593" v="2" actId="6549"/>
        <pc:sldMkLst>
          <pc:docMk/>
          <pc:sldMk cId="1276412194" sldId="263"/>
        </pc:sldMkLst>
        <pc:spChg chg="mod">
          <ac:chgData name="alcorcon comunicacion" userId="9a7f33d0-ecbc-428d-9c5e-4e5e96dd6d85" providerId="ADAL" clId="{72C1FAD8-067B-4BD2-9202-A20E5DF80B4B}" dt="2022-11-03T14:17:55.593" v="2" actId="6549"/>
          <ac:spMkLst>
            <pc:docMk/>
            <pc:sldMk cId="1276412194" sldId="263"/>
            <ac:spMk id="3" creationId="{344586DB-FDDB-43B4-9705-8347BEA3B4C7}"/>
          </ac:spMkLst>
        </pc:spChg>
      </pc:sldChg>
      <pc:sldChg chg="modSp mod">
        <pc:chgData name="alcorcon comunicacion" userId="9a7f33d0-ecbc-428d-9c5e-4e5e96dd6d85" providerId="ADAL" clId="{72C1FAD8-067B-4BD2-9202-A20E5DF80B4B}" dt="2022-11-03T14:18:37.250" v="58" actId="6549"/>
        <pc:sldMkLst>
          <pc:docMk/>
          <pc:sldMk cId="972098990" sldId="266"/>
        </pc:sldMkLst>
        <pc:spChg chg="mod">
          <ac:chgData name="alcorcon comunicacion" userId="9a7f33d0-ecbc-428d-9c5e-4e5e96dd6d85" providerId="ADAL" clId="{72C1FAD8-067B-4BD2-9202-A20E5DF80B4B}" dt="2022-11-03T14:18:37.250" v="58" actId="6549"/>
          <ac:spMkLst>
            <pc:docMk/>
            <pc:sldMk cId="972098990" sldId="266"/>
            <ac:spMk id="3" creationId="{FAB5FB36-CEC1-4B58-AE45-3DC9EEBB9D80}"/>
          </ac:spMkLst>
        </pc:spChg>
      </pc:sldChg>
      <pc:sldChg chg="del">
        <pc:chgData name="alcorcon comunicacion" userId="9a7f33d0-ecbc-428d-9c5e-4e5e96dd6d85" providerId="ADAL" clId="{72C1FAD8-067B-4BD2-9202-A20E5DF80B4B}" dt="2022-11-03T14:16:55.602" v="0" actId="47"/>
        <pc:sldMkLst>
          <pc:docMk/>
          <pc:sldMk cId="257755907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A6F4F-5887-4329-900D-D4934CE99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1A6B8C-98AD-4E68-AE13-0591A2D4B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46305F-8993-4D24-A893-58F1C2A8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E32507-6A88-4C6D-9C18-9B14C9BC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39EFB9-14A1-4F9B-899B-74E89193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34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45B10-EC90-4B7A-8C93-2907D03F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B4E8AA-5A80-4F76-8091-763AC7144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E334A-48D8-46D1-A02C-AB3E8CE7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D243C3-F8D3-451F-955A-449C26BE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A82952-3C87-4FE8-A1C4-844C5EC0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7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85F675-9913-460E-A428-75785574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D088D6-0C15-4019-BB21-A79E8911D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F87DF6-800A-4D9D-B2EF-CCA82953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2D3F89-9BF8-4C8A-A728-A4CC4FB9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BB3BD-DF40-4936-998B-08E0E6EB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708EB-AD3E-4106-8481-9E113F91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BA9DD-4AEF-4428-87B3-F0DB625A0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6BE23-D336-4D13-905C-FC90A0FE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233639-73F0-4623-8C59-5338DF42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ECBC6-0EE0-45A5-AD62-738D88F8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76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ED6C9-0500-44CB-B22E-688797F7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671BF-4CED-424B-A214-6A02B17E2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7212FE-EA83-4C74-AA9B-741D1D9A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B9D6BF-15E0-4084-A113-E69B004F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DA2C4-A6AC-415D-B485-C4E6D74C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90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3E1EB-C937-4FDF-87D5-D3A2AB19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723974-BE2D-4D7B-806F-8FEDEDA10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D75CB7-4221-4D16-B94C-B41FFDE94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427703-9BEC-4A51-A235-9197C7AF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0754BE-596B-46D1-BBE4-11296EA9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AF8533-32AA-4669-AAC3-1CFDE74E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06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321C1-9619-49F1-8565-29027306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B832F2-5061-46AB-A892-AA56A3E23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756E19-B2E7-41E8-81EF-00E2DB9C6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7B92E4-5A16-43D5-837B-5B6043B74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847722-B3CE-4A55-A96F-CD39EFF82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76B2E6-5974-47E2-9BFD-1FEB200E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E6BE0C-D680-4768-A926-DC9CCEFF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868989-FFFC-4D45-9AB4-32B044E3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02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90293-B37C-425E-888C-AA648934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270962-074A-4BF9-AA31-D096C06B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91BEF4-1D25-45AA-B002-1E489336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F7FFA0-8786-45E0-8238-BDACF182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9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3581A9-4D41-4521-A39E-10E9EDD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70D245-1692-4B29-AF3A-F3E77140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EF5319-F4A9-4CEE-8862-11001763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18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D3A76-91D6-4AB5-B375-5C8C3616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ACD99-3F27-4931-8E9D-A9E22D913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366A6-875F-4077-BB65-B99C26430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2ED124-D78A-4AB4-B761-751D9F3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320254-DD9D-455E-86DC-E15566B3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252026-54B1-436F-9341-6D02A7F8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3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73BC4-4651-41D2-B6DB-B4EB00B2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725009-60CD-4148-AA19-CC72D1CF2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0E67CE-0FA2-4D72-8D03-18BE2B7F1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D0E2E6-277C-4EDE-8415-6C6D6872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A30D1A-AFE8-4435-830D-247D6175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07CC89-D64F-4DAE-A4C2-87A189DA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1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C05E74-3E58-48B9-AEF8-6C2E069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945A9D-B55E-4D96-BBE4-393205D4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75830-287C-402E-B5E7-7874D30B2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73CF-1E94-49E4-8900-9834E931FB1B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AADC7-6AFD-4246-B1CD-B1794A761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86B260-AFAE-4FE3-9628-DD569B923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0C3A-A497-449B-9740-DADDEF4E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8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n-web.com/documentos/Escala_Disability_Status_Scale_Kurtzk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lab.org/rehabilitation-measures/12-item-multiple-sclerosis-walking-scale" TargetMode="External"/><Relationship Id="rId2" Type="http://schemas.openxmlformats.org/officeDocument/2006/relationships/hyperlink" Target="https://www.sralab.org/sites/default/files/2017-06/mfi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pdm.org/UserFiles/file/Dyskinesia-Impairment-Scale-Scoring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lab.org/rehabilitation-measures/postural-assessment-scale-stroke" TargetMode="External"/><Relationship Id="rId2" Type="http://schemas.openxmlformats.org/officeDocument/2006/relationships/hyperlink" Target="https://www.sralab.org/rehabilitation-measures/stroke-rehabilitation-assessment-movement-meas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ralab.org/rehabilitation-measures/stroke-impact-scale-16" TargetMode="External"/><Relationship Id="rId4" Type="http://schemas.openxmlformats.org/officeDocument/2006/relationships/hyperlink" Target="https://www.sralab.org/rehabilitation-measures/motor-evaluation-scale-upper-extremity-strok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alab.org/rehabilitation-measures/international-cooperative-ataxia-rating-sca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lab.org/rehabilitation-measures/spinal-cord-independence-measure" TargetMode="External"/><Relationship Id="rId2" Type="http://schemas.openxmlformats.org/officeDocument/2006/relationships/hyperlink" Target="https://www.sralab.org/rehabilitation-measures/spinal-cord-assessment-tool-spastic-reflex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loxia.com/wp-content/uploads/2017/03/UPDRS-CALC-NEUROLOGIA.pdf" TargetMode="External"/><Relationship Id="rId2" Type="http://schemas.openxmlformats.org/officeDocument/2006/relationships/hyperlink" Target="https://www.amn-web.com/docs/Escala%20de%20Actividades%20de%20la%20Vida%20Diaria%20de%20Schwab-Englan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graphic.com/pdfs/arcneu/ane-2011/ane114b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o-pedia.com/images/5/52/PPHYscaleParkinsons.pdf" TargetMode="External"/><Relationship Id="rId2" Type="http://schemas.openxmlformats.org/officeDocument/2006/relationships/hyperlink" Target="https://www.parkinsons.org.uk/sites/default/files/2017-12/parkinsons_disease_fatigue_scal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it.org/measures/FAMS" TargetMode="External"/><Relationship Id="rId2" Type="http://schemas.openxmlformats.org/officeDocument/2006/relationships/hyperlink" Target="http://www.smvpt.com/files/DASHS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5B4F-88B3-4475-9521-8AD7FAC71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70" y="1122363"/>
            <a:ext cx="7293429" cy="2387600"/>
          </a:xfrm>
        </p:spPr>
        <p:txBody>
          <a:bodyPr>
            <a:no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Escalas y pruebas empleadas en la evaluación de patologías neurológicas específicas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A0A4-1B98-4451-9FB5-3C5D41980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570" y="3602038"/>
            <a:ext cx="7293430" cy="1655762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Francisco Molina Rueda</a:t>
            </a:r>
          </a:p>
          <a:p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 Neurológica. Máster U. Neurocontrol Motor</a:t>
            </a:r>
          </a:p>
          <a:p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Curso 2022/23</a:t>
            </a:r>
          </a:p>
          <a:p>
            <a:endParaRPr lang="es-ES" dirty="0"/>
          </a:p>
        </p:txBody>
      </p:sp>
      <p:pic>
        <p:nvPicPr>
          <p:cNvPr id="4" name="Picture 3" descr="C:\Users\francisco.molina\Dropbox\Láminas\Paper.Blog Neuro.16.png">
            <a:extLst>
              <a:ext uri="{FF2B5EF4-FFF2-40B4-BE49-F238E27FC236}">
                <a16:creationId xmlns:a16="http://schemas.microsoft.com/office/drawing/2014/main" id="{66263FDF-1864-4EC3-A6CA-ADFF1E810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932" r="50000" b="17511"/>
          <a:stretch/>
        </p:blipFill>
        <p:spPr bwMode="auto">
          <a:xfrm rot="10800000">
            <a:off x="-24680" y="1096784"/>
            <a:ext cx="2286000" cy="45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525196-FBBF-41B6-AF8B-3CC09A6D8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52" y="5735637"/>
            <a:ext cx="2633464" cy="5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7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4F520D-CD74-4723-B574-FEBFD9F5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Esclerosis Múltiple 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5FB36-CEC1-4B58-AE45-3DC9EEBB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59" y="1763486"/>
            <a:ext cx="8403717" cy="4289842"/>
          </a:xfrm>
        </p:spPr>
        <p:txBody>
          <a:bodyPr>
            <a:normAutofit/>
          </a:bodyPr>
          <a:lstStyle/>
          <a:p>
            <a:r>
              <a:rPr lang="en-US" sz="2200" b="1" dirty="0">
                <a:hlinkClick r:id="rId2"/>
              </a:rPr>
              <a:t>Expanded Disability Status Scale (EDSS) + </a:t>
            </a:r>
            <a:r>
              <a:rPr lang="en-US" sz="2200" b="1" dirty="0" err="1">
                <a:hlinkClick r:id="rId2"/>
              </a:rPr>
              <a:t>Kurtzke</a:t>
            </a:r>
            <a:r>
              <a:rPr lang="en-US" sz="2200" b="1" dirty="0">
                <a:hlinkClick r:id="rId2"/>
              </a:rPr>
              <a:t> Functional Systems Score (FSS) </a:t>
            </a:r>
            <a:endParaRPr lang="en-US" sz="2200" b="1" dirty="0"/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EDSS:</a:t>
            </a:r>
            <a:r>
              <a:rPr lang="en-US" sz="2200" dirty="0"/>
              <a:t> </a:t>
            </a:r>
            <a:r>
              <a:rPr lang="en-US" sz="2200" dirty="0" err="1"/>
              <a:t>Puntúa</a:t>
            </a:r>
            <a:r>
              <a:rPr lang="en-US" sz="2200" dirty="0"/>
              <a:t> entre 1 y 10 (1 = </a:t>
            </a:r>
            <a:r>
              <a:rPr lang="en-US" sz="2200" dirty="0" err="1"/>
              <a:t>examen</a:t>
            </a:r>
            <a:r>
              <a:rPr lang="en-US" sz="2200" dirty="0"/>
              <a:t> </a:t>
            </a:r>
            <a:r>
              <a:rPr lang="en-US" sz="2200" dirty="0" err="1"/>
              <a:t>neurológico</a:t>
            </a:r>
            <a:r>
              <a:rPr lang="en-US" sz="2200" dirty="0"/>
              <a:t> normal y 10 = </a:t>
            </a:r>
            <a:r>
              <a:rPr lang="en-US" sz="2200" dirty="0" err="1"/>
              <a:t>muerte</a:t>
            </a:r>
            <a:r>
              <a:rPr lang="en-US" sz="2200" dirty="0"/>
              <a:t> por EM) </a:t>
            </a:r>
            <a:r>
              <a:rPr lang="en-US" sz="2200" dirty="0" err="1"/>
              <a:t>según</a:t>
            </a:r>
            <a:r>
              <a:rPr lang="en-US" sz="2200" dirty="0"/>
              <a:t> la </a:t>
            </a:r>
            <a:r>
              <a:rPr lang="en-US" sz="2200" dirty="0" err="1"/>
              <a:t>puntuación</a:t>
            </a:r>
            <a:r>
              <a:rPr lang="en-US" sz="2200" dirty="0"/>
              <a:t> </a:t>
            </a:r>
            <a:r>
              <a:rPr lang="en-US" sz="2200" dirty="0" err="1"/>
              <a:t>obtenida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la FSS </a:t>
            </a:r>
          </a:p>
          <a:p>
            <a:pPr lvl="1"/>
            <a:endParaRPr lang="en-US" sz="2200" dirty="0"/>
          </a:p>
          <a:p>
            <a:pPr lvl="1"/>
            <a:r>
              <a:rPr lang="en-US" sz="2200" b="1" dirty="0"/>
              <a:t>FSS: </a:t>
            </a:r>
          </a:p>
          <a:p>
            <a:pPr lvl="2"/>
            <a:r>
              <a:rPr lang="en-US" sz="2200" dirty="0"/>
              <a:t>Domino: AVD / Motor / Sensorial  </a:t>
            </a:r>
          </a:p>
          <a:p>
            <a:pPr lvl="2"/>
            <a:r>
              <a:rPr lang="en-US" sz="2200" dirty="0" err="1"/>
              <a:t>Evalúa</a:t>
            </a:r>
            <a:r>
              <a:rPr lang="en-US" sz="2200" dirty="0"/>
              <a:t> </a:t>
            </a:r>
            <a:r>
              <a:rPr lang="en-US" sz="2200" b="1" dirty="0"/>
              <a:t>7 </a:t>
            </a:r>
            <a:r>
              <a:rPr lang="en-US" sz="2200" b="1" dirty="0" err="1"/>
              <a:t>componentes</a:t>
            </a:r>
            <a:r>
              <a:rPr lang="en-US" sz="2200" b="1" dirty="0"/>
              <a:t> </a:t>
            </a:r>
            <a:r>
              <a:rPr lang="en-US" sz="2200" b="1" dirty="0" err="1"/>
              <a:t>funcionales</a:t>
            </a:r>
            <a:r>
              <a:rPr lang="en-US" sz="2200" b="1" dirty="0"/>
              <a:t> del SNC</a:t>
            </a:r>
            <a:r>
              <a:rPr lang="en-US" sz="2200" dirty="0"/>
              <a:t>: </a:t>
            </a:r>
            <a:r>
              <a:rPr lang="en-US" sz="2200" dirty="0" err="1"/>
              <a:t>piramidal</a:t>
            </a:r>
            <a:r>
              <a:rPr lang="en-US" sz="2200" dirty="0"/>
              <a:t>, cerebelosa, </a:t>
            </a:r>
            <a:r>
              <a:rPr lang="en-US" sz="2200" dirty="0" err="1"/>
              <a:t>troncoencefálico</a:t>
            </a:r>
            <a:r>
              <a:rPr lang="en-US" sz="2200" dirty="0"/>
              <a:t>, sensorial, </a:t>
            </a:r>
            <a:r>
              <a:rPr lang="en-US" sz="2200" dirty="0" err="1"/>
              <a:t>función</a:t>
            </a:r>
            <a:r>
              <a:rPr lang="en-US" sz="2200" dirty="0"/>
              <a:t> vesical y </a:t>
            </a:r>
            <a:r>
              <a:rPr lang="en-US" sz="2200" dirty="0" err="1"/>
              <a:t>proctológica</a:t>
            </a:r>
            <a:r>
              <a:rPr lang="en-US" sz="2200" dirty="0"/>
              <a:t>, visual, cerebral y </a:t>
            </a:r>
            <a:r>
              <a:rPr lang="en-US" sz="2200" dirty="0" err="1"/>
              <a:t>otros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37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4F520D-CD74-4723-B574-FEBFD9F5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Esclerosis Múltiple </a:t>
            </a: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5FB36-CEC1-4B58-AE45-3DC9EEBB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665513"/>
            <a:ext cx="8835392" cy="470262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/>
              <a:t>Timed 25-Foot Walk</a:t>
            </a:r>
          </a:p>
          <a:p>
            <a:pPr lvl="1"/>
            <a:r>
              <a:rPr lang="en-US" sz="2000" dirty="0" err="1"/>
              <a:t>Dominio</a:t>
            </a:r>
            <a:r>
              <a:rPr lang="en-US" sz="2000" dirty="0"/>
              <a:t>: motor</a:t>
            </a:r>
          </a:p>
          <a:p>
            <a:pPr lvl="1"/>
            <a:r>
              <a:rPr lang="en-US" sz="2000" dirty="0" err="1"/>
              <a:t>Mide</a:t>
            </a:r>
            <a:r>
              <a:rPr lang="en-US" sz="2000" dirty="0"/>
              <a:t> el </a:t>
            </a:r>
            <a:r>
              <a:rPr lang="en-US" sz="2000" dirty="0" err="1"/>
              <a:t>tiempo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recorrer</a:t>
            </a:r>
            <a:r>
              <a:rPr lang="en-US" sz="2000" dirty="0"/>
              <a:t> la </a:t>
            </a:r>
            <a:r>
              <a:rPr lang="en-US" sz="2000" dirty="0" err="1"/>
              <a:t>distancia</a:t>
            </a:r>
            <a:r>
              <a:rPr lang="en-US" sz="2000" dirty="0"/>
              <a:t> de 25 pies (7,62 metros), </a:t>
            </a:r>
            <a:r>
              <a:rPr lang="en-US" sz="2000" dirty="0" err="1"/>
              <a:t>promedio</a:t>
            </a:r>
            <a:r>
              <a:rPr lang="en-US" sz="2000" dirty="0"/>
              <a:t> de dos </a:t>
            </a:r>
            <a:r>
              <a:rPr lang="en-US" sz="2000" dirty="0" err="1"/>
              <a:t>intentos</a:t>
            </a:r>
            <a:endParaRPr lang="en-US" sz="2000" dirty="0"/>
          </a:p>
          <a:p>
            <a:r>
              <a:rPr lang="es-ES" sz="2000" b="1" dirty="0" err="1">
                <a:hlinkClick r:id="rId2"/>
              </a:rPr>
              <a:t>Modified</a:t>
            </a:r>
            <a:r>
              <a:rPr lang="es-ES" sz="2000" b="1" dirty="0">
                <a:hlinkClick r:id="rId2"/>
              </a:rPr>
              <a:t> Fatigue </a:t>
            </a:r>
            <a:r>
              <a:rPr lang="es-ES" sz="2000" b="1" dirty="0" err="1">
                <a:hlinkClick r:id="rId2"/>
              </a:rPr>
              <a:t>Impact</a:t>
            </a:r>
            <a:r>
              <a:rPr lang="es-ES" sz="2000" b="1" dirty="0">
                <a:hlinkClick r:id="rId2"/>
              </a:rPr>
              <a:t> </a:t>
            </a:r>
            <a:r>
              <a:rPr lang="es-ES" sz="2000" b="1" dirty="0" err="1">
                <a:hlinkClick r:id="rId2"/>
              </a:rPr>
              <a:t>Scale</a:t>
            </a:r>
            <a:r>
              <a:rPr lang="es-ES" sz="2000" b="1" dirty="0">
                <a:hlinkClick r:id="rId2"/>
              </a:rPr>
              <a:t> </a:t>
            </a:r>
            <a:endParaRPr lang="es-ES" sz="2000" b="1" dirty="0"/>
          </a:p>
          <a:p>
            <a:pPr lvl="1"/>
            <a:r>
              <a:rPr lang="es-ES" sz="2000" dirty="0"/>
              <a:t>Dominio: AVD</a:t>
            </a:r>
          </a:p>
          <a:p>
            <a:pPr lvl="1"/>
            <a:r>
              <a:rPr lang="es-ES" sz="2000" dirty="0" err="1"/>
              <a:t>Autocuestionario</a:t>
            </a:r>
            <a:r>
              <a:rPr lang="es-ES" sz="2000" dirty="0"/>
              <a:t> de 21 ítems, escala 0 (nunca) – 4 (casi siempre) </a:t>
            </a:r>
          </a:p>
          <a:p>
            <a:pPr lvl="1"/>
            <a:r>
              <a:rPr lang="es-ES" sz="2000" dirty="0"/>
              <a:t>Tiene sistema de puntuación (3 subescalas: física, cognitiva y psicosocial). Máxima puntuación 84= máximo impacto de la fatiga</a:t>
            </a:r>
          </a:p>
          <a:p>
            <a:r>
              <a:rPr lang="es-ES" sz="2000" b="1" u="sng" dirty="0"/>
              <a:t>(Hauser) </a:t>
            </a:r>
            <a:r>
              <a:rPr lang="es-ES" sz="2000" b="1" u="sng" dirty="0" err="1"/>
              <a:t>Ambulation</a:t>
            </a:r>
            <a:r>
              <a:rPr lang="es-ES" sz="2000" b="1" u="sng" dirty="0"/>
              <a:t> </a:t>
            </a:r>
            <a:r>
              <a:rPr lang="es-ES" sz="2000" b="1" u="sng" dirty="0" err="1"/>
              <a:t>Index</a:t>
            </a:r>
            <a:r>
              <a:rPr lang="es-ES" sz="2000" b="1" u="sng" dirty="0"/>
              <a:t> </a:t>
            </a:r>
            <a:endParaRPr lang="es-ES" sz="2000" b="1" dirty="0"/>
          </a:p>
          <a:p>
            <a:pPr lvl="1"/>
            <a:r>
              <a:rPr lang="es-ES" sz="2000" dirty="0"/>
              <a:t>Tiempo y grado de asistencia caminando 25 pies</a:t>
            </a:r>
          </a:p>
          <a:p>
            <a:r>
              <a:rPr lang="en-US" sz="2000" b="1" dirty="0">
                <a:hlinkClick r:id="rId3"/>
              </a:rPr>
              <a:t>12-Item Multiple Sclerosis Walking Scale</a:t>
            </a:r>
            <a:endParaRPr lang="en-US" sz="2000" b="1" dirty="0"/>
          </a:p>
          <a:p>
            <a:pPr lvl="1"/>
            <a:r>
              <a:rPr lang="en-US" sz="2000" dirty="0" err="1"/>
              <a:t>Dominio</a:t>
            </a:r>
            <a:r>
              <a:rPr lang="en-US" sz="2000" dirty="0"/>
              <a:t>: motor (</a:t>
            </a:r>
            <a:r>
              <a:rPr lang="en-US" sz="2000" dirty="0" err="1"/>
              <a:t>marcha</a:t>
            </a:r>
            <a:r>
              <a:rPr lang="en-US" sz="2000" dirty="0"/>
              <a:t>)</a:t>
            </a:r>
          </a:p>
          <a:p>
            <a:pPr lvl="1"/>
            <a:r>
              <a:rPr lang="es-ES" sz="2000" dirty="0"/>
              <a:t>12 ítems que puntúan de 0 (nada en absoluto) a 5 (muchísimo). Máxima puntuación 60 puntos= máxima severidad  </a:t>
            </a:r>
          </a:p>
        </p:txBody>
      </p:sp>
    </p:spTree>
    <p:extLst>
      <p:ext uri="{BB962C8B-B14F-4D97-AF65-F5344CB8AC3E}">
        <p14:creationId xmlns:p14="http://schemas.microsoft.com/office/powerpoint/2010/main" val="97209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3AAB0F-C192-4A7D-B09A-9FBAE619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Parálisis Cerebral 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2D987-7471-4172-810C-2208312C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59" y="1665514"/>
            <a:ext cx="8160703" cy="4387814"/>
          </a:xfrm>
        </p:spPr>
        <p:txBody>
          <a:bodyPr>
            <a:normAutofit/>
          </a:bodyPr>
          <a:lstStyle/>
          <a:p>
            <a:r>
              <a:rPr lang="es-ES" sz="2000" b="1" dirty="0" err="1"/>
              <a:t>Children</a:t>
            </a:r>
            <a:r>
              <a:rPr lang="es-ES" sz="2000" b="1" dirty="0"/>
              <a:t> </a:t>
            </a:r>
            <a:r>
              <a:rPr lang="es-ES" sz="2000" b="1" dirty="0" err="1"/>
              <a:t>Participation</a:t>
            </a:r>
            <a:r>
              <a:rPr lang="es-ES" sz="2000" b="1" dirty="0"/>
              <a:t> </a:t>
            </a:r>
            <a:r>
              <a:rPr lang="es-ES" sz="2000" b="1" dirty="0" err="1"/>
              <a:t>Questionnaire</a:t>
            </a:r>
            <a:endParaRPr lang="es-ES" sz="2000" b="1" dirty="0"/>
          </a:p>
          <a:p>
            <a:pPr lvl="1"/>
            <a:r>
              <a:rPr lang="es-ES" sz="2000" dirty="0"/>
              <a:t>Dominio: AVD / motor / Cognición</a:t>
            </a:r>
          </a:p>
          <a:p>
            <a:pPr lvl="1"/>
            <a:r>
              <a:rPr lang="es-ES" sz="2000" dirty="0"/>
              <a:t>44 ítems organizados en 6 secciones: diversidad de la participación, intensidad de la participación, independencia, disfrute, satisfacción de los padres</a:t>
            </a:r>
          </a:p>
          <a:p>
            <a:r>
              <a:rPr lang="en-US" sz="2000" b="1" dirty="0"/>
              <a:t>Gross Motor Function Measure- </a:t>
            </a:r>
            <a:r>
              <a:rPr lang="en-US" sz="2000" b="1"/>
              <a:t>66 </a:t>
            </a:r>
            <a:endParaRPr lang="en-US" sz="2000" b="1" dirty="0"/>
          </a:p>
          <a:p>
            <a:r>
              <a:rPr lang="es-ES" sz="2000" b="1" dirty="0" err="1">
                <a:hlinkClick r:id="rId2"/>
              </a:rPr>
              <a:t>Dyskinesia</a:t>
            </a:r>
            <a:r>
              <a:rPr lang="es-ES" sz="2000" b="1" dirty="0">
                <a:hlinkClick r:id="rId2"/>
              </a:rPr>
              <a:t> </a:t>
            </a:r>
            <a:r>
              <a:rPr lang="es-ES" sz="2000" b="1" dirty="0" err="1">
                <a:hlinkClick r:id="rId2"/>
              </a:rPr>
              <a:t>Impairment</a:t>
            </a:r>
            <a:r>
              <a:rPr lang="es-ES" sz="2000" b="1" dirty="0">
                <a:hlinkClick r:id="rId2"/>
              </a:rPr>
              <a:t> </a:t>
            </a:r>
            <a:r>
              <a:rPr lang="es-ES" sz="2000" b="1" dirty="0" err="1">
                <a:hlinkClick r:id="rId2"/>
              </a:rPr>
              <a:t>Scale</a:t>
            </a:r>
            <a:r>
              <a:rPr lang="es-ES" sz="2000" b="1" dirty="0">
                <a:hlinkClick r:id="rId2"/>
              </a:rPr>
              <a:t> </a:t>
            </a:r>
            <a:r>
              <a:rPr lang="es-ES" sz="2000" b="1" dirty="0"/>
              <a:t>– AACPDM</a:t>
            </a:r>
          </a:p>
          <a:p>
            <a:pPr lvl="1"/>
            <a:r>
              <a:rPr lang="es-ES" sz="2000" dirty="0"/>
              <a:t>Evalúa movimientos distónicos y </a:t>
            </a:r>
            <a:r>
              <a:rPr lang="es-ES" sz="2000" dirty="0" err="1"/>
              <a:t>coreoatetósicos</a:t>
            </a:r>
            <a:r>
              <a:rPr lang="es-ES" sz="2000" dirty="0"/>
              <a:t> en distintas partes del cuerpo. Evalúa el factor espacial y temporal con una escala ordinal entre 0 (ausente) y 4 (siempre presente)</a:t>
            </a:r>
          </a:p>
          <a:p>
            <a:pPr lvl="1"/>
            <a:r>
              <a:rPr lang="es-ES" sz="2000" dirty="0"/>
              <a:t>Se solicita la realización de distintas actividades (ejemplo: abrir y cerrar los ojos) que son filmadas</a:t>
            </a:r>
          </a:p>
        </p:txBody>
      </p:sp>
    </p:spTree>
    <p:extLst>
      <p:ext uri="{BB962C8B-B14F-4D97-AF65-F5344CB8AC3E}">
        <p14:creationId xmlns:p14="http://schemas.microsoft.com/office/powerpoint/2010/main" val="147323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3AAB0F-C192-4A7D-B09A-9FBAE619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Parálisis Cerebral 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2D987-7471-4172-810C-2208312C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687286"/>
            <a:ext cx="7895464" cy="4366042"/>
          </a:xfrm>
        </p:spPr>
        <p:txBody>
          <a:bodyPr>
            <a:normAutofit/>
          </a:bodyPr>
          <a:lstStyle/>
          <a:p>
            <a:r>
              <a:rPr lang="fr-FR" sz="2000" b="1" dirty="0"/>
              <a:t>Tardieu </a:t>
            </a:r>
            <a:r>
              <a:rPr lang="fr-FR" sz="2000" b="1" dirty="0" err="1"/>
              <a:t>Scale</a:t>
            </a:r>
            <a:r>
              <a:rPr lang="fr-FR" sz="2000" b="1" dirty="0"/>
              <a:t>/</a:t>
            </a:r>
            <a:r>
              <a:rPr lang="fr-FR" sz="2000" b="1" dirty="0" err="1"/>
              <a:t>Modified</a:t>
            </a:r>
            <a:r>
              <a:rPr lang="fr-FR" sz="2000" b="1" dirty="0"/>
              <a:t> Tardieu </a:t>
            </a:r>
            <a:r>
              <a:rPr lang="fr-FR" sz="2000" b="1" dirty="0" err="1"/>
              <a:t>Scale</a:t>
            </a:r>
            <a:endParaRPr lang="fr-FR" sz="2000" b="1" dirty="0"/>
          </a:p>
          <a:p>
            <a:pPr lvl="1"/>
            <a:r>
              <a:rPr lang="fr-FR" sz="2000" dirty="0" err="1"/>
              <a:t>Dominio</a:t>
            </a:r>
            <a:r>
              <a:rPr lang="fr-FR" sz="2000" dirty="0"/>
              <a:t>: </a:t>
            </a:r>
            <a:r>
              <a:rPr lang="fr-FR" sz="2000" dirty="0" err="1"/>
              <a:t>motor</a:t>
            </a:r>
            <a:endParaRPr lang="fr-FR" sz="2000" dirty="0"/>
          </a:p>
          <a:p>
            <a:pPr lvl="1"/>
            <a:r>
              <a:rPr lang="fr-FR" sz="2000" dirty="0" err="1"/>
              <a:t>Evalúa</a:t>
            </a:r>
            <a:r>
              <a:rPr lang="fr-FR" sz="2000" dirty="0"/>
              <a:t> </a:t>
            </a:r>
            <a:r>
              <a:rPr lang="fr-FR" sz="2000" b="1" dirty="0" err="1"/>
              <a:t>espasticidad</a:t>
            </a:r>
            <a:r>
              <a:rPr lang="fr-FR" sz="2000" dirty="0"/>
              <a:t> </a:t>
            </a:r>
            <a:r>
              <a:rPr lang="fr-FR" sz="2000" dirty="0" err="1"/>
              <a:t>considerando</a:t>
            </a:r>
            <a:r>
              <a:rPr lang="fr-FR" sz="2000" dirty="0"/>
              <a:t> la </a:t>
            </a:r>
            <a:r>
              <a:rPr lang="fr-FR" sz="2000" dirty="0" err="1"/>
              <a:t>resistencia</a:t>
            </a:r>
            <a:r>
              <a:rPr lang="fr-FR" sz="2000" dirty="0"/>
              <a:t> al </a:t>
            </a:r>
            <a:r>
              <a:rPr lang="fr-FR" sz="2000" dirty="0" err="1"/>
              <a:t>movimiento</a:t>
            </a:r>
            <a:r>
              <a:rPr lang="fr-FR" sz="2000" dirty="0"/>
              <a:t> a </a:t>
            </a:r>
            <a:r>
              <a:rPr lang="fr-FR" sz="2000" dirty="0" err="1"/>
              <a:t>velocidades</a:t>
            </a:r>
            <a:r>
              <a:rPr lang="fr-FR" sz="2000" dirty="0"/>
              <a:t> </a:t>
            </a:r>
            <a:r>
              <a:rPr lang="fr-FR" sz="2000" dirty="0" err="1"/>
              <a:t>lentas</a:t>
            </a:r>
            <a:r>
              <a:rPr lang="fr-FR" sz="2000" dirty="0"/>
              <a:t> y </a:t>
            </a:r>
            <a:r>
              <a:rPr lang="fr-FR" sz="2000" dirty="0" err="1"/>
              <a:t>rápidas</a:t>
            </a:r>
            <a:r>
              <a:rPr lang="fr-FR" sz="2000" dirty="0"/>
              <a:t> </a:t>
            </a:r>
          </a:p>
          <a:p>
            <a:pPr lvl="1"/>
            <a:r>
              <a:rPr lang="fr-FR" sz="2000" dirty="0" err="1"/>
              <a:t>Incluye</a:t>
            </a:r>
            <a:r>
              <a:rPr lang="fr-FR" sz="2000" dirty="0"/>
              <a:t> dos </a:t>
            </a:r>
            <a:r>
              <a:rPr lang="fr-FR" sz="2000" dirty="0" err="1"/>
              <a:t>mediciones</a:t>
            </a:r>
            <a:r>
              <a:rPr lang="fr-FR" sz="2000" dirty="0"/>
              <a:t>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b="1" dirty="0" err="1"/>
              <a:t>Calidad</a:t>
            </a:r>
            <a:r>
              <a:rPr lang="fr-FR" b="1" dirty="0"/>
              <a:t> de la </a:t>
            </a:r>
            <a:r>
              <a:rPr lang="fr-FR" b="1" dirty="0" err="1"/>
              <a:t>reacción</a:t>
            </a:r>
            <a:r>
              <a:rPr lang="fr-FR" b="1" dirty="0"/>
              <a:t> </a:t>
            </a:r>
            <a:r>
              <a:rPr lang="fr-FR" b="1" dirty="0" err="1"/>
              <a:t>muscular</a:t>
            </a:r>
            <a:r>
              <a:rPr lang="fr-FR" b="1" dirty="0"/>
              <a:t> </a:t>
            </a:r>
            <a:r>
              <a:rPr lang="fr-FR" dirty="0"/>
              <a:t>(0: no </a:t>
            </a:r>
            <a:r>
              <a:rPr lang="fr-FR" dirty="0" err="1"/>
              <a:t>resistencia</a:t>
            </a:r>
            <a:r>
              <a:rPr lang="fr-FR" dirty="0"/>
              <a:t> – 5: </a:t>
            </a:r>
            <a:r>
              <a:rPr lang="fr-FR" dirty="0" err="1"/>
              <a:t>movimiento</a:t>
            </a:r>
            <a:r>
              <a:rPr lang="fr-FR" dirty="0"/>
              <a:t> </a:t>
            </a:r>
            <a:r>
              <a:rPr lang="fr-FR" dirty="0" err="1"/>
              <a:t>imposible</a:t>
            </a:r>
            <a:r>
              <a:rPr lang="fr-FR" dirty="0"/>
              <a:t>) en V2 y V3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b="1" dirty="0" err="1"/>
              <a:t>Ángulo</a:t>
            </a:r>
            <a:r>
              <a:rPr lang="fr-FR" b="1" dirty="0"/>
              <a:t> de la </a:t>
            </a:r>
            <a:r>
              <a:rPr lang="fr-FR" b="1" dirty="0" err="1"/>
              <a:t>reacción</a:t>
            </a:r>
            <a:r>
              <a:rPr lang="fr-FR" b="1" dirty="0"/>
              <a:t> </a:t>
            </a:r>
            <a:r>
              <a:rPr lang="fr-FR" b="1" dirty="0" err="1"/>
              <a:t>muscular</a:t>
            </a:r>
            <a:r>
              <a:rPr lang="fr-FR" b="1" dirty="0"/>
              <a:t> y </a:t>
            </a:r>
            <a:r>
              <a:rPr lang="fr-FR" b="1" dirty="0" err="1"/>
              <a:t>rango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goniometría</a:t>
            </a:r>
            <a:r>
              <a:rPr lang="fr-FR" dirty="0"/>
              <a:t>): </a:t>
            </a:r>
            <a:r>
              <a:rPr lang="fr-FR" dirty="0" err="1"/>
              <a:t>rango</a:t>
            </a:r>
            <a:r>
              <a:rPr lang="fr-FR" dirty="0"/>
              <a:t> en V1 y </a:t>
            </a:r>
            <a:r>
              <a:rPr lang="fr-FR" dirty="0" err="1"/>
              <a:t>ángulo</a:t>
            </a:r>
            <a:r>
              <a:rPr lang="fr-FR" dirty="0"/>
              <a:t> en V2 y V3 </a:t>
            </a:r>
          </a:p>
          <a:p>
            <a:pPr marL="1371600" lvl="2" indent="-457200">
              <a:buFont typeface="+mj-lt"/>
              <a:buAutoNum type="arabicPeriod"/>
            </a:pPr>
            <a:endParaRPr lang="fr-FR" dirty="0"/>
          </a:p>
          <a:p>
            <a:pPr marL="914400" lvl="2" indent="0">
              <a:buNone/>
            </a:pPr>
            <a:r>
              <a:rPr lang="fr-FR" b="1" dirty="0" err="1"/>
              <a:t>Emplea</a:t>
            </a:r>
            <a:r>
              <a:rPr lang="fr-FR" b="1" dirty="0"/>
              <a:t> </a:t>
            </a:r>
            <a:r>
              <a:rPr lang="fr-FR" b="1" dirty="0" err="1"/>
              <a:t>tres</a:t>
            </a:r>
            <a:r>
              <a:rPr lang="fr-FR" b="1" dirty="0"/>
              <a:t> </a:t>
            </a:r>
            <a:r>
              <a:rPr lang="fr-FR" b="1" dirty="0" err="1"/>
              <a:t>velocidades</a:t>
            </a:r>
            <a:r>
              <a:rPr lang="fr-FR" b="1" dirty="0"/>
              <a:t>: </a:t>
            </a:r>
            <a:r>
              <a:rPr lang="fr-FR" dirty="0" err="1"/>
              <a:t>lenta</a:t>
            </a:r>
            <a:r>
              <a:rPr lang="fr-FR" dirty="0"/>
              <a:t> (V1), </a:t>
            </a:r>
            <a:r>
              <a:rPr lang="fr-FR" dirty="0" err="1"/>
              <a:t>caída</a:t>
            </a:r>
            <a:r>
              <a:rPr lang="fr-FR" dirty="0"/>
              <a:t> de la </a:t>
            </a:r>
            <a:r>
              <a:rPr lang="fr-FR" dirty="0" err="1"/>
              <a:t>extremidad</a:t>
            </a:r>
            <a:r>
              <a:rPr lang="fr-FR" dirty="0"/>
              <a:t> ante la </a:t>
            </a:r>
            <a:r>
              <a:rPr lang="fr-FR" dirty="0" err="1"/>
              <a:t>gravedad</a:t>
            </a:r>
            <a:r>
              <a:rPr lang="fr-FR" dirty="0"/>
              <a:t> (V2), </a:t>
            </a:r>
            <a:r>
              <a:rPr lang="fr-FR" dirty="0" err="1"/>
              <a:t>rápida</a:t>
            </a:r>
            <a:r>
              <a:rPr lang="fr-FR" dirty="0"/>
              <a:t> (V3)</a:t>
            </a:r>
          </a:p>
        </p:txBody>
      </p:sp>
    </p:spTree>
    <p:extLst>
      <p:ext uri="{BB962C8B-B14F-4D97-AF65-F5344CB8AC3E}">
        <p14:creationId xmlns:p14="http://schemas.microsoft.com/office/powerpoint/2010/main" val="20897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419350"/>
            <a:ext cx="6981825" cy="2019300"/>
          </a:xfrm>
          <a:prstGeom prst="rect">
            <a:avLst/>
          </a:prstGeom>
        </p:spPr>
      </p:pic>
      <p:pic>
        <p:nvPicPr>
          <p:cNvPr id="5" name="Picture 3" descr="C:\Users\francisco.molina\Dropbox\Láminas\Paper.Blog Neuro.16.png">
            <a:extLst>
              <a:ext uri="{FF2B5EF4-FFF2-40B4-BE49-F238E27FC236}">
                <a16:creationId xmlns:a16="http://schemas.microsoft.com/office/drawing/2014/main" id="{66263FDF-1864-4EC3-A6CA-ADFF1E810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932" r="50000" b="17511"/>
          <a:stretch/>
        </p:blipFill>
        <p:spPr bwMode="auto">
          <a:xfrm rot="10800000">
            <a:off x="-24680" y="1096784"/>
            <a:ext cx="2286000" cy="45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8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53B5EC-5C47-4521-BBC8-B7BBB381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10443" y="6117999"/>
            <a:ext cx="5449824" cy="74000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F195F1-4D59-4482-B01A-ECBC35CC8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198B2F3E-C437-4873-9893-FEC86AA3B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r="8978" b="1"/>
          <a:stretch/>
        </p:blipFill>
        <p:spPr>
          <a:xfrm>
            <a:off x="5905500" y="774700"/>
            <a:ext cx="5448300" cy="5270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DB9268-BE88-4C52-B708-31222CCC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5487543" cy="2135867"/>
          </a:xfrm>
        </p:spPr>
        <p:txBody>
          <a:bodyPr anchor="b">
            <a:norm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escalas atendiendo a las patologías, no a los dominios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2EB4F-5D6B-435F-B939-20126F3F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70200"/>
            <a:ext cx="4622800" cy="3086100"/>
          </a:xfrm>
        </p:spPr>
        <p:txBody>
          <a:bodyPr wrap="square" anchor="t">
            <a:normAutofit/>
          </a:bodyPr>
          <a:lstStyle/>
          <a:p>
            <a:r>
              <a:rPr lang="es-ES" dirty="0"/>
              <a:t>Ictus</a:t>
            </a:r>
          </a:p>
          <a:p>
            <a:r>
              <a:rPr lang="es-ES" dirty="0"/>
              <a:t>Lesión medular</a:t>
            </a:r>
          </a:p>
          <a:p>
            <a:r>
              <a:rPr lang="es-ES" dirty="0"/>
              <a:t>Enfermedad de Parkinson</a:t>
            </a:r>
          </a:p>
          <a:p>
            <a:r>
              <a:rPr lang="es-ES" dirty="0"/>
              <a:t>Esclerosis Múltiple</a:t>
            </a:r>
          </a:p>
          <a:p>
            <a:r>
              <a:rPr lang="es-ES" dirty="0"/>
              <a:t>Parálisis Cerebral </a:t>
            </a:r>
          </a:p>
        </p:txBody>
      </p:sp>
    </p:spTree>
    <p:extLst>
      <p:ext uri="{BB962C8B-B14F-4D97-AF65-F5344CB8AC3E}">
        <p14:creationId xmlns:p14="http://schemas.microsoft.com/office/powerpoint/2010/main" val="230509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A09806-B46E-4FF2-8A3A-E24D133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</a:rPr>
              <a:t>Ictus </a:t>
            </a: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586DB-FDDB-43B4-9705-8347BEA3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741714"/>
            <a:ext cx="8544878" cy="4311614"/>
          </a:xfrm>
        </p:spPr>
        <p:txBody>
          <a:bodyPr>
            <a:normAutofit/>
          </a:bodyPr>
          <a:lstStyle/>
          <a:p>
            <a:r>
              <a:rPr lang="es-ES" sz="1800" b="1" dirty="0" err="1">
                <a:hlinkClick r:id="rId2"/>
              </a:rPr>
              <a:t>Stroke</a:t>
            </a:r>
            <a:r>
              <a:rPr lang="es-ES" sz="1800" b="1" dirty="0">
                <a:hlinkClick r:id="rId2"/>
              </a:rPr>
              <a:t> Rehabilitation </a:t>
            </a:r>
            <a:r>
              <a:rPr lang="es-ES" sz="1800" b="1" dirty="0" err="1">
                <a:hlinkClick r:id="rId2"/>
              </a:rPr>
              <a:t>Assessment</a:t>
            </a:r>
            <a:r>
              <a:rPr lang="es-ES" sz="1800" b="1" dirty="0">
                <a:hlinkClick r:id="rId2"/>
              </a:rPr>
              <a:t> </a:t>
            </a:r>
            <a:r>
              <a:rPr lang="es-ES" sz="1800" b="1" dirty="0" err="1">
                <a:hlinkClick r:id="rId2"/>
              </a:rPr>
              <a:t>of</a:t>
            </a:r>
            <a:r>
              <a:rPr lang="es-ES" sz="1800" b="1" dirty="0">
                <a:hlinkClick r:id="rId2"/>
              </a:rPr>
              <a:t> </a:t>
            </a:r>
            <a:r>
              <a:rPr lang="es-ES" sz="1800" b="1" dirty="0" err="1">
                <a:hlinkClick r:id="rId2"/>
              </a:rPr>
              <a:t>Movement</a:t>
            </a:r>
            <a:r>
              <a:rPr lang="es-ES" sz="1800" b="1" dirty="0">
                <a:hlinkClick r:id="rId2"/>
              </a:rPr>
              <a:t> (STREAM)</a:t>
            </a:r>
            <a:endParaRPr lang="es-ES" sz="1800" b="1" dirty="0"/>
          </a:p>
          <a:p>
            <a:pPr lvl="1"/>
            <a:r>
              <a:rPr lang="es-ES" sz="1800" dirty="0"/>
              <a:t>Dominio: motor (movilidad)</a:t>
            </a:r>
          </a:p>
          <a:p>
            <a:pPr lvl="1"/>
            <a:r>
              <a:rPr lang="es-ES" sz="1800" dirty="0"/>
              <a:t>30 ítems. Movimientos de MS (20 puntos), de MI (20 puntos) y movilidad (30 puntos) </a:t>
            </a:r>
          </a:p>
          <a:p>
            <a:r>
              <a:rPr lang="es-ES" sz="1800" b="1" dirty="0">
                <a:hlinkClick r:id="rId3"/>
              </a:rPr>
              <a:t>Postural </a:t>
            </a:r>
            <a:r>
              <a:rPr lang="es-ES" sz="1800" b="1" dirty="0" err="1">
                <a:hlinkClick r:id="rId3"/>
              </a:rPr>
              <a:t>Assessment</a:t>
            </a:r>
            <a:r>
              <a:rPr lang="es-ES" sz="1800" b="1" dirty="0">
                <a:hlinkClick r:id="rId3"/>
              </a:rPr>
              <a:t> </a:t>
            </a:r>
            <a:r>
              <a:rPr lang="es-ES" sz="1800" b="1" dirty="0" err="1">
                <a:hlinkClick r:id="rId3"/>
              </a:rPr>
              <a:t>Scale</a:t>
            </a:r>
            <a:r>
              <a:rPr lang="es-ES" sz="1800" b="1" dirty="0">
                <a:hlinkClick r:id="rId3"/>
              </a:rPr>
              <a:t> </a:t>
            </a:r>
            <a:r>
              <a:rPr lang="es-ES" sz="1800" b="1" dirty="0" err="1">
                <a:hlinkClick r:id="rId3"/>
              </a:rPr>
              <a:t>for</a:t>
            </a:r>
            <a:r>
              <a:rPr lang="es-ES" sz="1800" b="1" dirty="0">
                <a:hlinkClick r:id="rId3"/>
              </a:rPr>
              <a:t> </a:t>
            </a:r>
            <a:r>
              <a:rPr lang="es-ES" sz="1800" b="1" dirty="0" err="1">
                <a:hlinkClick r:id="rId3"/>
              </a:rPr>
              <a:t>Stroke</a:t>
            </a:r>
            <a:r>
              <a:rPr lang="es-ES" sz="1800" b="1" dirty="0">
                <a:hlinkClick r:id="rId3"/>
              </a:rPr>
              <a:t> (PASS)</a:t>
            </a:r>
            <a:endParaRPr lang="es-ES" sz="1800" b="1" dirty="0"/>
          </a:p>
          <a:p>
            <a:pPr lvl="1"/>
            <a:r>
              <a:rPr lang="es-ES" sz="1800" dirty="0"/>
              <a:t>Dominio: motor (equilibrio)</a:t>
            </a:r>
          </a:p>
          <a:p>
            <a:pPr lvl="1"/>
            <a:r>
              <a:rPr lang="es-ES" sz="1800" dirty="0"/>
              <a:t>12 ítems. Equilibrio tumbado, sentado y en bipedestación (36 puntos)</a:t>
            </a:r>
          </a:p>
          <a:p>
            <a:r>
              <a:rPr lang="es-ES" sz="1800" b="1" dirty="0">
                <a:hlinkClick r:id="rId4"/>
              </a:rPr>
              <a:t>Motor </a:t>
            </a:r>
            <a:r>
              <a:rPr lang="es-ES" sz="1800" b="1" dirty="0" err="1">
                <a:hlinkClick r:id="rId4"/>
              </a:rPr>
              <a:t>Evaluation</a:t>
            </a:r>
            <a:r>
              <a:rPr lang="es-ES" sz="1800" b="1" dirty="0">
                <a:hlinkClick r:id="rId4"/>
              </a:rPr>
              <a:t> </a:t>
            </a:r>
            <a:r>
              <a:rPr lang="es-ES" sz="1800" b="1" dirty="0" err="1">
                <a:hlinkClick r:id="rId4"/>
              </a:rPr>
              <a:t>Scale</a:t>
            </a:r>
            <a:r>
              <a:rPr lang="es-ES" sz="1800" b="1" dirty="0">
                <a:hlinkClick r:id="rId4"/>
              </a:rPr>
              <a:t> </a:t>
            </a:r>
            <a:r>
              <a:rPr lang="es-ES" sz="1800" b="1" dirty="0" err="1">
                <a:hlinkClick r:id="rId4"/>
              </a:rPr>
              <a:t>for</a:t>
            </a:r>
            <a:r>
              <a:rPr lang="es-ES" sz="1800" b="1" dirty="0">
                <a:hlinkClick r:id="rId4"/>
              </a:rPr>
              <a:t> </a:t>
            </a:r>
            <a:r>
              <a:rPr lang="es-ES" sz="1800" b="1" dirty="0" err="1">
                <a:hlinkClick r:id="rId4"/>
              </a:rPr>
              <a:t>Upper</a:t>
            </a:r>
            <a:r>
              <a:rPr lang="es-ES" sz="1800" b="1" dirty="0">
                <a:hlinkClick r:id="rId4"/>
              </a:rPr>
              <a:t> </a:t>
            </a:r>
            <a:r>
              <a:rPr lang="es-ES" sz="1800" b="1" dirty="0" err="1">
                <a:hlinkClick r:id="rId4"/>
              </a:rPr>
              <a:t>Extremity</a:t>
            </a:r>
            <a:r>
              <a:rPr lang="es-ES" sz="1800" b="1" dirty="0">
                <a:hlinkClick r:id="rId4"/>
              </a:rPr>
              <a:t> in </a:t>
            </a:r>
            <a:r>
              <a:rPr lang="es-ES" sz="1800" b="1" dirty="0" err="1">
                <a:hlinkClick r:id="rId4"/>
              </a:rPr>
              <a:t>Scale</a:t>
            </a:r>
            <a:r>
              <a:rPr lang="es-ES" sz="1800" b="1" dirty="0">
                <a:hlinkClick r:id="rId4"/>
              </a:rPr>
              <a:t> (MESUPES)</a:t>
            </a:r>
            <a:endParaRPr lang="es-ES" sz="1800" b="1" dirty="0"/>
          </a:p>
          <a:p>
            <a:pPr lvl="1"/>
            <a:r>
              <a:rPr lang="es-ES" sz="1800" dirty="0"/>
              <a:t>Dominio: motor</a:t>
            </a:r>
          </a:p>
          <a:p>
            <a:pPr lvl="1"/>
            <a:r>
              <a:rPr lang="es-ES" sz="1800" dirty="0"/>
              <a:t>17 ítems. 8 ítems para brazo y 9 para mano (58 puntos) </a:t>
            </a:r>
          </a:p>
          <a:p>
            <a:r>
              <a:rPr lang="es-ES" sz="1800" b="1" dirty="0" err="1">
                <a:hlinkClick r:id="rId5"/>
              </a:rPr>
              <a:t>Stroke</a:t>
            </a:r>
            <a:r>
              <a:rPr lang="es-ES" sz="1800" b="1" dirty="0">
                <a:hlinkClick r:id="rId5"/>
              </a:rPr>
              <a:t> </a:t>
            </a:r>
            <a:r>
              <a:rPr lang="es-ES" sz="1800" b="1" dirty="0" err="1">
                <a:hlinkClick r:id="rId5"/>
              </a:rPr>
              <a:t>Impact</a:t>
            </a:r>
            <a:r>
              <a:rPr lang="es-ES" sz="1800" b="1" dirty="0">
                <a:hlinkClick r:id="rId5"/>
              </a:rPr>
              <a:t> </a:t>
            </a:r>
            <a:r>
              <a:rPr lang="es-ES" sz="1800" b="1" dirty="0" err="1">
                <a:hlinkClick r:id="rId5"/>
              </a:rPr>
              <a:t>Scale</a:t>
            </a:r>
            <a:r>
              <a:rPr lang="es-ES" sz="1800" b="1" dirty="0">
                <a:hlinkClick r:id="rId5"/>
              </a:rPr>
              <a:t> – 16</a:t>
            </a:r>
            <a:endParaRPr lang="es-ES" sz="1800" b="1" dirty="0"/>
          </a:p>
          <a:p>
            <a:pPr lvl="1"/>
            <a:r>
              <a:rPr lang="es-ES" sz="1800" dirty="0"/>
              <a:t>Dominio: Actividades de la Vida Diaria (AVD) </a:t>
            </a:r>
          </a:p>
          <a:p>
            <a:pPr lvl="1"/>
            <a:r>
              <a:rPr lang="es-ES" sz="1800" dirty="0"/>
              <a:t>16 ítems (fuerza, función de la mano y AVD) (80 puntos)</a:t>
            </a:r>
          </a:p>
        </p:txBody>
      </p:sp>
    </p:spTree>
    <p:extLst>
      <p:ext uri="{BB962C8B-B14F-4D97-AF65-F5344CB8AC3E}">
        <p14:creationId xmlns:p14="http://schemas.microsoft.com/office/powerpoint/2010/main" val="5805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A09806-B46E-4FF2-8A3A-E24D133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</a:rPr>
              <a:t>Ictus 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586DB-FDDB-43B4-9705-8347BEA3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59" y="1719943"/>
            <a:ext cx="7955915" cy="4333385"/>
          </a:xfrm>
        </p:spPr>
        <p:txBody>
          <a:bodyPr>
            <a:normAutofit/>
          </a:bodyPr>
          <a:lstStyle/>
          <a:p>
            <a:r>
              <a:rPr lang="en-US" sz="2200" b="1" dirty="0" err="1"/>
              <a:t>Otras</a:t>
            </a:r>
            <a:r>
              <a:rPr lang="en-US" sz="2200" b="1" dirty="0"/>
              <a:t> (</a:t>
            </a:r>
            <a:r>
              <a:rPr lang="en-US" sz="2200" b="1" dirty="0" err="1"/>
              <a:t>dominio</a:t>
            </a:r>
            <a:r>
              <a:rPr lang="en-US" sz="2200" b="1" dirty="0"/>
              <a:t> motor):</a:t>
            </a:r>
          </a:p>
          <a:p>
            <a:pPr lvl="1"/>
            <a:r>
              <a:rPr lang="en-US" sz="2200" dirty="0"/>
              <a:t>Motricity Index</a:t>
            </a:r>
          </a:p>
          <a:p>
            <a:pPr lvl="1"/>
            <a:r>
              <a:rPr lang="en-US" sz="2200" dirty="0" err="1"/>
              <a:t>Rivermead</a:t>
            </a:r>
            <a:r>
              <a:rPr lang="en-US" sz="2200" dirty="0"/>
              <a:t> Motor Assessment </a:t>
            </a:r>
          </a:p>
          <a:p>
            <a:pPr lvl="1"/>
            <a:r>
              <a:rPr lang="en-US" sz="2200" dirty="0" err="1"/>
              <a:t>Fugl</a:t>
            </a:r>
            <a:r>
              <a:rPr lang="en-US" sz="2200" dirty="0"/>
              <a:t>-Meyer Assessment of Motor Recovery after Stroke</a:t>
            </a:r>
          </a:p>
          <a:p>
            <a:pPr lvl="1"/>
            <a:r>
              <a:rPr lang="en-US" sz="2200" dirty="0"/>
              <a:t>Motor Assessment Scale </a:t>
            </a:r>
          </a:p>
          <a:p>
            <a:r>
              <a:rPr lang="en-US" sz="2200" b="1" dirty="0"/>
              <a:t>Stroke Specific Quality of Life Scale (</a:t>
            </a:r>
            <a:r>
              <a:rPr lang="en-US" sz="2200" b="1" dirty="0" err="1"/>
              <a:t>dominio</a:t>
            </a:r>
            <a:r>
              <a:rPr lang="en-US" sz="2200" b="1" dirty="0"/>
              <a:t>: AVD)</a:t>
            </a:r>
          </a:p>
          <a:p>
            <a:r>
              <a:rPr lang="en-US" sz="2200" b="1" dirty="0"/>
              <a:t>Wisconsin Gait Scale (</a:t>
            </a:r>
            <a:r>
              <a:rPr lang="en-US" sz="2200" b="1" dirty="0" err="1"/>
              <a:t>dominio</a:t>
            </a:r>
            <a:r>
              <a:rPr lang="en-US" sz="2200" b="1" dirty="0"/>
              <a:t>: motor – </a:t>
            </a:r>
            <a:r>
              <a:rPr lang="en-US" sz="2200" b="1" dirty="0" err="1"/>
              <a:t>marcha</a:t>
            </a:r>
            <a:r>
              <a:rPr lang="en-US" sz="2200" b="1" dirty="0"/>
              <a:t>)</a:t>
            </a:r>
            <a:endParaRPr lang="en-US" sz="2200" dirty="0"/>
          </a:p>
          <a:p>
            <a:r>
              <a:rPr lang="en-US" sz="2200" b="1" dirty="0">
                <a:hlinkClick r:id="rId2"/>
              </a:rPr>
              <a:t>ICARS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7641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B4EB25-5C85-409E-81F6-41A91E8F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Lesión medular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9B742-CCB1-47CF-B8E8-E3A945BF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687286"/>
            <a:ext cx="8621078" cy="4366042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/>
              <a:t>International Standards for Neurological Classification of Spinal Cord Injury </a:t>
            </a:r>
            <a:r>
              <a:rPr lang="en-US" sz="2000" b="1" dirty="0"/>
              <a:t>(ASIA Impairment Scale) </a:t>
            </a:r>
          </a:p>
          <a:p>
            <a:r>
              <a:rPr lang="en-US" sz="2000" b="1" u="sng" dirty="0"/>
              <a:t>Walking Index for Spinal Cord Injury</a:t>
            </a:r>
            <a:r>
              <a:rPr lang="en-US" sz="2000" b="1" dirty="0"/>
              <a:t> </a:t>
            </a:r>
          </a:p>
          <a:p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Spinal Cord Assessment Tool for Spastic Reflexes (SCATS)</a:t>
            </a:r>
            <a:endParaRPr lang="en-US" sz="2000" b="1" dirty="0"/>
          </a:p>
          <a:p>
            <a:pPr lvl="1"/>
            <a:r>
              <a:rPr lang="en-US" sz="2000" dirty="0" err="1"/>
              <a:t>Dominio</a:t>
            </a:r>
            <a:r>
              <a:rPr lang="en-US" sz="2000" dirty="0"/>
              <a:t>: motor</a:t>
            </a:r>
          </a:p>
          <a:p>
            <a:pPr lvl="1"/>
            <a:r>
              <a:rPr lang="en-US" sz="2000" dirty="0" err="1"/>
              <a:t>Evalúa</a:t>
            </a:r>
            <a:r>
              <a:rPr lang="en-US" sz="2000" dirty="0"/>
              <a:t> </a:t>
            </a:r>
            <a:r>
              <a:rPr lang="en-US" sz="2000" dirty="0" err="1"/>
              <a:t>tres</a:t>
            </a:r>
            <a:r>
              <a:rPr lang="en-US" sz="2000" dirty="0"/>
              <a:t> </a:t>
            </a:r>
            <a:r>
              <a:rPr lang="en-US" sz="2000" dirty="0" err="1"/>
              <a:t>tipos</a:t>
            </a:r>
            <a:r>
              <a:rPr lang="en-US" sz="2000" dirty="0"/>
              <a:t> de </a:t>
            </a:r>
            <a:r>
              <a:rPr lang="en-US" sz="2000" u="sng" dirty="0" err="1"/>
              <a:t>comportamiento</a:t>
            </a:r>
            <a:r>
              <a:rPr lang="en-US" sz="2000" u="sng" dirty="0"/>
              <a:t> </a:t>
            </a:r>
            <a:r>
              <a:rPr lang="en-US" sz="2000" u="sng" dirty="0" err="1"/>
              <a:t>espástico</a:t>
            </a:r>
            <a:r>
              <a:rPr lang="en-US" sz="2000" u="sng" dirty="0"/>
              <a:t> motor</a:t>
            </a:r>
            <a:r>
              <a:rPr lang="en-US" sz="2000" dirty="0"/>
              <a:t>: </a:t>
            </a:r>
          </a:p>
          <a:p>
            <a:pPr lvl="2"/>
            <a:r>
              <a:rPr lang="en-US" sz="1600" dirty="0"/>
              <a:t>Clonus (</a:t>
            </a:r>
            <a:r>
              <a:rPr lang="en-US" sz="1600" dirty="0" err="1"/>
              <a:t>flexores</a:t>
            </a:r>
            <a:r>
              <a:rPr lang="en-US" sz="1600" dirty="0"/>
              <a:t> plantares) </a:t>
            </a:r>
          </a:p>
          <a:p>
            <a:pPr lvl="2"/>
            <a:r>
              <a:rPr lang="en-US" sz="1600" dirty="0" err="1"/>
              <a:t>Espasmo</a:t>
            </a:r>
            <a:r>
              <a:rPr lang="en-US" sz="1600" dirty="0"/>
              <a:t> flexor (</a:t>
            </a:r>
            <a:r>
              <a:rPr lang="en-US" sz="1600" dirty="0" err="1"/>
              <a:t>estimulación</a:t>
            </a:r>
            <a:r>
              <a:rPr lang="en-US" sz="1600" dirty="0"/>
              <a:t> con un </a:t>
            </a:r>
            <a:r>
              <a:rPr lang="en-US" sz="1600" dirty="0" err="1"/>
              <a:t>pinchazo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arco medio plantar)  </a:t>
            </a:r>
          </a:p>
          <a:p>
            <a:pPr lvl="2"/>
            <a:r>
              <a:rPr lang="en-US" sz="1600" dirty="0" err="1"/>
              <a:t>Espasmo</a:t>
            </a:r>
            <a:r>
              <a:rPr lang="en-US" sz="1600" dirty="0"/>
              <a:t> extensor (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miembro</a:t>
            </a:r>
            <a:r>
              <a:rPr lang="en-US" sz="1600" dirty="0"/>
              <a:t> inferior, </a:t>
            </a:r>
            <a:r>
              <a:rPr lang="en-US" sz="1600" dirty="0" err="1"/>
              <a:t>llevando</a:t>
            </a:r>
            <a:r>
              <a:rPr lang="en-US" sz="1600" dirty="0"/>
              <a:t> la </a:t>
            </a:r>
            <a:r>
              <a:rPr lang="en-US" sz="1600" dirty="0" err="1"/>
              <a:t>pierna</a:t>
            </a:r>
            <a:r>
              <a:rPr lang="en-US" sz="1600" dirty="0"/>
              <a:t> de flexion a </a:t>
            </a:r>
            <a:r>
              <a:rPr lang="en-US" sz="1600" dirty="0" err="1"/>
              <a:t>extensión</a:t>
            </a:r>
            <a:r>
              <a:rPr lang="en-US" sz="1600" dirty="0"/>
              <a:t>) (</a:t>
            </a:r>
            <a:r>
              <a:rPr lang="en-US" sz="1600" dirty="0" err="1"/>
              <a:t>escala</a:t>
            </a:r>
            <a:r>
              <a:rPr lang="en-US" sz="1600" dirty="0"/>
              <a:t> 0-3, </a:t>
            </a:r>
            <a:r>
              <a:rPr lang="en-US" sz="1600" dirty="0" err="1"/>
              <a:t>máxima</a:t>
            </a:r>
            <a:r>
              <a:rPr lang="en-US" sz="1600" dirty="0"/>
              <a:t> </a:t>
            </a:r>
            <a:r>
              <a:rPr lang="en-US" sz="1600" dirty="0" err="1"/>
              <a:t>severidad</a:t>
            </a:r>
            <a:r>
              <a:rPr lang="en-US" sz="1600" dirty="0"/>
              <a:t>) </a:t>
            </a:r>
          </a:p>
          <a:p>
            <a:r>
              <a:rPr lang="es-ES" sz="20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Spinal</a:t>
            </a:r>
            <a:r>
              <a:rPr lang="es-E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Cord Independence </a:t>
            </a:r>
            <a:r>
              <a:rPr lang="es-ES" sz="20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</a:t>
            </a:r>
            <a:r>
              <a:rPr lang="es-E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(SCIM)</a:t>
            </a:r>
            <a:endParaRPr lang="es-ES" sz="2000" b="1" dirty="0"/>
          </a:p>
          <a:p>
            <a:pPr lvl="1"/>
            <a:r>
              <a:rPr lang="es-ES" sz="2000" dirty="0"/>
              <a:t>Dominio: AVD</a:t>
            </a:r>
          </a:p>
          <a:p>
            <a:pPr lvl="1"/>
            <a:r>
              <a:rPr lang="es-ES" sz="2000" dirty="0"/>
              <a:t>19 ítems que evalúan autocuidado, respiración-manejo de esfínteres y movilidad (100 puntos)</a:t>
            </a:r>
          </a:p>
        </p:txBody>
      </p:sp>
    </p:spTree>
    <p:extLst>
      <p:ext uri="{BB962C8B-B14F-4D97-AF65-F5344CB8AC3E}">
        <p14:creationId xmlns:p14="http://schemas.microsoft.com/office/powerpoint/2010/main" val="188071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B4EB25-5C85-409E-81F6-41A91E8F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Lesión medular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9B742-CCB1-47CF-B8E8-E3A945BF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59" y="1844675"/>
            <a:ext cx="7741603" cy="4208653"/>
          </a:xfrm>
        </p:spPr>
        <p:txBody>
          <a:bodyPr>
            <a:normAutofit/>
          </a:bodyPr>
          <a:lstStyle/>
          <a:p>
            <a:r>
              <a:rPr lang="es-ES" sz="2200" b="1" dirty="0"/>
              <a:t>International </a:t>
            </a:r>
            <a:r>
              <a:rPr lang="es-ES" sz="2200" b="1" dirty="0" err="1"/>
              <a:t>Spinal</a:t>
            </a:r>
            <a:r>
              <a:rPr lang="es-ES" sz="2200" b="1" dirty="0"/>
              <a:t> Cord </a:t>
            </a:r>
            <a:r>
              <a:rPr lang="es-ES" sz="2200" b="1" dirty="0" err="1"/>
              <a:t>Injury</a:t>
            </a:r>
            <a:r>
              <a:rPr lang="es-ES" sz="2200" b="1" dirty="0"/>
              <a:t> </a:t>
            </a:r>
            <a:r>
              <a:rPr lang="es-ES" sz="2200" b="1" dirty="0" err="1"/>
              <a:t>Pain</a:t>
            </a:r>
            <a:r>
              <a:rPr lang="es-ES" sz="2200" b="1" dirty="0"/>
              <a:t> </a:t>
            </a:r>
            <a:r>
              <a:rPr lang="es-ES" sz="2200" b="1" dirty="0" err="1"/>
              <a:t>Classification</a:t>
            </a:r>
            <a:endParaRPr lang="es-ES" sz="2200" b="1" dirty="0"/>
          </a:p>
          <a:p>
            <a:pPr lvl="1"/>
            <a:r>
              <a:rPr lang="es-ES" sz="2200" dirty="0"/>
              <a:t>Dominio: dolor</a:t>
            </a:r>
          </a:p>
          <a:p>
            <a:pPr lvl="1"/>
            <a:r>
              <a:rPr lang="es-ES" sz="2200" dirty="0"/>
              <a:t>3 niveles: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" sz="2200" dirty="0"/>
              <a:t>Tipo de dolor: nociceptivo, neuropático, otro o desconocido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" sz="2200" dirty="0"/>
              <a:t>Subtipo: nociceptivo (musculoesquelético, visceral, otro), neuropático (al nivel de lesión, por debajo, otro)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" sz="2200" dirty="0"/>
              <a:t>Causa del dolor y patología (si se conoce)</a:t>
            </a:r>
          </a:p>
        </p:txBody>
      </p:sp>
    </p:spTree>
    <p:extLst>
      <p:ext uri="{BB962C8B-B14F-4D97-AF65-F5344CB8AC3E}">
        <p14:creationId xmlns:p14="http://schemas.microsoft.com/office/powerpoint/2010/main" val="144389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16F4F3-F883-4D29-9293-56B9E74D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 de Parkinson</a:t>
            </a: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85C06-3F0E-4894-9EB1-E82FC75D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59" y="1752600"/>
            <a:ext cx="8309927" cy="4300728"/>
          </a:xfrm>
        </p:spPr>
        <p:txBody>
          <a:bodyPr>
            <a:normAutofit/>
          </a:bodyPr>
          <a:lstStyle/>
          <a:p>
            <a:r>
              <a:rPr lang="en-US" sz="2000" b="1" dirty="0">
                <a:hlinkClick r:id="rId2"/>
              </a:rPr>
              <a:t>Schwab and England Activities of Daily Living Scale</a:t>
            </a:r>
            <a:endParaRPr lang="en-US" sz="2000" b="1" dirty="0"/>
          </a:p>
          <a:p>
            <a:pPr lvl="1"/>
            <a:r>
              <a:rPr lang="en-US" sz="2000" dirty="0" err="1"/>
              <a:t>Dominio</a:t>
            </a:r>
            <a:r>
              <a:rPr lang="en-US" sz="2000" dirty="0"/>
              <a:t>: AVD</a:t>
            </a:r>
          </a:p>
          <a:p>
            <a:pPr lvl="1"/>
            <a:r>
              <a:rPr lang="en-US" sz="2000" dirty="0" err="1"/>
              <a:t>Gradúa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el 0% (no </a:t>
            </a:r>
            <a:r>
              <a:rPr lang="en-US" sz="2000" dirty="0" err="1"/>
              <a:t>mantiene</a:t>
            </a:r>
            <a:r>
              <a:rPr lang="en-US" sz="2000" dirty="0"/>
              <a:t> </a:t>
            </a:r>
            <a:r>
              <a:rPr lang="en-US" sz="2000" dirty="0" err="1"/>
              <a:t>funciones</a:t>
            </a:r>
            <a:r>
              <a:rPr lang="en-US" sz="2000" dirty="0"/>
              <a:t> </a:t>
            </a:r>
            <a:r>
              <a:rPr lang="en-US" sz="2000" dirty="0" err="1"/>
              <a:t>vegetativas</a:t>
            </a:r>
            <a:r>
              <a:rPr lang="en-US" sz="2000" dirty="0"/>
              <a:t>) hasta 100% (</a:t>
            </a:r>
            <a:r>
              <a:rPr lang="en-US" sz="2000" dirty="0" err="1"/>
              <a:t>independiente</a:t>
            </a:r>
            <a:r>
              <a:rPr lang="en-US" sz="2000" dirty="0"/>
              <a:t>)</a:t>
            </a:r>
          </a:p>
          <a:p>
            <a:r>
              <a:rPr lang="en-US" sz="2000" b="1" dirty="0">
                <a:hlinkClick r:id="rId3"/>
              </a:rPr>
              <a:t>Unified Parkinson's disease rating scale</a:t>
            </a:r>
            <a:endParaRPr lang="en-US" sz="2000" b="1" dirty="0"/>
          </a:p>
          <a:p>
            <a:pPr lvl="1"/>
            <a:r>
              <a:rPr lang="en-US" sz="2000" dirty="0" err="1"/>
              <a:t>Dominio</a:t>
            </a:r>
            <a:r>
              <a:rPr lang="en-US" sz="2000" dirty="0"/>
              <a:t>: </a:t>
            </a:r>
            <a:r>
              <a:rPr lang="en-US" sz="2000" dirty="0" err="1"/>
              <a:t>salud</a:t>
            </a:r>
            <a:r>
              <a:rPr lang="en-US" sz="2000" dirty="0"/>
              <a:t> general</a:t>
            </a:r>
          </a:p>
          <a:p>
            <a:pPr lvl="1"/>
            <a:r>
              <a:rPr lang="en-US" sz="2000" dirty="0" err="1"/>
              <a:t>Evalúa</a:t>
            </a:r>
            <a:r>
              <a:rPr lang="en-US" sz="2000" dirty="0"/>
              <a:t> </a:t>
            </a:r>
            <a:r>
              <a:rPr lang="en-US" sz="2000" dirty="0" err="1"/>
              <a:t>estado</a:t>
            </a:r>
            <a:r>
              <a:rPr lang="en-US" sz="2000" dirty="0"/>
              <a:t> mental, AVD, </a:t>
            </a:r>
            <a:r>
              <a:rPr lang="en-US" sz="2000" dirty="0" err="1"/>
              <a:t>Aspectos</a:t>
            </a:r>
            <a:r>
              <a:rPr lang="en-US" sz="2000" dirty="0"/>
              <a:t> </a:t>
            </a:r>
            <a:r>
              <a:rPr lang="en-US" sz="2000" dirty="0" err="1"/>
              <a:t>motores</a:t>
            </a:r>
            <a:r>
              <a:rPr lang="en-US" sz="2000" dirty="0"/>
              <a:t>, </a:t>
            </a:r>
            <a:r>
              <a:rPr lang="en-US" sz="2000" dirty="0" err="1"/>
              <a:t>Complicaciones</a:t>
            </a:r>
            <a:r>
              <a:rPr lang="en-US" sz="2000" dirty="0"/>
              <a:t> (159 puntos, </a:t>
            </a:r>
            <a:r>
              <a:rPr lang="en-US" sz="2000" dirty="0" err="1"/>
              <a:t>máxima</a:t>
            </a:r>
            <a:r>
              <a:rPr lang="en-US" sz="2000" dirty="0"/>
              <a:t> </a:t>
            </a:r>
            <a:r>
              <a:rPr lang="en-US" sz="2000" dirty="0" err="1"/>
              <a:t>severidad</a:t>
            </a:r>
            <a:r>
              <a:rPr lang="en-US" sz="2000" dirty="0"/>
              <a:t>)</a:t>
            </a:r>
          </a:p>
          <a:p>
            <a:r>
              <a:rPr lang="es-ES" sz="2000" b="1" dirty="0" err="1">
                <a:hlinkClick r:id="rId4"/>
              </a:rPr>
              <a:t>Freezing</a:t>
            </a:r>
            <a:r>
              <a:rPr lang="es-ES" sz="2000" b="1" dirty="0">
                <a:hlinkClick r:id="rId4"/>
              </a:rPr>
              <a:t> </a:t>
            </a:r>
            <a:r>
              <a:rPr lang="es-ES" sz="2000" b="1" dirty="0" err="1">
                <a:hlinkClick r:id="rId4"/>
              </a:rPr>
              <a:t>of</a:t>
            </a:r>
            <a:r>
              <a:rPr lang="es-ES" sz="2000" b="1" dirty="0">
                <a:hlinkClick r:id="rId4"/>
              </a:rPr>
              <a:t> </a:t>
            </a:r>
            <a:r>
              <a:rPr lang="es-ES" sz="2000" b="1" dirty="0" err="1">
                <a:hlinkClick r:id="rId4"/>
              </a:rPr>
              <a:t>Gait</a:t>
            </a:r>
            <a:r>
              <a:rPr lang="es-ES" sz="2000" b="1" dirty="0">
                <a:hlinkClick r:id="rId4"/>
              </a:rPr>
              <a:t> </a:t>
            </a:r>
            <a:r>
              <a:rPr lang="es-ES" sz="2000" b="1" dirty="0" err="1">
                <a:hlinkClick r:id="rId4"/>
              </a:rPr>
              <a:t>Questionnaire</a:t>
            </a:r>
            <a:endParaRPr lang="es-ES" sz="2000" b="1" dirty="0"/>
          </a:p>
          <a:p>
            <a:pPr lvl="1"/>
            <a:r>
              <a:rPr lang="es-ES" sz="2000" dirty="0"/>
              <a:t>Dominio: AVD/motor</a:t>
            </a:r>
          </a:p>
          <a:p>
            <a:pPr lvl="1"/>
            <a:r>
              <a:rPr lang="es-ES" sz="2000" dirty="0"/>
              <a:t>6 ítems (4 evalúan la severidad del </a:t>
            </a:r>
            <a:r>
              <a:rPr lang="es-ES" sz="2000" dirty="0" err="1"/>
              <a:t>freezing</a:t>
            </a:r>
            <a:r>
              <a:rPr lang="es-ES" sz="2000" dirty="0"/>
              <a:t> y 2 la marcha) (24 puntos, máxima severidad)</a:t>
            </a:r>
          </a:p>
        </p:txBody>
      </p:sp>
    </p:spTree>
    <p:extLst>
      <p:ext uri="{BB962C8B-B14F-4D97-AF65-F5344CB8AC3E}">
        <p14:creationId xmlns:p14="http://schemas.microsoft.com/office/powerpoint/2010/main" val="40464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16F4F3-F883-4D29-9293-56B9E74D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 de Parkinson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85C06-3F0E-4894-9EB1-E82FC75D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59" y="1844675"/>
            <a:ext cx="8506777" cy="4208653"/>
          </a:xfrm>
        </p:spPr>
        <p:txBody>
          <a:bodyPr>
            <a:normAutofit/>
          </a:bodyPr>
          <a:lstStyle/>
          <a:p>
            <a:r>
              <a:rPr lang="es-ES" sz="2000" b="1" dirty="0">
                <a:hlinkClick r:id="rId2"/>
              </a:rPr>
              <a:t>Parkinson Fatigue </a:t>
            </a:r>
            <a:r>
              <a:rPr lang="es-ES" sz="2000" b="1" dirty="0" err="1">
                <a:hlinkClick r:id="rId2"/>
              </a:rPr>
              <a:t>Scale</a:t>
            </a:r>
            <a:endParaRPr lang="es-ES" sz="2000" b="1" dirty="0"/>
          </a:p>
          <a:p>
            <a:pPr lvl="1"/>
            <a:r>
              <a:rPr lang="es-ES" sz="2000" dirty="0"/>
              <a:t>Dominio: AVD </a:t>
            </a:r>
          </a:p>
          <a:p>
            <a:pPr lvl="1"/>
            <a:r>
              <a:rPr lang="es-ES" sz="2000" dirty="0"/>
              <a:t>16 ítems (7 ítems valoran la presencia o no de sensación subjetiva de fatiga y 9 ítems evalúan el impacto de la fatiga en las AVD) </a:t>
            </a:r>
          </a:p>
          <a:p>
            <a:pPr lvl="1"/>
            <a:r>
              <a:rPr lang="es-ES" sz="2000" dirty="0"/>
              <a:t>Escala 1-5, fuerte desacuerdo-fuerte acuerdo, 16-80 puntos, máxima puntuación = máxima repercusión de la fatiga</a:t>
            </a:r>
          </a:p>
          <a:p>
            <a:r>
              <a:rPr lang="es-ES" sz="2000" b="1" dirty="0" err="1">
                <a:hlinkClick r:id="rId3"/>
              </a:rPr>
              <a:t>Modified</a:t>
            </a:r>
            <a:r>
              <a:rPr lang="es-ES" sz="2000" b="1" dirty="0">
                <a:hlinkClick r:id="rId3"/>
              </a:rPr>
              <a:t> </a:t>
            </a:r>
            <a:r>
              <a:rPr lang="es-ES" sz="2000" b="1" dirty="0" err="1">
                <a:hlinkClick r:id="rId3"/>
              </a:rPr>
              <a:t>Hoehn</a:t>
            </a:r>
            <a:r>
              <a:rPr lang="es-ES" sz="2000" b="1" dirty="0">
                <a:hlinkClick r:id="rId3"/>
              </a:rPr>
              <a:t> and </a:t>
            </a:r>
            <a:r>
              <a:rPr lang="es-ES" sz="2000" b="1" dirty="0" err="1">
                <a:hlinkClick r:id="rId3"/>
              </a:rPr>
              <a:t>Yahr</a:t>
            </a:r>
            <a:r>
              <a:rPr lang="es-ES" sz="2000" b="1" dirty="0">
                <a:hlinkClick r:id="rId3"/>
              </a:rPr>
              <a:t> </a:t>
            </a:r>
            <a:r>
              <a:rPr lang="es-ES" sz="2000" b="1" dirty="0" err="1">
                <a:hlinkClick r:id="rId3"/>
              </a:rPr>
              <a:t>scale</a:t>
            </a:r>
            <a:endParaRPr lang="es-ES" sz="2000" b="1" dirty="0"/>
          </a:p>
          <a:p>
            <a:pPr lvl="1"/>
            <a:r>
              <a:rPr lang="es-ES" sz="2000" dirty="0"/>
              <a:t>Dominio: salud general / motor </a:t>
            </a:r>
          </a:p>
          <a:p>
            <a:pPr lvl="1"/>
            <a:r>
              <a:rPr lang="es-ES" sz="2000" dirty="0"/>
              <a:t>Categoriza el nivel de discapacidad de los pacientes con Parkinson en siete niveles o estadios (1, 1.5, 2, 2.5, 3, 4 y 5-máxima severidad)</a:t>
            </a:r>
          </a:p>
        </p:txBody>
      </p:sp>
    </p:spTree>
    <p:extLst>
      <p:ext uri="{BB962C8B-B14F-4D97-AF65-F5344CB8AC3E}">
        <p14:creationId xmlns:p14="http://schemas.microsoft.com/office/powerpoint/2010/main" val="214136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4F520D-CD74-4723-B574-FEBFD9F5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Esclerosis Múltiple 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5FB36-CEC1-4B58-AE45-3DC9EEBB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59" y="1741714"/>
            <a:ext cx="8379651" cy="4311614"/>
          </a:xfrm>
        </p:spPr>
        <p:txBody>
          <a:bodyPr>
            <a:normAutofit/>
          </a:bodyPr>
          <a:lstStyle/>
          <a:p>
            <a:r>
              <a:rPr lang="en-US" sz="2000" b="1" dirty="0">
                <a:hlinkClick r:id="rId2"/>
              </a:rPr>
              <a:t>Disabilities of the Arm, Shoulder, and Hand Questionnaire (DASH)</a:t>
            </a:r>
            <a:endParaRPr lang="en-US" sz="2000" b="1" dirty="0"/>
          </a:p>
          <a:p>
            <a:pPr lvl="1"/>
            <a:r>
              <a:rPr lang="en-US" sz="2000" dirty="0"/>
              <a:t>Domino: AVD / motor </a:t>
            </a:r>
          </a:p>
          <a:p>
            <a:pPr lvl="1"/>
            <a:r>
              <a:rPr lang="en-US" sz="2000" dirty="0" err="1"/>
              <a:t>Autocuestionario</a:t>
            </a:r>
            <a:r>
              <a:rPr lang="en-US" sz="2000" dirty="0"/>
              <a:t> de 30 </a:t>
            </a:r>
            <a:r>
              <a:rPr lang="en-US" sz="2000" dirty="0" err="1"/>
              <a:t>ítems</a:t>
            </a:r>
            <a:r>
              <a:rPr lang="en-US" sz="2000" dirty="0"/>
              <a:t> que </a:t>
            </a:r>
            <a:r>
              <a:rPr lang="en-US" sz="2000" dirty="0" err="1"/>
              <a:t>evalúan</a:t>
            </a:r>
            <a:r>
              <a:rPr lang="en-US" sz="2000" dirty="0"/>
              <a:t> la </a:t>
            </a:r>
            <a:r>
              <a:rPr lang="en-US" sz="2000" dirty="0" err="1"/>
              <a:t>extremidad</a:t>
            </a:r>
            <a:r>
              <a:rPr lang="en-US" sz="2000" dirty="0"/>
              <a:t> superior + 2 </a:t>
            </a:r>
            <a:r>
              <a:rPr lang="en-US" sz="2000" dirty="0" err="1"/>
              <a:t>módulos</a:t>
            </a:r>
            <a:r>
              <a:rPr lang="en-US" sz="2000" dirty="0"/>
              <a:t> </a:t>
            </a:r>
            <a:r>
              <a:rPr lang="en-US" sz="2000" dirty="0" err="1"/>
              <a:t>opcionales</a:t>
            </a:r>
            <a:r>
              <a:rPr lang="en-US" sz="2000" dirty="0"/>
              <a:t> con 4 </a:t>
            </a:r>
            <a:r>
              <a:rPr lang="en-US" sz="2000" dirty="0" err="1"/>
              <a:t>ítems</a:t>
            </a:r>
            <a:r>
              <a:rPr lang="en-US" sz="2000" dirty="0"/>
              <a:t> para </a:t>
            </a:r>
            <a:r>
              <a:rPr lang="en-US" sz="2000" dirty="0" err="1"/>
              <a:t>medir</a:t>
            </a:r>
            <a:r>
              <a:rPr lang="en-US" sz="2000" dirty="0"/>
              <a:t> la </a:t>
            </a:r>
            <a:r>
              <a:rPr lang="en-US" sz="2000" dirty="0" err="1"/>
              <a:t>función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atletas</a:t>
            </a:r>
            <a:r>
              <a:rPr lang="en-US" sz="2000" dirty="0"/>
              <a:t>, </a:t>
            </a:r>
            <a:r>
              <a:rPr lang="en-US" sz="2000" dirty="0" err="1"/>
              <a:t>artistas</a:t>
            </a:r>
            <a:r>
              <a:rPr lang="en-US" sz="2000" dirty="0"/>
              <a:t> y </a:t>
            </a:r>
            <a:r>
              <a:rPr lang="en-US" sz="2000" dirty="0" err="1"/>
              <a:t>trabajadores</a:t>
            </a:r>
            <a:r>
              <a:rPr lang="en-US" sz="2000" dirty="0"/>
              <a:t> (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instrucciones</a:t>
            </a:r>
            <a:r>
              <a:rPr lang="en-US" sz="2000" dirty="0"/>
              <a:t> de </a:t>
            </a:r>
            <a:r>
              <a:rPr lang="en-US" sz="2000" dirty="0" err="1"/>
              <a:t>puntuación</a:t>
            </a:r>
            <a:r>
              <a:rPr lang="en-US" sz="2000" dirty="0"/>
              <a:t>: 0-100 puntos, </a:t>
            </a:r>
            <a:r>
              <a:rPr lang="en-US" sz="2000" dirty="0" err="1"/>
              <a:t>máxima</a:t>
            </a:r>
            <a:r>
              <a:rPr lang="en-US" sz="2000" dirty="0"/>
              <a:t> </a:t>
            </a:r>
            <a:r>
              <a:rPr lang="en-US" sz="2000" dirty="0" err="1"/>
              <a:t>puntuación</a:t>
            </a:r>
            <a:r>
              <a:rPr lang="en-US" sz="2000" dirty="0"/>
              <a:t> = </a:t>
            </a:r>
            <a:r>
              <a:rPr lang="en-US" sz="2000" dirty="0" err="1"/>
              <a:t>máxima</a:t>
            </a:r>
            <a:r>
              <a:rPr lang="en-US" sz="2000" dirty="0"/>
              <a:t> </a:t>
            </a:r>
            <a:r>
              <a:rPr lang="en-US" sz="2000" dirty="0" err="1"/>
              <a:t>severidad</a:t>
            </a:r>
            <a:r>
              <a:rPr lang="en-US" sz="2000" dirty="0"/>
              <a:t>) </a:t>
            </a:r>
          </a:p>
          <a:p>
            <a:r>
              <a:rPr lang="en-US" sz="2000" b="1" dirty="0">
                <a:hlinkClick r:id="rId3"/>
              </a:rPr>
              <a:t>Functional Assessment of Multiple Sclerosis (version 4)</a:t>
            </a:r>
            <a:endParaRPr lang="en-US" sz="2000" b="1" dirty="0"/>
          </a:p>
          <a:p>
            <a:pPr lvl="1"/>
            <a:r>
              <a:rPr lang="en-US" sz="2000" dirty="0" err="1"/>
              <a:t>Dominio</a:t>
            </a:r>
            <a:r>
              <a:rPr lang="en-US" sz="2000" dirty="0"/>
              <a:t>: </a:t>
            </a:r>
            <a:r>
              <a:rPr lang="en-US" sz="2000" dirty="0" err="1"/>
              <a:t>emoción</a:t>
            </a:r>
            <a:r>
              <a:rPr lang="en-US" sz="2000" dirty="0"/>
              <a:t>, </a:t>
            </a:r>
            <a:r>
              <a:rPr lang="en-US" sz="2000" dirty="0" err="1"/>
              <a:t>salud</a:t>
            </a:r>
            <a:r>
              <a:rPr lang="en-US" sz="2000" dirty="0"/>
              <a:t> general, motor</a:t>
            </a:r>
          </a:p>
          <a:p>
            <a:pPr lvl="1"/>
            <a:r>
              <a:rPr lang="en-US" sz="2000" dirty="0"/>
              <a:t>58 </a:t>
            </a:r>
            <a:r>
              <a:rPr lang="en-US" sz="2000" dirty="0" err="1"/>
              <a:t>ítems</a:t>
            </a:r>
            <a:r>
              <a:rPr lang="en-US" sz="2000" dirty="0"/>
              <a:t> (</a:t>
            </a:r>
            <a:r>
              <a:rPr lang="en-US" sz="2000" dirty="0" err="1"/>
              <a:t>escala</a:t>
            </a:r>
            <a:r>
              <a:rPr lang="en-US" sz="2000" dirty="0"/>
              <a:t> </a:t>
            </a:r>
            <a:r>
              <a:rPr lang="en-US" sz="2000" dirty="0" err="1"/>
              <a:t>tipo</a:t>
            </a:r>
            <a:r>
              <a:rPr lang="en-US" sz="2000" dirty="0"/>
              <a:t> Likert de 5 puntos): 0 </a:t>
            </a:r>
            <a:r>
              <a:rPr lang="en-US" sz="2000" dirty="0" err="1"/>
              <a:t>nunca</a:t>
            </a:r>
            <a:r>
              <a:rPr lang="en-US" sz="2000" dirty="0"/>
              <a:t> – 4 </a:t>
            </a:r>
            <a:r>
              <a:rPr lang="en-US" sz="2000" dirty="0" err="1"/>
              <a:t>mucho</a:t>
            </a:r>
            <a:r>
              <a:rPr lang="en-US" sz="2000" dirty="0"/>
              <a:t>. </a:t>
            </a:r>
            <a:r>
              <a:rPr lang="en-US" sz="2000" dirty="0" err="1"/>
              <a:t>Evalúa</a:t>
            </a:r>
            <a:r>
              <a:rPr lang="en-US" sz="2000" dirty="0"/>
              <a:t> </a:t>
            </a:r>
            <a:r>
              <a:rPr lang="en-US" sz="2000" dirty="0" err="1"/>
              <a:t>movilidad</a:t>
            </a:r>
            <a:r>
              <a:rPr lang="en-US" sz="2000" dirty="0"/>
              <a:t>, </a:t>
            </a:r>
            <a:r>
              <a:rPr lang="en-US" sz="2000" dirty="0" err="1"/>
              <a:t>síntomas</a:t>
            </a:r>
            <a:r>
              <a:rPr lang="en-US" sz="2000" dirty="0"/>
              <a:t>, </a:t>
            </a:r>
            <a:r>
              <a:rPr lang="en-US" sz="2000" dirty="0" err="1"/>
              <a:t>bienestar</a:t>
            </a:r>
            <a:r>
              <a:rPr lang="en-US" sz="2000" dirty="0"/>
              <a:t> </a:t>
            </a:r>
            <a:r>
              <a:rPr lang="en-US" sz="2000" dirty="0" err="1"/>
              <a:t>emocional</a:t>
            </a:r>
            <a:r>
              <a:rPr lang="en-US" sz="2000" dirty="0"/>
              <a:t>, </a:t>
            </a:r>
            <a:r>
              <a:rPr lang="en-US" sz="2000" dirty="0" err="1"/>
              <a:t>satisfacción</a:t>
            </a:r>
            <a:r>
              <a:rPr lang="en-US" sz="2000" dirty="0"/>
              <a:t> general, </a:t>
            </a:r>
            <a:r>
              <a:rPr lang="en-US" sz="2000" dirty="0" err="1"/>
              <a:t>pensamiento</a:t>
            </a:r>
            <a:r>
              <a:rPr lang="en-US" sz="2000" dirty="0"/>
              <a:t> y </a:t>
            </a:r>
            <a:r>
              <a:rPr lang="en-US" sz="2000" dirty="0" err="1"/>
              <a:t>fatiga</a:t>
            </a:r>
            <a:r>
              <a:rPr lang="en-US" sz="2000" dirty="0"/>
              <a:t>, </a:t>
            </a:r>
            <a:r>
              <a:rPr lang="en-US" sz="2000" dirty="0" err="1"/>
              <a:t>bienestar</a:t>
            </a:r>
            <a:r>
              <a:rPr lang="en-US" sz="2000" dirty="0"/>
              <a:t> social y familiar,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aspectos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4806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3FA75408345E4F90AD1022DAD7E470" ma:contentTypeVersion="14" ma:contentTypeDescription="Crear nuevo documento." ma:contentTypeScope="" ma:versionID="448065af1170bfe3952b03bfe536a58b">
  <xsd:schema xmlns:xsd="http://www.w3.org/2001/XMLSchema" xmlns:xs="http://www.w3.org/2001/XMLSchema" xmlns:p="http://schemas.microsoft.com/office/2006/metadata/properties" xmlns:ns3="950c1b2b-41f8-43fe-9ed8-da2ea382b454" xmlns:ns4="95bfa467-1f31-45c9-aca5-39d571d01247" targetNamespace="http://schemas.microsoft.com/office/2006/metadata/properties" ma:root="true" ma:fieldsID="953a4016f1f6948d1bc80acdf1b1ab9d" ns3:_="" ns4:_="">
    <xsd:import namespace="950c1b2b-41f8-43fe-9ed8-da2ea382b454"/>
    <xsd:import namespace="95bfa467-1f31-45c9-aca5-39d571d012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c1b2b-41f8-43fe-9ed8-da2ea382b4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fa467-1f31-45c9-aca5-39d571d01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9E2B04-07F1-4D85-87A9-21CCE69CC0F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50c1b2b-41f8-43fe-9ed8-da2ea382b454"/>
    <ds:schemaRef ds:uri="95bfa467-1f31-45c9-aca5-39d571d012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BCB117-4935-4AF0-A221-C0B2A17DD2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2B1A8-A3FC-4E23-88B7-53E4B0A1C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0c1b2b-41f8-43fe-9ed8-da2ea382b454"/>
    <ds:schemaRef ds:uri="95bfa467-1f31-45c9-aca5-39d571d01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1061</Words>
  <Application>Microsoft Office PowerPoint</Application>
  <PresentationFormat>Panorámica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 Medium</vt:lpstr>
      <vt:lpstr>Tema de Office</vt:lpstr>
      <vt:lpstr>Escalas y pruebas empleadas en la evaluación de patologías neurológicas específicas</vt:lpstr>
      <vt:lpstr>Clasificación de escalas atendiendo a las patologías, no a los dominios</vt:lpstr>
      <vt:lpstr>Ictus </vt:lpstr>
      <vt:lpstr>Ictus </vt:lpstr>
      <vt:lpstr>Lesión medular</vt:lpstr>
      <vt:lpstr>Lesión medular</vt:lpstr>
      <vt:lpstr>Enfermedad de Parkinson</vt:lpstr>
      <vt:lpstr>Enfermedad de Parkinson</vt:lpstr>
      <vt:lpstr>Esclerosis Múltiple </vt:lpstr>
      <vt:lpstr>Esclerosis Múltiple </vt:lpstr>
      <vt:lpstr>Esclerosis Múltiple </vt:lpstr>
      <vt:lpstr>Parálisis Cerebral </vt:lpstr>
      <vt:lpstr>Parálisis Cerebral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11. Escalas y pruebas empleadas en la evaluación de patologías neurológicas específicas</dc:title>
  <dc:creator>Francisco Molina Rueda</dc:creator>
  <cp:lastModifiedBy>Francisco Molina Rueda</cp:lastModifiedBy>
  <cp:revision>6</cp:revision>
  <dcterms:created xsi:type="dcterms:W3CDTF">2020-11-27T15:55:28Z</dcterms:created>
  <dcterms:modified xsi:type="dcterms:W3CDTF">2022-11-03T14:18:53Z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0x010100EA3FA75408345E4F90AD1022DAD7E470</vt:lpwstr>
  </property>
</Properties>
</file>