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Default Extension="jpg" ContentType="image/jpg"/>
  <Override PartName="/ppt/slides/slide4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5765800" cy="3244850"/>
  <p:notesSz cx="5765800" cy="3244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00C8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40385" cy="3240405"/>
          </a:xfrm>
          <a:custGeom>
            <a:avLst/>
            <a:gdLst/>
            <a:ahLst/>
            <a:cxnLst/>
            <a:rect l="l" t="t" r="r" b="b"/>
            <a:pathLst>
              <a:path w="540385" h="3240405">
                <a:moveTo>
                  <a:pt x="540004" y="0"/>
                </a:moveTo>
                <a:lnTo>
                  <a:pt x="0" y="0"/>
                </a:lnTo>
                <a:lnTo>
                  <a:pt x="0" y="3239998"/>
                </a:lnTo>
                <a:lnTo>
                  <a:pt x="540004" y="3239998"/>
                </a:lnTo>
                <a:lnTo>
                  <a:pt x="540004" y="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4924" y="161251"/>
            <a:ext cx="324002" cy="3240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545" y="72527"/>
            <a:ext cx="486470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6215" y="867595"/>
            <a:ext cx="4552315" cy="925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00C8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2303" y="3096123"/>
            <a:ext cx="264160" cy="89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ts val="58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creativecommons.org/licenses/by-sa/4.0/deed.es" TargetMode="External"/><Relationship Id="rId6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Relationship Id="rId16" Type="http://schemas.openxmlformats.org/officeDocument/2006/relationships/image" Target="../media/image6.png"/><Relationship Id="rId17" Type="http://schemas.openxmlformats.org/officeDocument/2006/relationships/hyperlink" Target="https://www.swi-prolog.org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Relationship Id="rId16" Type="http://schemas.openxmlformats.org/officeDocument/2006/relationships/image" Target="../media/image7.jp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Relationship Id="rId16" Type="http://schemas.openxmlformats.org/officeDocument/2006/relationships/image" Target="../media/image7.jpg"/><Relationship Id="rId17" Type="http://schemas.openxmlformats.org/officeDocument/2006/relationships/hyperlink" Target="https://hackreason.aisutd.org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23.xml"/><Relationship Id="rId9" Type="http://schemas.openxmlformats.org/officeDocument/2006/relationships/slide" Target="slide25.xml"/><Relationship Id="rId10" Type="http://schemas.openxmlformats.org/officeDocument/2006/relationships/slide" Target="slide26.xml"/><Relationship Id="rId11" Type="http://schemas.openxmlformats.org/officeDocument/2006/relationships/slide" Target="slide27.xml"/><Relationship Id="rId12" Type="http://schemas.openxmlformats.org/officeDocument/2006/relationships/slide" Target="slide29.xml"/><Relationship Id="rId13" Type="http://schemas.openxmlformats.org/officeDocument/2006/relationships/slide" Target="slide30.xml"/><Relationship Id="rId14" Type="http://schemas.openxmlformats.org/officeDocument/2006/relationships/slide" Target="slide35.xml"/><Relationship Id="rId15" Type="http://schemas.openxmlformats.org/officeDocument/2006/relationships/slide" Target="slide39.xml"/><Relationship Id="rId16" Type="http://schemas.openxmlformats.org/officeDocument/2006/relationships/image" Target="../media/image5.png"/><Relationship Id="rId17" Type="http://schemas.openxmlformats.org/officeDocument/2006/relationships/hyperlink" Target="https://www.haskell.org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40385" cy="3240405"/>
          </a:xfrm>
          <a:custGeom>
            <a:avLst/>
            <a:gdLst/>
            <a:ahLst/>
            <a:cxnLst/>
            <a:rect l="l" t="t" r="r" b="b"/>
            <a:pathLst>
              <a:path w="540385" h="3240405">
                <a:moveTo>
                  <a:pt x="540004" y="0"/>
                </a:moveTo>
                <a:lnTo>
                  <a:pt x="0" y="0"/>
                </a:lnTo>
                <a:lnTo>
                  <a:pt x="0" y="3239998"/>
                </a:lnTo>
                <a:lnTo>
                  <a:pt x="540004" y="3239998"/>
                </a:lnTo>
                <a:lnTo>
                  <a:pt x="540004" y="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01" y="331330"/>
            <a:ext cx="2160079" cy="3130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8799" y="127855"/>
            <a:ext cx="1132821" cy="71521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86649" y="1196898"/>
            <a:ext cx="372745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Programacio´n</a:t>
            </a:r>
            <a:r>
              <a:rPr dirty="0" spc="30"/>
              <a:t> </a:t>
            </a:r>
            <a:r>
              <a:rPr dirty="0" spc="-35"/>
              <a:t>Funcional</a:t>
            </a:r>
            <a:r>
              <a:rPr dirty="0" spc="30"/>
              <a:t> </a:t>
            </a:r>
            <a:r>
              <a:rPr dirty="0" spc="-60"/>
              <a:t>vs.</a:t>
            </a:r>
            <a:r>
              <a:rPr dirty="0" spc="185"/>
              <a:t> </a:t>
            </a:r>
            <a:r>
              <a:rPr dirty="0" spc="-35"/>
              <a:t>Programacion</a:t>
            </a:r>
            <a:r>
              <a:rPr dirty="0" spc="30"/>
              <a:t> </a:t>
            </a:r>
            <a:r>
              <a:rPr dirty="0" spc="-135"/>
              <a:t>L´ogica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10066" y="1649907"/>
            <a:ext cx="2040255" cy="478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3655">
              <a:lnSpc>
                <a:spcPct val="100000"/>
              </a:lnSpc>
              <a:spcBef>
                <a:spcPts val="95"/>
              </a:spcBef>
            </a:pPr>
            <a:r>
              <a:rPr dirty="0" sz="1200" spc="-40">
                <a:latin typeface="Tahoma"/>
                <a:cs typeface="Tahoma"/>
              </a:rPr>
              <a:t>Joaq</a:t>
            </a:r>
            <a:r>
              <a:rPr dirty="0" sz="1200" spc="-225">
                <a:latin typeface="Tahoma"/>
                <a:cs typeface="Tahoma"/>
              </a:rPr>
              <a:t>u</a:t>
            </a:r>
            <a:r>
              <a:rPr dirty="0" sz="1200" spc="-505">
                <a:latin typeface="Tahoma"/>
                <a:cs typeface="Tahoma"/>
              </a:rPr>
              <a:t>´</a:t>
            </a:r>
            <a:r>
              <a:rPr dirty="0" sz="1200" spc="-35">
                <a:latin typeface="Tahoma"/>
                <a:cs typeface="Tahoma"/>
              </a:rPr>
              <a:t>ın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Arias</a:t>
            </a:r>
            <a:r>
              <a:rPr dirty="0" baseline="31250" sz="1200" spc="-22">
                <a:latin typeface="Tahoma"/>
                <a:cs typeface="Tahoma"/>
              </a:rPr>
              <a:t>1</a:t>
            </a:r>
            <a:endParaRPr baseline="31250"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dirty="0" baseline="37037" sz="900" spc="22">
                <a:latin typeface="Tahoma"/>
                <a:cs typeface="Tahoma"/>
              </a:rPr>
              <a:t>1</a:t>
            </a:r>
            <a:r>
              <a:rPr dirty="0" sz="900" spc="15">
                <a:latin typeface="Tahoma"/>
                <a:cs typeface="Tahoma"/>
              </a:rPr>
              <a:t>CETINIA,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Universidad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Rey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Juan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Carlos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37142" y="2742190"/>
            <a:ext cx="826208" cy="28907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505237" y="2711729"/>
            <a:ext cx="1990725" cy="41148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just" marL="12700" marR="5080">
              <a:lnSpc>
                <a:spcPct val="87300"/>
              </a:lnSpc>
              <a:spcBef>
                <a:spcPts val="204"/>
              </a:spcBef>
            </a:pPr>
            <a:r>
              <a:rPr dirty="0" sz="700">
                <a:solidFill>
                  <a:srgbClr val="AAB1AB"/>
                </a:solidFill>
                <a:latin typeface="Tahoma"/>
                <a:cs typeface="Tahoma"/>
              </a:rPr>
              <a:t>Copyright </a:t>
            </a:r>
            <a:r>
              <a:rPr dirty="0" sz="700" spc="15">
                <a:solidFill>
                  <a:srgbClr val="AAB1AB"/>
                </a:solidFill>
                <a:latin typeface="Tahoma"/>
                <a:cs typeface="Tahoma"/>
              </a:rPr>
              <a:t>(c) </a:t>
            </a:r>
            <a:r>
              <a:rPr dirty="0" sz="700" spc="-15">
                <a:solidFill>
                  <a:srgbClr val="AAB1AB"/>
                </a:solidFill>
                <a:latin typeface="Tahoma"/>
                <a:cs typeface="Tahoma"/>
              </a:rPr>
              <a:t>2022 </a:t>
            </a:r>
            <a:r>
              <a:rPr dirty="0" sz="700" spc="-45">
                <a:solidFill>
                  <a:srgbClr val="AAB1AB"/>
                </a:solidFill>
                <a:latin typeface="Tahoma"/>
                <a:cs typeface="Tahoma"/>
              </a:rPr>
              <a:t>Joaqu´ın </a:t>
            </a:r>
            <a:r>
              <a:rPr dirty="0" sz="700" spc="5">
                <a:solidFill>
                  <a:srgbClr val="AAB1AB"/>
                </a:solidFill>
                <a:latin typeface="Tahoma"/>
                <a:cs typeface="Tahoma"/>
              </a:rPr>
              <a:t>Arias. </a:t>
            </a:r>
            <a:r>
              <a:rPr dirty="0" sz="700">
                <a:solidFill>
                  <a:srgbClr val="AAB1AB"/>
                </a:solidFill>
                <a:latin typeface="Tahoma"/>
                <a:cs typeface="Tahoma"/>
              </a:rPr>
              <a:t>Este </a:t>
            </a:r>
            <a:r>
              <a:rPr dirty="0" sz="700" spc="-15">
                <a:solidFill>
                  <a:srgbClr val="AAB1AB"/>
                </a:solidFill>
                <a:latin typeface="Tahoma"/>
                <a:cs typeface="Tahoma"/>
              </a:rPr>
              <a:t>obra </a:t>
            </a:r>
            <a:r>
              <a:rPr dirty="0" sz="700" spc="-90">
                <a:solidFill>
                  <a:srgbClr val="AAB1AB"/>
                </a:solidFill>
                <a:latin typeface="Tahoma"/>
                <a:cs typeface="Tahoma"/>
              </a:rPr>
              <a:t>est´a </a:t>
            </a:r>
            <a:r>
              <a:rPr dirty="0" sz="700" spc="-85">
                <a:solidFill>
                  <a:srgbClr val="AAB1AB"/>
                </a:solidFill>
                <a:latin typeface="Tahoma"/>
                <a:cs typeface="Tahoma"/>
              </a:rPr>
              <a:t> </a:t>
            </a:r>
            <a:r>
              <a:rPr dirty="0" sz="700" spc="-10">
                <a:solidFill>
                  <a:srgbClr val="AAB1AB"/>
                </a:solidFill>
                <a:latin typeface="Tahoma"/>
                <a:cs typeface="Tahoma"/>
              </a:rPr>
              <a:t>bajo </a:t>
            </a:r>
            <a:r>
              <a:rPr dirty="0" sz="700">
                <a:solidFill>
                  <a:srgbClr val="AAB1AB"/>
                </a:solidFill>
                <a:latin typeface="Tahoma"/>
                <a:cs typeface="Tahoma"/>
              </a:rPr>
              <a:t>la licencia </a:t>
            </a:r>
            <a:r>
              <a:rPr dirty="0" sz="700" spc="50">
                <a:solidFill>
                  <a:srgbClr val="FF9999"/>
                </a:solidFill>
                <a:latin typeface="Tahoma"/>
                <a:cs typeface="Tahoma"/>
                <a:hlinkClick r:id="rId5"/>
              </a:rPr>
              <a:t>CC BY-SA </a:t>
            </a:r>
            <a:r>
              <a:rPr dirty="0" sz="700" spc="-15">
                <a:solidFill>
                  <a:srgbClr val="FF9999"/>
                </a:solidFill>
                <a:latin typeface="Tahoma"/>
                <a:cs typeface="Tahoma"/>
                <a:hlinkClick r:id="rId5"/>
              </a:rPr>
              <a:t>4.0</a:t>
            </a:r>
            <a:r>
              <a:rPr dirty="0" sz="700" spc="-15">
                <a:solidFill>
                  <a:srgbClr val="AAB1AB"/>
                </a:solidFill>
                <a:latin typeface="Tahoma"/>
                <a:cs typeface="Tahoma"/>
                <a:hlinkClick r:id="rId5"/>
              </a:rPr>
              <a:t>, </a:t>
            </a:r>
            <a:r>
              <a:rPr dirty="0" sz="700" spc="-5">
                <a:solidFill>
                  <a:srgbClr val="AAB1AB"/>
                </a:solidFill>
                <a:latin typeface="Tahoma"/>
                <a:cs typeface="Tahoma"/>
              </a:rPr>
              <a:t>Creative </a:t>
            </a:r>
            <a:r>
              <a:rPr dirty="0" sz="700" spc="-10">
                <a:solidFill>
                  <a:srgbClr val="AAB1AB"/>
                </a:solidFill>
                <a:latin typeface="Tahoma"/>
                <a:cs typeface="Tahoma"/>
              </a:rPr>
              <a:t>Commons </a:t>
            </a:r>
            <a:r>
              <a:rPr dirty="0" sz="700" spc="-204">
                <a:solidFill>
                  <a:srgbClr val="AAB1AB"/>
                </a:solidFill>
                <a:latin typeface="Tahoma"/>
                <a:cs typeface="Tahoma"/>
              </a:rPr>
              <a:t> </a:t>
            </a:r>
            <a:r>
              <a:rPr dirty="0" sz="700" spc="-15">
                <a:solidFill>
                  <a:srgbClr val="AAB1AB"/>
                </a:solidFill>
                <a:latin typeface="Tahoma"/>
                <a:cs typeface="Tahoma"/>
              </a:rPr>
              <a:t>Atribucio´n-CompartirIgual </a:t>
            </a:r>
            <a:r>
              <a:rPr dirty="0" sz="700" spc="-10">
                <a:solidFill>
                  <a:srgbClr val="AAB1AB"/>
                </a:solidFill>
                <a:latin typeface="Tahoma"/>
                <a:cs typeface="Tahoma"/>
              </a:rPr>
              <a:t>4.0 Internacional. </a:t>
            </a:r>
            <a:r>
              <a:rPr dirty="0" sz="700" spc="-5">
                <a:solidFill>
                  <a:srgbClr val="AAB1AB"/>
                </a:solidFill>
                <a:latin typeface="Tahoma"/>
                <a:cs typeface="Tahoma"/>
              </a:rPr>
              <a:t> </a:t>
            </a:r>
            <a:r>
              <a:rPr dirty="0" sz="700" spc="-25">
                <a:solidFill>
                  <a:srgbClr val="AAB1AB"/>
                </a:solidFill>
                <a:latin typeface="Palatino Linotype"/>
                <a:cs typeface="Palatino Linotype"/>
                <a:hlinkClick r:id="rId6" action="ppaction://hlinksldjump"/>
              </a:rPr>
              <a:t>http://hdl.handle.net/10115/20089</a:t>
            </a:r>
            <a:endParaRPr sz="70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10781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40"/>
              <a:t>Funcional:</a:t>
            </a:r>
            <a:r>
              <a:rPr dirty="0" spc="180"/>
              <a:t> </a:t>
            </a:r>
            <a:r>
              <a:rPr dirty="0" spc="-40"/>
              <a:t>Booleanos</a:t>
            </a:r>
            <a:r>
              <a:rPr dirty="0" spc="25"/>
              <a:t> </a:t>
            </a:r>
            <a:r>
              <a:rPr dirty="0" spc="-90"/>
              <a:t>en</a:t>
            </a:r>
            <a:r>
              <a:rPr dirty="0" spc="25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831" y="694580"/>
            <a:ext cx="36328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Primero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implementamos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If-then-else,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269" y="838116"/>
            <a:ext cx="1798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832485" algn="l"/>
              </a:tabLst>
            </a:pPr>
            <a:r>
              <a:rPr dirty="0" sz="900" spc="-35">
                <a:latin typeface="Tahoma"/>
                <a:cs typeface="Tahoma"/>
              </a:rPr>
              <a:t>If-then-else:	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y.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z.x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1000" spc="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65">
                <a:solidFill>
                  <a:srgbClr val="0000C8"/>
                </a:solidFill>
                <a:latin typeface="Cambria"/>
                <a:cs typeface="Cambria"/>
              </a:rPr>
              <a:t>z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989944"/>
            <a:ext cx="3765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45">
                <a:latin typeface="Tahoma"/>
                <a:cs typeface="Tahoma"/>
              </a:rPr>
              <a:t>true: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69" y="1141785"/>
            <a:ext cx="400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50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6625" y="989944"/>
            <a:ext cx="50545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y.x  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y.y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10781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40"/>
              <a:t>Funcional:</a:t>
            </a:r>
            <a:r>
              <a:rPr dirty="0" spc="180"/>
              <a:t> </a:t>
            </a:r>
            <a:r>
              <a:rPr dirty="0" spc="-40"/>
              <a:t>Booleanos</a:t>
            </a:r>
            <a:r>
              <a:rPr dirty="0" spc="25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25"/>
              <a:t> </a:t>
            </a:r>
            <a:r>
              <a:rPr dirty="0" spc="-45"/>
              <a:t>lambda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694580"/>
            <a:ext cx="36328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Primero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implementamos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If-then-else,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838116"/>
            <a:ext cx="1798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832485" algn="l"/>
              </a:tabLst>
            </a:pPr>
            <a:r>
              <a:rPr dirty="0" sz="900" spc="-35">
                <a:latin typeface="Tahoma"/>
                <a:cs typeface="Tahoma"/>
              </a:rPr>
              <a:t>If-then-else:	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y.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z.x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1000" spc="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65">
                <a:solidFill>
                  <a:srgbClr val="0000C8"/>
                </a:solidFill>
                <a:latin typeface="Cambria"/>
                <a:cs typeface="Cambria"/>
              </a:rPr>
              <a:t>z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69" y="989944"/>
            <a:ext cx="3765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45">
                <a:latin typeface="Tahoma"/>
                <a:cs typeface="Tahoma"/>
              </a:rPr>
              <a:t>true: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1141785"/>
            <a:ext cx="400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50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6625" y="989944"/>
            <a:ext cx="50545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y.x  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y.y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7824" y="1397088"/>
            <a:ext cx="4944745" cy="86995"/>
          </a:xfrm>
          <a:custGeom>
            <a:avLst/>
            <a:gdLst/>
            <a:ahLst/>
            <a:cxnLst/>
            <a:rect l="l" t="t" r="r" b="b"/>
            <a:pathLst>
              <a:path w="4944745" h="86994">
                <a:moveTo>
                  <a:pt x="0" y="86461"/>
                </a:moveTo>
                <a:lnTo>
                  <a:pt x="4944351" y="86461"/>
                </a:lnTo>
                <a:lnTo>
                  <a:pt x="4944351" y="0"/>
                </a:lnTo>
                <a:lnTo>
                  <a:pt x="0" y="0"/>
                </a:lnTo>
                <a:lnTo>
                  <a:pt x="0" y="8646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7824" y="1483550"/>
            <a:ext cx="4944745" cy="222250"/>
          </a:xfrm>
          <a:prstGeom prst="rect">
            <a:avLst/>
          </a:prstGeom>
          <a:solidFill>
            <a:srgbClr val="FFE5E5"/>
          </a:solidFill>
        </p:spPr>
        <p:txBody>
          <a:bodyPr wrap="square" lIns="0" tIns="2476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95"/>
              </a:spcBef>
            </a:pPr>
            <a:r>
              <a:rPr dirty="0" sz="1000" spc="-50">
                <a:latin typeface="Tahoma"/>
                <a:cs typeface="Tahoma"/>
              </a:rPr>
              <a:t>If-then-else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P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Q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10781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40"/>
              <a:t>Funcional:</a:t>
            </a:r>
            <a:r>
              <a:rPr dirty="0" spc="180"/>
              <a:t> </a:t>
            </a:r>
            <a:r>
              <a:rPr dirty="0" spc="-40"/>
              <a:t>Booleanos</a:t>
            </a:r>
            <a:r>
              <a:rPr dirty="0" spc="25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25"/>
              <a:t> </a:t>
            </a:r>
            <a:r>
              <a:rPr dirty="0" spc="-45"/>
              <a:t>lambda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694580"/>
            <a:ext cx="36328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Primero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implementamos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If-then-else,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838116"/>
            <a:ext cx="1798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832485" algn="l"/>
              </a:tabLst>
            </a:pPr>
            <a:r>
              <a:rPr dirty="0" sz="900" spc="-35">
                <a:latin typeface="Tahoma"/>
                <a:cs typeface="Tahoma"/>
              </a:rPr>
              <a:t>If-then-else:	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y.</a:t>
            </a:r>
            <a:r>
              <a:rPr dirty="0" sz="1000" spc="13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z.x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1000" spc="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65">
                <a:solidFill>
                  <a:srgbClr val="0000C8"/>
                </a:solidFill>
                <a:latin typeface="Cambria"/>
                <a:cs typeface="Cambria"/>
              </a:rPr>
              <a:t>z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69" y="989944"/>
            <a:ext cx="3765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45">
                <a:latin typeface="Tahoma"/>
                <a:cs typeface="Tahoma"/>
              </a:rPr>
              <a:t>true: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1141785"/>
            <a:ext cx="400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50">
                <a:latin typeface="Tahoma"/>
                <a:cs typeface="Tahoma"/>
              </a:rPr>
              <a:t>false: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6625" y="989944"/>
            <a:ext cx="50545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y.x  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7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y.y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7824" y="1397088"/>
            <a:ext cx="4944745" cy="86995"/>
          </a:xfrm>
          <a:custGeom>
            <a:avLst/>
            <a:gdLst/>
            <a:ahLst/>
            <a:cxnLst/>
            <a:rect l="l" t="t" r="r" b="b"/>
            <a:pathLst>
              <a:path w="4944745" h="86994">
                <a:moveTo>
                  <a:pt x="0" y="86461"/>
                </a:moveTo>
                <a:lnTo>
                  <a:pt x="4944351" y="86461"/>
                </a:lnTo>
                <a:lnTo>
                  <a:pt x="4944351" y="0"/>
                </a:lnTo>
                <a:lnTo>
                  <a:pt x="0" y="0"/>
                </a:lnTo>
                <a:lnTo>
                  <a:pt x="0" y="8646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7824" y="1483550"/>
            <a:ext cx="4944745" cy="222250"/>
          </a:xfrm>
          <a:prstGeom prst="rect">
            <a:avLst/>
          </a:prstGeom>
          <a:solidFill>
            <a:srgbClr val="FFE5E5"/>
          </a:solidFill>
        </p:spPr>
        <p:txBody>
          <a:bodyPr wrap="square" lIns="0" tIns="2476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95"/>
              </a:spcBef>
            </a:pPr>
            <a:r>
              <a:rPr dirty="0" sz="1000" spc="-50">
                <a:latin typeface="Tahoma"/>
                <a:cs typeface="Tahoma"/>
              </a:rPr>
              <a:t>If-then-else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P</a:t>
            </a:r>
            <a:r>
              <a:rPr dirty="0" sz="1000" spc="25">
                <a:latin typeface="Tahoma"/>
                <a:cs typeface="Tahoma"/>
              </a:rPr>
              <a:t> Q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4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4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y.</a:t>
            </a:r>
            <a:r>
              <a:rPr dirty="0" sz="1000" spc="14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z.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35">
                <a:solidFill>
                  <a:srgbClr val="0000C8"/>
                </a:solidFill>
                <a:latin typeface="Cambria"/>
                <a:cs typeface="Cambria"/>
              </a:rPr>
              <a:t>x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1000" spc="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z)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4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1000" spc="13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13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4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13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80">
                <a:latin typeface="Tahoma"/>
                <a:cs typeface="Tahoma"/>
              </a:rPr>
              <a:t>P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3831" y="1838723"/>
            <a:ext cx="18459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Implementaci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usando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Has</a:t>
            </a:r>
            <a:r>
              <a:rPr dirty="0" sz="1000" spc="-55">
                <a:latin typeface="Tahoma"/>
                <a:cs typeface="Tahoma"/>
              </a:rPr>
              <a:t>k</a:t>
            </a:r>
            <a:r>
              <a:rPr dirty="0" sz="1000" spc="-40">
                <a:latin typeface="Tahoma"/>
                <a:cs typeface="Tahoma"/>
              </a:rPr>
              <a:t>ell: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0211" y="1984221"/>
            <a:ext cx="2310130" cy="500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105">
                <a:solidFill>
                  <a:srgbClr val="0000C8"/>
                </a:solidFill>
                <a:latin typeface="Cambria"/>
                <a:cs typeface="Cambria"/>
              </a:rPr>
              <a:t>if_then_else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\y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-&gt;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\z 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x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z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\y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\y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80211" y="2465017"/>
            <a:ext cx="31489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355" algn="l"/>
                <a:tab pos="213169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	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k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9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05">
                <a:solidFill>
                  <a:srgbClr val="0000C8"/>
                </a:solidFill>
                <a:latin typeface="Cambria"/>
                <a:cs typeface="Cambria"/>
              </a:rPr>
              <a:t>if_then_else</a:t>
            </a:r>
            <a:r>
              <a:rPr dirty="0" sz="8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800" spc="29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3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2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A9522C"/>
                </a:solidFill>
                <a:latin typeface="Cambria"/>
                <a:cs typeface="Cambria"/>
              </a:rPr>
              <a:t>¿cu´anto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vale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k?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744212"/>
            <a:ext cx="177800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06045" marR="508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06045" algn="l"/>
                <a:tab pos="490855" algn="l"/>
                <a:tab pos="1653539" algn="l"/>
              </a:tabLst>
            </a:pPr>
            <a:r>
              <a:rPr dirty="0" sz="1000" spc="-25">
                <a:latin typeface="Tahoma"/>
                <a:cs typeface="Tahoma"/>
              </a:rPr>
              <a:t>Or: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algn="r" marR="5080">
              <a:lnSpc>
                <a:spcPts val="1200"/>
              </a:lnSpc>
              <a:tabLst>
                <a:tab pos="1162685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0469" y="896040"/>
            <a:ext cx="165671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7824" y="1151343"/>
            <a:ext cx="4944745" cy="86995"/>
          </a:xfrm>
          <a:custGeom>
            <a:avLst/>
            <a:gdLst/>
            <a:ahLst/>
            <a:cxnLst/>
            <a:rect l="l" t="t" r="r" b="b"/>
            <a:pathLst>
              <a:path w="4944745" h="86994">
                <a:moveTo>
                  <a:pt x="0" y="86461"/>
                </a:moveTo>
                <a:lnTo>
                  <a:pt x="4944351" y="86461"/>
                </a:lnTo>
                <a:lnTo>
                  <a:pt x="4944351" y="0"/>
                </a:lnTo>
                <a:lnTo>
                  <a:pt x="0" y="0"/>
                </a:lnTo>
                <a:lnTo>
                  <a:pt x="0" y="8646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7824" y="1237805"/>
            <a:ext cx="4944745" cy="829944"/>
          </a:xfrm>
          <a:prstGeom prst="rect">
            <a:avLst/>
          </a:prstGeom>
          <a:solidFill>
            <a:srgbClr val="FFE5E5"/>
          </a:solidFill>
        </p:spPr>
        <p:txBody>
          <a:bodyPr wrap="square" lIns="0" tIns="2476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7824" y="1151343"/>
            <a:ext cx="4944745" cy="916305"/>
            <a:chOff x="677824" y="1151343"/>
            <a:chExt cx="4944745" cy="916305"/>
          </a:xfrm>
        </p:grpSpPr>
        <p:sp>
          <p:nvSpPr>
            <p:cNvPr id="12" name="object 12"/>
            <p:cNvSpPr/>
            <p:nvPr/>
          </p:nvSpPr>
          <p:spPr>
            <a:xfrm>
              <a:off x="677824" y="1151343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77824" y="1237805"/>
              <a:ext cx="4944745" cy="829944"/>
            </a:xfrm>
            <a:custGeom>
              <a:avLst/>
              <a:gdLst/>
              <a:ahLst/>
              <a:cxnLst/>
              <a:rect l="l" t="t" r="r" b="b"/>
              <a:pathLst>
                <a:path w="4944745" h="829944">
                  <a:moveTo>
                    <a:pt x="4944351" y="0"/>
                  </a:moveTo>
                  <a:lnTo>
                    <a:pt x="0" y="0"/>
                  </a:lnTo>
                  <a:lnTo>
                    <a:pt x="0" y="829449"/>
                  </a:lnTo>
                  <a:lnTo>
                    <a:pt x="4944351" y="829449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694601" y="1250408"/>
            <a:ext cx="4245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9660" y="1402250"/>
            <a:ext cx="3709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7824" y="1151343"/>
            <a:ext cx="4944745" cy="916305"/>
            <a:chOff x="677824" y="1151343"/>
            <a:chExt cx="4944745" cy="916305"/>
          </a:xfrm>
        </p:grpSpPr>
        <p:sp>
          <p:nvSpPr>
            <p:cNvPr id="13" name="object 13"/>
            <p:cNvSpPr/>
            <p:nvPr/>
          </p:nvSpPr>
          <p:spPr>
            <a:xfrm>
              <a:off x="677824" y="1151343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7824" y="1237805"/>
              <a:ext cx="4944745" cy="829944"/>
            </a:xfrm>
            <a:custGeom>
              <a:avLst/>
              <a:gdLst/>
              <a:ahLst/>
              <a:cxnLst/>
              <a:rect l="l" t="t" r="r" b="b"/>
              <a:pathLst>
                <a:path w="4944745" h="829944">
                  <a:moveTo>
                    <a:pt x="4944351" y="0"/>
                  </a:moveTo>
                  <a:lnTo>
                    <a:pt x="0" y="0"/>
                  </a:lnTo>
                  <a:lnTo>
                    <a:pt x="0" y="829449"/>
                  </a:lnTo>
                  <a:lnTo>
                    <a:pt x="4944351" y="829449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94601" y="1250408"/>
            <a:ext cx="4245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9660" y="1402250"/>
            <a:ext cx="3709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601" y="1554078"/>
            <a:ext cx="41668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q)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7824" y="1151343"/>
            <a:ext cx="4944745" cy="916305"/>
            <a:chOff x="677824" y="1151343"/>
            <a:chExt cx="4944745" cy="916305"/>
          </a:xfrm>
        </p:grpSpPr>
        <p:sp>
          <p:nvSpPr>
            <p:cNvPr id="13" name="object 13"/>
            <p:cNvSpPr/>
            <p:nvPr/>
          </p:nvSpPr>
          <p:spPr>
            <a:xfrm>
              <a:off x="677824" y="1151343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7824" y="1237805"/>
              <a:ext cx="4944745" cy="829944"/>
            </a:xfrm>
            <a:custGeom>
              <a:avLst/>
              <a:gdLst/>
              <a:ahLst/>
              <a:cxnLst/>
              <a:rect l="l" t="t" r="r" b="b"/>
              <a:pathLst>
                <a:path w="4944745" h="829944">
                  <a:moveTo>
                    <a:pt x="4944351" y="0"/>
                  </a:moveTo>
                  <a:lnTo>
                    <a:pt x="0" y="0"/>
                  </a:lnTo>
                  <a:lnTo>
                    <a:pt x="0" y="829449"/>
                  </a:lnTo>
                  <a:lnTo>
                    <a:pt x="4944351" y="829449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94601" y="1250408"/>
            <a:ext cx="4245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9660" y="1402250"/>
            <a:ext cx="3709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601" y="1554078"/>
            <a:ext cx="41668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q)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8774" y="1705907"/>
            <a:ext cx="36398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 </a:t>
            </a:r>
            <a:r>
              <a:rPr dirty="0" sz="1000" spc="3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7824" y="1151343"/>
            <a:ext cx="4944745" cy="916305"/>
            <a:chOff x="677824" y="1151343"/>
            <a:chExt cx="4944745" cy="916305"/>
          </a:xfrm>
        </p:grpSpPr>
        <p:sp>
          <p:nvSpPr>
            <p:cNvPr id="13" name="object 13"/>
            <p:cNvSpPr/>
            <p:nvPr/>
          </p:nvSpPr>
          <p:spPr>
            <a:xfrm>
              <a:off x="677824" y="1151343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7824" y="1237805"/>
              <a:ext cx="4944745" cy="829944"/>
            </a:xfrm>
            <a:custGeom>
              <a:avLst/>
              <a:gdLst/>
              <a:ahLst/>
              <a:cxnLst/>
              <a:rect l="l" t="t" r="r" b="b"/>
              <a:pathLst>
                <a:path w="4944745" h="829944">
                  <a:moveTo>
                    <a:pt x="4944351" y="0"/>
                  </a:moveTo>
                  <a:lnTo>
                    <a:pt x="0" y="0"/>
                  </a:lnTo>
                  <a:lnTo>
                    <a:pt x="0" y="829449"/>
                  </a:lnTo>
                  <a:lnTo>
                    <a:pt x="4944351" y="829449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94601" y="1250408"/>
            <a:ext cx="4245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9660" y="1402250"/>
            <a:ext cx="3709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601" y="1554078"/>
            <a:ext cx="41668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q)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8774" y="1705907"/>
            <a:ext cx="36398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 </a:t>
            </a:r>
            <a:r>
              <a:rPr dirty="0" sz="1000" spc="3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4601" y="1857735"/>
            <a:ext cx="4900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Tahoma"/>
                <a:cs typeface="Tahoma"/>
              </a:rPr>
              <a:t>Not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45" i="1">
                <a:latin typeface="DejaVu Sans Condensed"/>
                <a:cs typeface="DejaVu Sans Condensed"/>
              </a:rPr>
              <a:t> </a:t>
            </a:r>
            <a:r>
              <a:rPr dirty="0" sz="1000" spc="9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9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9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5" i="1">
                <a:latin typeface="Georgia"/>
                <a:cs typeface="Georgia"/>
              </a:rPr>
              <a:t>.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" i="1">
                <a:latin typeface="Georgia"/>
                <a:cs typeface="Georgia"/>
              </a:rPr>
              <a:t>.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" i="1">
                <a:latin typeface="Georgia"/>
                <a:cs typeface="Georgia"/>
              </a:rPr>
              <a:t>. </a:t>
            </a:r>
            <a:r>
              <a:rPr dirty="0" sz="1000" spc="15" i="1">
                <a:latin typeface="Georgia"/>
                <a:cs typeface="Georg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48848"/>
            <a:ext cx="3439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40">
                <a:latin typeface="Tahoma"/>
                <a:cs typeface="Tahoma"/>
              </a:rPr>
              <a:t>Luego,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estas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269" y="592383"/>
            <a:ext cx="1778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98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10489" algn="l"/>
                <a:tab pos="503555" algn="l"/>
                <a:tab pos="1666239" algn="l"/>
              </a:tabLst>
            </a:pPr>
            <a:r>
              <a:rPr dirty="0" sz="900" spc="-10">
                <a:latin typeface="Tahoma"/>
                <a:cs typeface="Tahoma"/>
              </a:rPr>
              <a:t>And: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4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>
                <a:solidFill>
                  <a:srgbClr val="0000C8"/>
                </a:solidFill>
                <a:latin typeface="Cambria"/>
                <a:cs typeface="Cambria"/>
              </a:rPr>
              <a:t>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9978" y="592383"/>
            <a:ext cx="13176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200"/>
              </a:lnSpc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269" y="896040"/>
            <a:ext cx="365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</a:tabLst>
            </a:pP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269" y="744212"/>
            <a:ext cx="356107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110" indent="-106045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18745" algn="l"/>
                <a:tab pos="503555" algn="l"/>
                <a:tab pos="1666239" algn="l"/>
              </a:tabLst>
            </a:pPr>
            <a:r>
              <a:rPr dirty="0" sz="1000" spc="-25">
                <a:latin typeface="Tahoma"/>
                <a:cs typeface="Tahoma"/>
              </a:rPr>
              <a:t>Or: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	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  <a:p>
            <a:pPr marL="503555">
              <a:lnSpc>
                <a:spcPts val="1200"/>
              </a:lnSpc>
              <a:tabLst>
                <a:tab pos="1666239" algn="l"/>
                <a:tab pos="1916430" algn="l"/>
              </a:tabLst>
            </a:pP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5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75">
                <a:solidFill>
                  <a:srgbClr val="0000C8"/>
                </a:solidFill>
                <a:latin typeface="Cambria"/>
                <a:cs typeface="Cambria"/>
              </a:rPr>
              <a:t>true	</a:t>
            </a:r>
            <a:r>
              <a:rPr dirty="0" sz="1000" spc="20" i="1">
                <a:latin typeface="DejaVu Sans Condensed"/>
                <a:cs typeface="DejaVu Sans Condensed"/>
              </a:rPr>
              <a:t>≡	</a:t>
            </a:r>
            <a:r>
              <a:rPr dirty="0" sz="1000" spc="8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endParaRPr sz="100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7824" y="1151343"/>
            <a:ext cx="4944745" cy="916305"/>
            <a:chOff x="677824" y="1151343"/>
            <a:chExt cx="4944745" cy="916305"/>
          </a:xfrm>
        </p:grpSpPr>
        <p:sp>
          <p:nvSpPr>
            <p:cNvPr id="13" name="object 13"/>
            <p:cNvSpPr/>
            <p:nvPr/>
          </p:nvSpPr>
          <p:spPr>
            <a:xfrm>
              <a:off x="677824" y="1151343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7824" y="1237805"/>
              <a:ext cx="4944745" cy="829944"/>
            </a:xfrm>
            <a:custGeom>
              <a:avLst/>
              <a:gdLst/>
              <a:ahLst/>
              <a:cxnLst/>
              <a:rect l="l" t="t" r="r" b="b"/>
              <a:pathLst>
                <a:path w="4944745" h="829944">
                  <a:moveTo>
                    <a:pt x="4944351" y="0"/>
                  </a:moveTo>
                  <a:lnTo>
                    <a:pt x="0" y="0"/>
                  </a:lnTo>
                  <a:lnTo>
                    <a:pt x="0" y="829449"/>
                  </a:lnTo>
                  <a:lnTo>
                    <a:pt x="4944351" y="829449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94601" y="1250408"/>
            <a:ext cx="4245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Tahoma"/>
                <a:cs typeface="Tahoma"/>
              </a:rPr>
              <a:t>And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9660" y="1402250"/>
            <a:ext cx="3709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601" y="1554078"/>
            <a:ext cx="41668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False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31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q)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endParaRPr sz="1000">
              <a:latin typeface="DejaVu Sans Condensed"/>
              <a:cs typeface="DejaVu Sans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8774" y="1705907"/>
            <a:ext cx="36398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2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 </a:t>
            </a:r>
            <a:r>
              <a:rPr dirty="0" sz="1000" spc="3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4601" y="1857735"/>
            <a:ext cx="4900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Tahoma"/>
                <a:cs typeface="Tahoma"/>
              </a:rPr>
              <a:t>Not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45" i="1">
                <a:latin typeface="DejaVu Sans Condensed"/>
                <a:cs typeface="DejaVu Sans Condensed"/>
              </a:rPr>
              <a:t> </a:t>
            </a:r>
            <a:r>
              <a:rPr dirty="0" sz="1000" spc="9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9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95">
                <a:solidFill>
                  <a:srgbClr val="0000C8"/>
                </a:solidFill>
                <a:latin typeface="Cambria"/>
                <a:cs typeface="Cambria"/>
              </a:rPr>
              <a:t>p.p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y.x))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.x</a:t>
            </a:r>
            <a:r>
              <a:rPr dirty="0" baseline="-11904" sz="1050" spc="157">
                <a:solidFill>
                  <a:srgbClr val="0000C8"/>
                </a:solidFill>
                <a:latin typeface="Tahoma"/>
                <a:cs typeface="Tahoma"/>
              </a:rPr>
              <a:t>1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5" i="1">
                <a:latin typeface="Georgia"/>
                <a:cs typeface="Georgia"/>
              </a:rPr>
              <a:t>.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" i="1">
                <a:latin typeface="Georgia"/>
                <a:cs typeface="Georgia"/>
              </a:rPr>
              <a:t>.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" i="1">
                <a:latin typeface="Georgia"/>
                <a:cs typeface="Georgia"/>
              </a:rPr>
              <a:t>. </a:t>
            </a:r>
            <a:r>
              <a:rPr dirty="0" sz="1000" spc="15" i="1">
                <a:latin typeface="Georgia"/>
                <a:cs typeface="Georg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y.y)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latin typeface="Tahoma"/>
                <a:cs typeface="Tahoma"/>
              </a:rPr>
              <a:t>False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3831" y="2207328"/>
            <a:ext cx="22523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75">
                <a:latin typeface="Tahoma"/>
                <a:cs typeface="Tahoma"/>
              </a:rPr>
              <a:t>Implementaci´on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usando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Haskell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(cont.):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0211" y="2352838"/>
            <a:ext cx="2421890" cy="628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	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my_and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\y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-&gt;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x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	</a:t>
            </a:r>
            <a:r>
              <a:rPr dirty="0" sz="800" spc="5">
                <a:solidFill>
                  <a:srgbClr val="0000C8"/>
                </a:solidFill>
                <a:latin typeface="Cambria"/>
                <a:cs typeface="Cambria"/>
              </a:rPr>
              <a:t>my_or </a:t>
            </a:r>
            <a:r>
              <a:rPr dirty="0" sz="800" spc="9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\y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x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7	</a:t>
            </a:r>
            <a:r>
              <a:rPr dirty="0" sz="800" spc="10">
                <a:solidFill>
                  <a:srgbClr val="0000C8"/>
                </a:solidFill>
                <a:latin typeface="Cambria"/>
                <a:cs typeface="Cambria"/>
              </a:rPr>
              <a:t>my_not </a:t>
            </a:r>
            <a:r>
              <a:rPr dirty="0" sz="800" spc="9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\x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x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false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true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1733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9	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k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05">
                <a:solidFill>
                  <a:srgbClr val="0000C8"/>
                </a:solidFill>
                <a:latin typeface="Cambria"/>
                <a:cs typeface="Cambria"/>
              </a:rPr>
              <a:t>if_then_else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6800C8"/>
                </a:solidFill>
                <a:latin typeface="Cambria"/>
                <a:cs typeface="Cambria"/>
              </a:rPr>
              <a:t>(my_and </a:t>
            </a:r>
            <a:r>
              <a:rPr dirty="0" sz="800" spc="10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true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4">
                <a:solidFill>
                  <a:srgbClr val="6800C8"/>
                </a:solidFill>
                <a:latin typeface="Cambria"/>
                <a:cs typeface="Cambria"/>
              </a:rPr>
              <a:t>false)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3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6156" y="2833635"/>
            <a:ext cx="10293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A9522C"/>
                </a:solidFill>
                <a:latin typeface="Cambria"/>
                <a:cs typeface="Cambria"/>
              </a:rPr>
              <a:t>¿cua´nto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vale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k?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9275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0"/>
              <a:t>Introduccio´n:</a:t>
            </a:r>
            <a:r>
              <a:rPr dirty="0" spc="215"/>
              <a:t> </a:t>
            </a:r>
            <a:r>
              <a:rPr dirty="0" spc="-95"/>
              <a:t>Programacio´n</a:t>
            </a:r>
            <a:r>
              <a:rPr dirty="0" spc="55"/>
              <a:t> </a:t>
            </a:r>
            <a:r>
              <a:rPr dirty="0" spc="-35"/>
              <a:t>Declarativa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131" y="364564"/>
            <a:ext cx="4783455" cy="64579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1765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52400" algn="l"/>
              </a:tabLst>
            </a:pPr>
            <a:r>
              <a:rPr dirty="0" sz="1000" spc="-30">
                <a:latin typeface="Tahoma"/>
                <a:cs typeface="Tahoma"/>
              </a:rPr>
              <a:t>¿Que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declarativa?</a:t>
            </a:r>
            <a:endParaRPr sz="10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5">
                <a:latin typeface="Tahoma"/>
                <a:cs typeface="Tahoma"/>
              </a:rPr>
              <a:t>Paradigma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programaci´on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diferente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imperativa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(</a:t>
            </a:r>
            <a:r>
              <a:rPr dirty="0" sz="900" spc="2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900" spc="20">
                <a:latin typeface="Tahoma"/>
                <a:cs typeface="Tahoma"/>
              </a:rPr>
              <a:t>)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o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orientada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objetos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(</a:t>
            </a:r>
            <a:r>
              <a:rPr dirty="0" sz="900" spc="-5">
                <a:solidFill>
                  <a:srgbClr val="FF0000"/>
                </a:solidFill>
                <a:latin typeface="Tahoma"/>
                <a:cs typeface="Tahoma"/>
              </a:rPr>
              <a:t>Java</a:t>
            </a:r>
            <a:r>
              <a:rPr dirty="0" sz="900" spc="-5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0">
                <a:latin typeface="Tahoma"/>
                <a:cs typeface="Tahoma"/>
              </a:rPr>
              <a:t>Los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especifican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las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propiedades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problema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resolver.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10">
                <a:latin typeface="Tahoma"/>
                <a:cs typeface="Tahoma"/>
              </a:rPr>
              <a:t>La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ejecuci´on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consiste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0">
                <a:latin typeface="Tahoma"/>
                <a:cs typeface="Tahoma"/>
              </a:rPr>
              <a:t>en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“encontrar”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la(s)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soluci´on(es).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831" y="404703"/>
            <a:ext cx="376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35">
                <a:latin typeface="Tahoma"/>
                <a:cs typeface="Tahoma"/>
              </a:rPr>
              <a:t>Aunque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podr´ıamos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considerar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otras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para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0869" y="573539"/>
            <a:ext cx="4521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2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5890" algn="l"/>
              </a:tabLst>
            </a:pPr>
            <a:r>
              <a:rPr dirty="0" baseline="6172" sz="1350">
                <a:latin typeface="Tahoma"/>
                <a:cs typeface="Tahoma"/>
              </a:rPr>
              <a:t>And</a:t>
            </a:r>
            <a:r>
              <a:rPr dirty="0" sz="600">
                <a:latin typeface="Tahoma"/>
                <a:cs typeface="Tahoma"/>
              </a:rPr>
              <a:t>2</a:t>
            </a:r>
            <a:r>
              <a:rPr dirty="0" baseline="6172" sz="1350">
                <a:latin typeface="Tahoma"/>
                <a:cs typeface="Tahoma"/>
              </a:rPr>
              <a:t>:</a:t>
            </a:r>
            <a:endParaRPr baseline="6172" sz="13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0869" y="700067"/>
            <a:ext cx="4070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</a:tabLst>
            </a:pPr>
            <a:r>
              <a:rPr dirty="0" sz="1000" spc="-10">
                <a:latin typeface="Tahoma"/>
                <a:cs typeface="Tahoma"/>
              </a:rPr>
              <a:t>Or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0869" y="851895"/>
            <a:ext cx="469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</a:tabLst>
            </a:pPr>
            <a:r>
              <a:rPr dirty="0" sz="1000" spc="-10">
                <a:latin typeface="Tahoma"/>
                <a:cs typeface="Tahoma"/>
              </a:rPr>
              <a:t>Not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0629" y="548238"/>
            <a:ext cx="97790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-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 </a:t>
            </a:r>
            <a:r>
              <a:rPr dirty="0" sz="1000" spc="-3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1000" spc="1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 </a:t>
            </a:r>
            <a:r>
              <a:rPr dirty="0" sz="1000" spc="-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y.p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sz="1000" spc="4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3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09174" y="877200"/>
            <a:ext cx="12979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5">
                <a:latin typeface="Tahoma"/>
                <a:cs typeface="Tahoma"/>
              </a:rPr>
              <a:t>¿Cu´antos</a:t>
            </a:r>
            <a:r>
              <a:rPr dirty="0" sz="800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argumentos</a:t>
            </a:r>
            <a:r>
              <a:rPr dirty="0" sz="800" spc="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tiene?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3831" y="404703"/>
            <a:ext cx="376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35">
                <a:latin typeface="Tahoma"/>
                <a:cs typeface="Tahoma"/>
              </a:rPr>
              <a:t>Aunque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podr´ıamos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considerar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otras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para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0869" y="573539"/>
            <a:ext cx="4521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2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5890" algn="l"/>
              </a:tabLst>
            </a:pPr>
            <a:r>
              <a:rPr dirty="0" baseline="6172" sz="1350">
                <a:latin typeface="Tahoma"/>
                <a:cs typeface="Tahoma"/>
              </a:rPr>
              <a:t>And</a:t>
            </a:r>
            <a:r>
              <a:rPr dirty="0" sz="600">
                <a:latin typeface="Tahoma"/>
                <a:cs typeface="Tahoma"/>
              </a:rPr>
              <a:t>2</a:t>
            </a:r>
            <a:r>
              <a:rPr dirty="0" baseline="6172" sz="1350">
                <a:latin typeface="Tahoma"/>
                <a:cs typeface="Tahoma"/>
              </a:rPr>
              <a:t>:</a:t>
            </a:r>
            <a:endParaRPr baseline="6172" sz="13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0869" y="700067"/>
            <a:ext cx="4070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</a:tabLst>
            </a:pPr>
            <a:r>
              <a:rPr dirty="0" sz="1000" spc="-10">
                <a:latin typeface="Tahoma"/>
                <a:cs typeface="Tahoma"/>
              </a:rPr>
              <a:t>Or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0869" y="851895"/>
            <a:ext cx="469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</a:tabLst>
            </a:pPr>
            <a:r>
              <a:rPr dirty="0" sz="1000" spc="-10">
                <a:latin typeface="Tahoma"/>
                <a:cs typeface="Tahoma"/>
              </a:rPr>
              <a:t>Not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0629" y="548238"/>
            <a:ext cx="97790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-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 </a:t>
            </a:r>
            <a:r>
              <a:rPr dirty="0" sz="1000" spc="-3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1000" spc="1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 </a:t>
            </a:r>
            <a:r>
              <a:rPr dirty="0" sz="1000" spc="-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y.p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</a:t>
            </a:r>
            <a:r>
              <a:rPr dirty="0" sz="1000" spc="4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3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09174" y="877200"/>
            <a:ext cx="12979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5">
                <a:latin typeface="Tahoma"/>
                <a:cs typeface="Tahoma"/>
              </a:rPr>
              <a:t>¿Cu´antos</a:t>
            </a:r>
            <a:r>
              <a:rPr dirty="0" sz="800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argumentos</a:t>
            </a:r>
            <a:r>
              <a:rPr dirty="0" sz="800" spc="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tiene?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7824" y="1107211"/>
            <a:ext cx="4944745" cy="86995"/>
          </a:xfrm>
          <a:custGeom>
            <a:avLst/>
            <a:gdLst/>
            <a:ahLst/>
            <a:cxnLst/>
            <a:rect l="l" t="t" r="r" b="b"/>
            <a:pathLst>
              <a:path w="4944745" h="86994">
                <a:moveTo>
                  <a:pt x="0" y="86461"/>
                </a:moveTo>
                <a:lnTo>
                  <a:pt x="4944351" y="86461"/>
                </a:lnTo>
                <a:lnTo>
                  <a:pt x="4944351" y="0"/>
                </a:lnTo>
                <a:lnTo>
                  <a:pt x="0" y="0"/>
                </a:lnTo>
                <a:lnTo>
                  <a:pt x="0" y="8646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7824" y="1193672"/>
            <a:ext cx="4944745" cy="219075"/>
          </a:xfrm>
          <a:prstGeom prst="rect">
            <a:avLst/>
          </a:prstGeom>
          <a:solidFill>
            <a:srgbClr val="FFE5E5"/>
          </a:solidFill>
        </p:spPr>
        <p:txBody>
          <a:bodyPr wrap="square" lIns="0" tIns="24765" rIns="0" bIns="0" rtlCol="0" vert="horz">
            <a:spAutoFit/>
          </a:bodyPr>
          <a:lstStyle/>
          <a:p>
            <a:pPr algn="ctr" marR="34290">
              <a:lnSpc>
                <a:spcPct val="100000"/>
              </a:lnSpc>
              <a:spcBef>
                <a:spcPts val="195"/>
              </a:spcBef>
            </a:pP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Deberes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para</a:t>
            </a:r>
            <a:r>
              <a:rPr dirty="0" sz="1000" spc="-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casa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40"/>
              <a:t>Booleanos</a:t>
            </a:r>
            <a:r>
              <a:rPr dirty="0" spc="30"/>
              <a:t> </a:t>
            </a:r>
            <a:r>
              <a:rPr dirty="0" spc="-90"/>
              <a:t>en</a:t>
            </a:r>
            <a:r>
              <a:rPr dirty="0" spc="30"/>
              <a:t> </a:t>
            </a:r>
            <a:r>
              <a:rPr dirty="0" spc="-125"/>
              <a:t>c´alculo</a:t>
            </a:r>
            <a:r>
              <a:rPr dirty="0" spc="30"/>
              <a:t> </a:t>
            </a:r>
            <a:r>
              <a:rPr dirty="0" spc="-45"/>
              <a:t>lambda</a:t>
            </a:r>
            <a:r>
              <a:rPr dirty="0" spc="30"/>
              <a:t> </a:t>
            </a:r>
            <a:r>
              <a:rPr dirty="0" spc="-20"/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404703"/>
            <a:ext cx="376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35">
                <a:latin typeface="Tahoma"/>
                <a:cs typeface="Tahoma"/>
              </a:rPr>
              <a:t>Aunque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podr´ıamos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considerar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otras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para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And,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Or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Not: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0869" y="573539"/>
            <a:ext cx="4521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255" indent="-9779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5890" algn="l"/>
              </a:tabLst>
            </a:pPr>
            <a:r>
              <a:rPr dirty="0" baseline="6172" sz="1350">
                <a:latin typeface="Tahoma"/>
                <a:cs typeface="Tahoma"/>
              </a:rPr>
              <a:t>And</a:t>
            </a:r>
            <a:r>
              <a:rPr dirty="0" sz="600">
                <a:latin typeface="Tahoma"/>
                <a:cs typeface="Tahoma"/>
              </a:rPr>
              <a:t>2</a:t>
            </a:r>
            <a:r>
              <a:rPr dirty="0" baseline="6172" sz="1350">
                <a:latin typeface="Tahoma"/>
                <a:cs typeface="Tahoma"/>
              </a:rPr>
              <a:t>:</a:t>
            </a:r>
            <a:endParaRPr baseline="6172" sz="13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0629" y="548238"/>
            <a:ext cx="770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0869" y="700067"/>
            <a:ext cx="13665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  <a:tab pos="582295" algn="l"/>
              </a:tabLst>
            </a:pPr>
            <a:r>
              <a:rPr dirty="0" sz="1000" spc="-10">
                <a:latin typeface="Tahoma"/>
                <a:cs typeface="Tahoma"/>
              </a:rPr>
              <a:t>Or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	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0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q.p</a:t>
            </a:r>
            <a:r>
              <a:rPr dirty="0" sz="10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1000" spc="9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25">
                <a:solidFill>
                  <a:srgbClr val="0000C8"/>
                </a:solidFill>
                <a:latin typeface="Cambria"/>
                <a:cs typeface="Cambria"/>
              </a:rPr>
              <a:t>q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0869" y="851895"/>
            <a:ext cx="1572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3510" indent="-10604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44145" algn="l"/>
                <a:tab pos="582295" algn="l"/>
              </a:tabLst>
            </a:pPr>
            <a:r>
              <a:rPr dirty="0" sz="1000" spc="-10">
                <a:latin typeface="Tahoma"/>
                <a:cs typeface="Tahoma"/>
              </a:rPr>
              <a:t>Not</a:t>
            </a:r>
            <a:r>
              <a:rPr dirty="0" baseline="-11904" sz="1050" spc="-1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:	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p.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2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20">
                <a:solidFill>
                  <a:srgbClr val="0000C8"/>
                </a:solidFill>
                <a:latin typeface="Cambria"/>
                <a:cs typeface="Cambria"/>
              </a:rPr>
              <a:t>y.p</a:t>
            </a:r>
            <a:r>
              <a:rPr dirty="0" sz="10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5">
                <a:solidFill>
                  <a:srgbClr val="0000C8"/>
                </a:solidFill>
                <a:latin typeface="Cambria"/>
                <a:cs typeface="Cambria"/>
              </a:rPr>
              <a:t>y </a:t>
            </a:r>
            <a:r>
              <a:rPr dirty="0" sz="1000" spc="4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35">
                <a:solidFill>
                  <a:srgbClr val="0000C8"/>
                </a:solidFill>
                <a:latin typeface="Cambria"/>
                <a:cs typeface="Cambria"/>
              </a:rPr>
              <a:t>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9174" y="877200"/>
            <a:ext cx="12979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5">
                <a:latin typeface="Tahoma"/>
                <a:cs typeface="Tahoma"/>
              </a:rPr>
              <a:t>¿Cu´antos</a:t>
            </a:r>
            <a:r>
              <a:rPr dirty="0" sz="800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argumentos</a:t>
            </a:r>
            <a:r>
              <a:rPr dirty="0" sz="800" spc="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tiene?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7824" y="1107211"/>
            <a:ext cx="4944745" cy="86995"/>
          </a:xfrm>
          <a:custGeom>
            <a:avLst/>
            <a:gdLst/>
            <a:ahLst/>
            <a:cxnLst/>
            <a:rect l="l" t="t" r="r" b="b"/>
            <a:pathLst>
              <a:path w="4944745" h="86994">
                <a:moveTo>
                  <a:pt x="0" y="86461"/>
                </a:moveTo>
                <a:lnTo>
                  <a:pt x="4944351" y="86461"/>
                </a:lnTo>
                <a:lnTo>
                  <a:pt x="4944351" y="0"/>
                </a:lnTo>
                <a:lnTo>
                  <a:pt x="0" y="0"/>
                </a:lnTo>
                <a:lnTo>
                  <a:pt x="0" y="8646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7824" y="1193672"/>
            <a:ext cx="4944745" cy="219075"/>
          </a:xfrm>
          <a:prstGeom prst="rect">
            <a:avLst/>
          </a:prstGeom>
          <a:solidFill>
            <a:srgbClr val="FFE5E5"/>
          </a:solidFill>
        </p:spPr>
        <p:txBody>
          <a:bodyPr wrap="square" lIns="0" tIns="24765" rIns="0" bIns="0" rtlCol="0" vert="horz">
            <a:spAutoFit/>
          </a:bodyPr>
          <a:lstStyle/>
          <a:p>
            <a:pPr algn="ctr" marR="34290">
              <a:lnSpc>
                <a:spcPct val="100000"/>
              </a:lnSpc>
              <a:spcBef>
                <a:spcPts val="195"/>
              </a:spcBef>
            </a:pP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Deberes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para</a:t>
            </a:r>
            <a:r>
              <a:rPr dirty="0" sz="1000" spc="-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casa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3831" y="1552351"/>
            <a:ext cx="3107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75">
                <a:latin typeface="Tahoma"/>
                <a:cs typeface="Tahoma"/>
              </a:rPr>
              <a:t>Implementaci´on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(requiere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tipos)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usando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Haskell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(cont.):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27557" y="1763639"/>
          <a:ext cx="4505960" cy="127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"/>
                <a:gridCol w="2299970"/>
                <a:gridCol w="2042795"/>
              </a:tblGrid>
              <a:tr h="78105">
                <a:tc>
                  <a:txBody>
                    <a:bodyPr/>
                    <a:lstStyle/>
                    <a:p>
                      <a:pPr algn="ctr" marL="1270">
                        <a:lnSpc>
                          <a:spcPts val="480"/>
                        </a:lnSpc>
                      </a:pPr>
                      <a:r>
                        <a:rPr dirty="0" sz="50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515"/>
                        </a:lnSpc>
                      </a:pPr>
                      <a:r>
                        <a:rPr dirty="0" sz="800" spc="13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{-</a:t>
                      </a:r>
                      <a:r>
                        <a:rPr dirty="0" sz="800" spc="135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#</a:t>
                      </a:r>
                      <a:r>
                        <a:rPr dirty="0" sz="800" spc="195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6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LANGUAGE</a:t>
                      </a:r>
                      <a:r>
                        <a:rPr dirty="0" sz="800" spc="1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Rank2Types </a:t>
                      </a:r>
                      <a:r>
                        <a:rPr dirty="0" sz="800" spc="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35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#</a:t>
                      </a:r>
                      <a:r>
                        <a:rPr dirty="0" sz="800" spc="13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-}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843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50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69"/>
                        </a:lnSpc>
                      </a:pPr>
                      <a:r>
                        <a:rPr dirty="0" sz="800" spc="5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type </a:t>
                      </a:r>
                      <a:r>
                        <a:rPr dirty="0" sz="800" spc="5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15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dirty="0" sz="800" spc="28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forall</a:t>
                      </a:r>
                      <a:r>
                        <a:rPr dirty="0" sz="800" spc="28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54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800" spc="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a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-&gt;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96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50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446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50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69"/>
                        </a:lnSpc>
                      </a:pPr>
                      <a:r>
                        <a:rPr dirty="0" sz="800" spc="-1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my_and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1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::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15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28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001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50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35"/>
                        </a:lnSpc>
                      </a:pPr>
                      <a:r>
                        <a:rPr dirty="0" sz="800" spc="-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my_and</a:t>
                      </a:r>
                      <a:r>
                        <a:rPr dirty="0" sz="800" spc="114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\p </a:t>
                      </a:r>
                      <a:r>
                        <a:rPr dirty="0" sz="800" spc="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\q </a:t>
                      </a:r>
                      <a:r>
                        <a:rPr dirty="0" sz="800" spc="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1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p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0014"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35"/>
                        </a:lnSpc>
                      </a:pPr>
                      <a:r>
                        <a:rPr dirty="0" sz="800" spc="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my_or </a:t>
                      </a:r>
                      <a:r>
                        <a:rPr dirty="0" sz="800" spc="9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1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::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15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28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0014"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35"/>
                        </a:lnSpc>
                      </a:pPr>
                      <a:r>
                        <a:rPr dirty="0" sz="800" spc="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my_or </a:t>
                      </a:r>
                      <a:r>
                        <a:rPr dirty="0" sz="800" spc="9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\p </a:t>
                      </a:r>
                      <a:r>
                        <a:rPr dirty="0" sz="800" spc="9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\q </a:t>
                      </a:r>
                      <a:r>
                        <a:rPr dirty="0" sz="800" spc="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1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q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0014"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35"/>
                        </a:lnSpc>
                      </a:pPr>
                      <a:r>
                        <a:rPr dirty="0" sz="800" spc="1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my_not </a:t>
                      </a:r>
                      <a:r>
                        <a:rPr dirty="0" sz="800" spc="9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1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::</a:t>
                      </a:r>
                      <a:r>
                        <a:rPr dirty="0" sz="800" spc="2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r>
                        <a:rPr dirty="0" sz="800" spc="15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45">
                          <a:solidFill>
                            <a:srgbClr val="FF7F00"/>
                          </a:solidFill>
                          <a:latin typeface="Cambria"/>
                          <a:cs typeface="Cambria"/>
                        </a:rPr>
                        <a:t>CB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835"/>
                        </a:lnSpc>
                      </a:pPr>
                      <a:r>
                        <a:rPr dirty="0" sz="800" spc="16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--</a:t>
                      </a:r>
                      <a:r>
                        <a:rPr dirty="0" sz="800" spc="27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4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parece </a:t>
                      </a:r>
                      <a:r>
                        <a:rPr dirty="0" sz="800" spc="6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que </a:t>
                      </a:r>
                      <a:r>
                        <a:rPr dirty="0" sz="800" spc="10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8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tiene</a:t>
                      </a:r>
                      <a:r>
                        <a:rPr dirty="0" sz="800" spc="28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800" spc="28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argumento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33985"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835"/>
                        </a:lnSpc>
                      </a:pPr>
                      <a:r>
                        <a:rPr dirty="0" sz="800" spc="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my_not </a:t>
                      </a:r>
                      <a:r>
                        <a:rPr dirty="0" sz="800" spc="9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\p </a:t>
                      </a:r>
                      <a:r>
                        <a:rPr dirty="0" sz="800" spc="9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4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\x </a:t>
                      </a:r>
                      <a:r>
                        <a:rPr dirty="0" sz="800" spc="6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\y </a:t>
                      </a:r>
                      <a:r>
                        <a:rPr dirty="0" sz="800" spc="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-&gt;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y </a:t>
                      </a:r>
                      <a:r>
                        <a:rPr dirty="0" sz="800" spc="8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x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0965"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14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4935">
                <a:tc>
                  <a:txBody>
                    <a:bodyPr/>
                    <a:lstStyle/>
                    <a:p>
                      <a:pPr algn="ctr" marR="24130">
                        <a:lnSpc>
                          <a:spcPts val="600"/>
                        </a:lnSpc>
                        <a:spcBef>
                          <a:spcPts val="210"/>
                        </a:spcBef>
                      </a:pPr>
                      <a:r>
                        <a:rPr dirty="0" sz="500" spc="-10">
                          <a:solidFill>
                            <a:srgbClr val="0000C8"/>
                          </a:solidFill>
                          <a:latin typeface="Tahoma"/>
                          <a:cs typeface="Tahoma"/>
                        </a:rPr>
                        <a:t>15</a:t>
                      </a:r>
                      <a:endParaRPr sz="500">
                        <a:latin typeface="Tahoma"/>
                        <a:cs typeface="Tahom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810"/>
                        </a:lnSpc>
                      </a:pPr>
                      <a:r>
                        <a:rPr dirty="0" sz="80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k</a:t>
                      </a:r>
                      <a:r>
                        <a:rPr dirty="0" sz="800" spc="27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=</a:t>
                      </a:r>
                      <a:r>
                        <a:rPr dirty="0" sz="800" spc="2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0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if_then_else</a:t>
                      </a:r>
                      <a:r>
                        <a:rPr dirty="0" sz="800" spc="28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30">
                          <a:solidFill>
                            <a:srgbClr val="6800C8"/>
                          </a:solidFill>
                          <a:latin typeface="Cambria"/>
                          <a:cs typeface="Cambria"/>
                        </a:rPr>
                        <a:t>(my_not </a:t>
                      </a:r>
                      <a:r>
                        <a:rPr dirty="0" sz="800" spc="80">
                          <a:solidFill>
                            <a:srgbClr val="68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14">
                          <a:solidFill>
                            <a:srgbClr val="6800C8"/>
                          </a:solidFill>
                          <a:latin typeface="Cambria"/>
                          <a:cs typeface="Cambria"/>
                        </a:rPr>
                        <a:t>false)</a:t>
                      </a:r>
                      <a:r>
                        <a:rPr dirty="0" sz="800" spc="275">
                          <a:solidFill>
                            <a:srgbClr val="68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800" spc="275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-20">
                          <a:solidFill>
                            <a:srgbClr val="0000C8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810"/>
                        </a:lnSpc>
                      </a:pPr>
                      <a:r>
                        <a:rPr dirty="0" sz="800" spc="16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--</a:t>
                      </a:r>
                      <a:r>
                        <a:rPr dirty="0" sz="800" spc="26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¿cu´anto </a:t>
                      </a:r>
                      <a:r>
                        <a:rPr dirty="0" sz="800" spc="8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8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vale</a:t>
                      </a:r>
                      <a:r>
                        <a:rPr dirty="0" sz="800" spc="265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50">
                          <a:solidFill>
                            <a:srgbClr val="A9522C"/>
                          </a:solidFill>
                          <a:latin typeface="Cambria"/>
                          <a:cs typeface="Cambria"/>
                        </a:rPr>
                        <a:t>k?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8576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80"/>
              <a:t>Caracter´ısticas</a:t>
            </a:r>
            <a:r>
              <a:rPr dirty="0" spc="30"/>
              <a:t> </a:t>
            </a:r>
            <a:r>
              <a:rPr dirty="0" spc="-60"/>
              <a:t>y</a:t>
            </a:r>
            <a:r>
              <a:rPr dirty="0" spc="30"/>
              <a:t> </a:t>
            </a:r>
            <a:r>
              <a:rPr dirty="0" spc="-45"/>
              <a:t>Ventajas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10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431" y="383577"/>
            <a:ext cx="4642485" cy="5067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60">
                <a:latin typeface="Tahoma"/>
                <a:cs typeface="Tahoma"/>
              </a:rPr>
              <a:t>Caracter´ısticas: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15">
                <a:latin typeface="Tahoma"/>
                <a:cs typeface="Tahoma"/>
              </a:rPr>
              <a:t>Evaluacion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vs.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ejecucion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instrucciones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5">
                <a:latin typeface="Tahoma"/>
                <a:cs typeface="Tahoma"/>
              </a:rPr>
              <a:t>(recursi´on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vs.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iteraci´on).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30">
                <a:latin typeface="Tahoma"/>
                <a:cs typeface="Tahoma"/>
              </a:rPr>
              <a:t>El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valor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80">
                <a:latin typeface="Tahoma"/>
                <a:cs typeface="Tahoma"/>
              </a:rPr>
              <a:t>funci´on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20">
                <a:latin typeface="Tahoma"/>
                <a:cs typeface="Tahoma"/>
              </a:rPr>
              <a:t>s´olo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depende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sus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argumentos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(siempre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obtiene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mismo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8431" y="867176"/>
            <a:ext cx="4109085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7195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latin typeface="Tahoma"/>
                <a:cs typeface="Tahoma"/>
              </a:rPr>
              <a:t>valor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para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mismos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argumentos:</a:t>
            </a:r>
            <a:r>
              <a:rPr dirty="0" sz="900" spc="1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transparencia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referencial).</a:t>
            </a:r>
            <a:endParaRPr sz="900">
              <a:latin typeface="Tahoma"/>
              <a:cs typeface="Tahoma"/>
            </a:endParaRPr>
          </a:p>
          <a:p>
            <a:pPr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10">
                <a:latin typeface="Tahoma"/>
                <a:cs typeface="Tahoma"/>
              </a:rPr>
              <a:t>Las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“ciudadanos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primera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clase”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(argumentos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y/o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valores)</a:t>
            </a:r>
            <a:endParaRPr sz="9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1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40">
                <a:latin typeface="Tahoma"/>
                <a:cs typeface="Tahoma"/>
              </a:rPr>
              <a:t>Ventajas: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1628" y="1347972"/>
            <a:ext cx="208407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4620" algn="l"/>
              </a:tabLst>
            </a:pPr>
            <a:r>
              <a:rPr dirty="0" sz="900" spc="40">
                <a:latin typeface="Tahoma"/>
                <a:cs typeface="Tahoma"/>
              </a:rPr>
              <a:t>C</a:t>
            </a:r>
            <a:r>
              <a:rPr dirty="0" sz="900" spc="-490">
                <a:latin typeface="Tahoma"/>
                <a:cs typeface="Tahoma"/>
              </a:rPr>
              <a:t>o</a:t>
            </a:r>
            <a:r>
              <a:rPr dirty="0" sz="900" spc="-40">
                <a:latin typeface="Tahoma"/>
                <a:cs typeface="Tahoma"/>
              </a:rPr>
              <a:t>´</a:t>
            </a:r>
            <a:r>
              <a:rPr dirty="0" sz="900" spc="-20">
                <a:latin typeface="Tahoma"/>
                <a:cs typeface="Tahoma"/>
              </a:rPr>
              <a:t>digo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m</a:t>
            </a:r>
            <a:r>
              <a:rPr dirty="0" sz="900" spc="-490">
                <a:latin typeface="Tahoma"/>
                <a:cs typeface="Tahoma"/>
              </a:rPr>
              <a:t>´</a:t>
            </a:r>
            <a:r>
              <a:rPr dirty="0" sz="900" spc="-40">
                <a:latin typeface="Tahoma"/>
                <a:cs typeface="Tahoma"/>
              </a:rPr>
              <a:t>as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limpio,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conciso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ex</a:t>
            </a:r>
            <a:r>
              <a:rPr dirty="0" sz="900" spc="-70">
                <a:latin typeface="Tahoma"/>
                <a:cs typeface="Tahoma"/>
              </a:rPr>
              <a:t>p</a:t>
            </a:r>
            <a:r>
              <a:rPr dirty="0" sz="900" spc="-30">
                <a:latin typeface="Tahoma"/>
                <a:cs typeface="Tahoma"/>
              </a:rPr>
              <a:t>resivo.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28" y="1443980"/>
            <a:ext cx="2902585" cy="49657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28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5">
                <a:latin typeface="Tahoma"/>
                <a:cs typeface="Tahoma"/>
              </a:rPr>
              <a:t>Sin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efectos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secundarios,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al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ser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estado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inmutable.</a:t>
            </a:r>
            <a:endParaRPr sz="900">
              <a:latin typeface="Tahoma"/>
              <a:cs typeface="Tahoma"/>
            </a:endParaRPr>
          </a:p>
          <a:p>
            <a:pPr lvl="1" marL="412750" indent="-118110">
              <a:lnSpc>
                <a:spcPct val="100000"/>
              </a:lnSpc>
              <a:spcBef>
                <a:spcPts val="165"/>
              </a:spcBef>
              <a:buClr>
                <a:srgbClr val="FF0000"/>
              </a:buClr>
              <a:buFont typeface="Arial"/>
              <a:buChar char="•"/>
              <a:tabLst>
                <a:tab pos="413384" algn="l"/>
              </a:tabLst>
            </a:pPr>
            <a:r>
              <a:rPr dirty="0" sz="800">
                <a:latin typeface="Tahoma"/>
                <a:cs typeface="Tahoma"/>
              </a:rPr>
              <a:t>Adecuado</a:t>
            </a:r>
            <a:r>
              <a:rPr dirty="0" sz="800" spc="10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para</a:t>
            </a:r>
            <a:r>
              <a:rPr dirty="0" sz="800" spc="1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sistemas</a:t>
            </a:r>
            <a:r>
              <a:rPr dirty="0" sz="800" spc="10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concurrentes/paralelos.</a:t>
            </a:r>
            <a:endParaRPr sz="8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23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10">
                <a:latin typeface="Tahoma"/>
                <a:cs typeface="Tahoma"/>
              </a:rPr>
              <a:t>Permite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verificacion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formal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demostraci´on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autom´atica.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8576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40"/>
              <a:t>Funcional:</a:t>
            </a:r>
            <a:r>
              <a:rPr dirty="0" spc="185"/>
              <a:t> </a:t>
            </a:r>
            <a:r>
              <a:rPr dirty="0" spc="-80"/>
              <a:t>Caracter´ısticas</a:t>
            </a:r>
            <a:r>
              <a:rPr dirty="0" spc="30"/>
              <a:t> </a:t>
            </a:r>
            <a:r>
              <a:rPr dirty="0" spc="-60"/>
              <a:t>y</a:t>
            </a:r>
            <a:r>
              <a:rPr dirty="0" spc="30"/>
              <a:t> </a:t>
            </a:r>
            <a:r>
              <a:rPr dirty="0" spc="-45"/>
              <a:t>Ventajas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431" y="383577"/>
            <a:ext cx="4642485" cy="5067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60">
                <a:latin typeface="Tahoma"/>
                <a:cs typeface="Tahoma"/>
              </a:rPr>
              <a:t>Caracter´ısticas: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15">
                <a:latin typeface="Tahoma"/>
                <a:cs typeface="Tahoma"/>
              </a:rPr>
              <a:t>Evaluacion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vs.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ejecucion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instrucciones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5">
                <a:latin typeface="Tahoma"/>
                <a:cs typeface="Tahoma"/>
              </a:rPr>
              <a:t>(recursi´on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vs.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iteraci´on).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30">
                <a:latin typeface="Tahoma"/>
                <a:cs typeface="Tahoma"/>
              </a:rPr>
              <a:t>El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valor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80">
                <a:latin typeface="Tahoma"/>
                <a:cs typeface="Tahoma"/>
              </a:rPr>
              <a:t>funci´on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20">
                <a:latin typeface="Tahoma"/>
                <a:cs typeface="Tahoma"/>
              </a:rPr>
              <a:t>s´olo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depende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sus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argumentos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(siempre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obtiene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mismo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8431" y="867176"/>
            <a:ext cx="4109085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7195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latin typeface="Tahoma"/>
                <a:cs typeface="Tahoma"/>
              </a:rPr>
              <a:t>valor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para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mismos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argumentos:</a:t>
            </a:r>
            <a:r>
              <a:rPr dirty="0" sz="900" spc="1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transparencia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referencial).</a:t>
            </a:r>
            <a:endParaRPr sz="900">
              <a:latin typeface="Tahoma"/>
              <a:cs typeface="Tahoma"/>
            </a:endParaRPr>
          </a:p>
          <a:p>
            <a:pPr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10">
                <a:latin typeface="Tahoma"/>
                <a:cs typeface="Tahoma"/>
              </a:rPr>
              <a:t>Las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“ciudadanos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primera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clase”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(argumentos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y/o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valores)</a:t>
            </a:r>
            <a:endParaRPr sz="9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1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40">
                <a:latin typeface="Tahoma"/>
                <a:cs typeface="Tahoma"/>
              </a:rPr>
              <a:t>Ventajas: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1628" y="1347972"/>
            <a:ext cx="208407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4620" algn="l"/>
              </a:tabLst>
            </a:pPr>
            <a:r>
              <a:rPr dirty="0" sz="900" spc="40">
                <a:latin typeface="Tahoma"/>
                <a:cs typeface="Tahoma"/>
              </a:rPr>
              <a:t>C</a:t>
            </a:r>
            <a:r>
              <a:rPr dirty="0" sz="900" spc="-490">
                <a:latin typeface="Tahoma"/>
                <a:cs typeface="Tahoma"/>
              </a:rPr>
              <a:t>o</a:t>
            </a:r>
            <a:r>
              <a:rPr dirty="0" sz="900" spc="-40">
                <a:latin typeface="Tahoma"/>
                <a:cs typeface="Tahoma"/>
              </a:rPr>
              <a:t>´</a:t>
            </a:r>
            <a:r>
              <a:rPr dirty="0" sz="900" spc="-20">
                <a:latin typeface="Tahoma"/>
                <a:cs typeface="Tahoma"/>
              </a:rPr>
              <a:t>digo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m</a:t>
            </a:r>
            <a:r>
              <a:rPr dirty="0" sz="900" spc="-490">
                <a:latin typeface="Tahoma"/>
                <a:cs typeface="Tahoma"/>
              </a:rPr>
              <a:t>´</a:t>
            </a:r>
            <a:r>
              <a:rPr dirty="0" sz="900" spc="-40">
                <a:latin typeface="Tahoma"/>
                <a:cs typeface="Tahoma"/>
              </a:rPr>
              <a:t>as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limpio,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conciso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ex</a:t>
            </a:r>
            <a:r>
              <a:rPr dirty="0" sz="900" spc="-70">
                <a:latin typeface="Tahoma"/>
                <a:cs typeface="Tahoma"/>
              </a:rPr>
              <a:t>p</a:t>
            </a:r>
            <a:r>
              <a:rPr dirty="0" sz="900" spc="-30">
                <a:latin typeface="Tahoma"/>
                <a:cs typeface="Tahoma"/>
              </a:rPr>
              <a:t>resivo.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28" y="1443980"/>
            <a:ext cx="2902585" cy="49657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28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5">
                <a:latin typeface="Tahoma"/>
                <a:cs typeface="Tahoma"/>
              </a:rPr>
              <a:t>Sin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efectos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secundarios,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al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ser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estado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inmutable.</a:t>
            </a:r>
            <a:endParaRPr sz="900">
              <a:latin typeface="Tahoma"/>
              <a:cs typeface="Tahoma"/>
            </a:endParaRPr>
          </a:p>
          <a:p>
            <a:pPr lvl="1" marL="412750" indent="-118110">
              <a:lnSpc>
                <a:spcPct val="100000"/>
              </a:lnSpc>
              <a:spcBef>
                <a:spcPts val="165"/>
              </a:spcBef>
              <a:buClr>
                <a:srgbClr val="FF0000"/>
              </a:buClr>
              <a:buFont typeface="Arial"/>
              <a:buChar char="•"/>
              <a:tabLst>
                <a:tab pos="413384" algn="l"/>
              </a:tabLst>
            </a:pPr>
            <a:r>
              <a:rPr dirty="0" sz="800">
                <a:latin typeface="Tahoma"/>
                <a:cs typeface="Tahoma"/>
              </a:rPr>
              <a:t>Adecuado</a:t>
            </a:r>
            <a:r>
              <a:rPr dirty="0" sz="800" spc="10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para</a:t>
            </a:r>
            <a:r>
              <a:rPr dirty="0" sz="800" spc="1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sistemas</a:t>
            </a:r>
            <a:r>
              <a:rPr dirty="0" sz="800" spc="10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concurrentes/paralelos.</a:t>
            </a:r>
            <a:endParaRPr sz="8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23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10">
                <a:latin typeface="Tahoma"/>
                <a:cs typeface="Tahoma"/>
              </a:rPr>
              <a:t>Permite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verificacion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formal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demostraci´on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autom´atica.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7824" y="2187206"/>
            <a:ext cx="4944745" cy="192405"/>
          </a:xfrm>
          <a:custGeom>
            <a:avLst/>
            <a:gdLst/>
            <a:ahLst/>
            <a:cxnLst/>
            <a:rect l="l" t="t" r="r" b="b"/>
            <a:pathLst>
              <a:path w="4944745" h="192405">
                <a:moveTo>
                  <a:pt x="0" y="191884"/>
                </a:moveTo>
                <a:lnTo>
                  <a:pt x="4944351" y="191884"/>
                </a:lnTo>
                <a:lnTo>
                  <a:pt x="4944351" y="0"/>
                </a:lnTo>
                <a:lnTo>
                  <a:pt x="0" y="0"/>
                </a:lnTo>
                <a:lnTo>
                  <a:pt x="0" y="191884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77824" y="2187206"/>
            <a:ext cx="4944745" cy="192405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400"/>
              </a:lnSpc>
            </a:pPr>
            <a:r>
              <a:rPr dirty="0" sz="1200" spc="-60">
                <a:solidFill>
                  <a:srgbClr val="FF0000"/>
                </a:solidFill>
                <a:latin typeface="Tahoma"/>
                <a:cs typeface="Tahoma"/>
              </a:rPr>
              <a:t>Concatenar</a:t>
            </a:r>
            <a:r>
              <a:rPr dirty="0" sz="1200" spc="-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Tahoma"/>
                <a:cs typeface="Tahoma"/>
              </a:rPr>
              <a:t>listas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7824" y="2379091"/>
            <a:ext cx="4944745" cy="679450"/>
          </a:xfrm>
          <a:custGeom>
            <a:avLst/>
            <a:gdLst/>
            <a:ahLst/>
            <a:cxnLst/>
            <a:rect l="l" t="t" r="r" b="b"/>
            <a:pathLst>
              <a:path w="4944745" h="679450">
                <a:moveTo>
                  <a:pt x="4944351" y="0"/>
                </a:moveTo>
                <a:lnTo>
                  <a:pt x="0" y="0"/>
                </a:lnTo>
                <a:lnTo>
                  <a:pt x="0" y="679234"/>
                </a:lnTo>
                <a:lnTo>
                  <a:pt x="4944351" y="679234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809800" y="2385376"/>
            <a:ext cx="1576070" cy="387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955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declaraci´on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funcio´n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44"/>
              </a:lnSpc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caso</a:t>
            </a:r>
            <a:r>
              <a:rPr dirty="0" sz="800" spc="254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A9522C"/>
                </a:solidFill>
                <a:latin typeface="Cambria"/>
                <a:cs typeface="Cambria"/>
              </a:rPr>
              <a:t>base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55"/>
              </a:lnSpc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4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A9522C"/>
                </a:solidFill>
                <a:latin typeface="Cambria"/>
                <a:cs typeface="Cambria"/>
              </a:rPr>
              <a:t>llamada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recursiva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10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863" y="2385376"/>
            <a:ext cx="2968625" cy="628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955"/>
              </a:lnSpc>
              <a:spcBef>
                <a:spcPts val="95"/>
              </a:spcBef>
              <a:tabLst>
                <a:tab pos="1619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55">
                <a:solidFill>
                  <a:srgbClr val="FF7F00"/>
                </a:solidFill>
                <a:latin typeface="Cambria"/>
                <a:cs typeface="Cambria"/>
              </a:rPr>
              <a:t>concatenar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14">
                <a:solidFill>
                  <a:srgbClr val="FF7F00"/>
                </a:solidFill>
                <a:latin typeface="Cambria"/>
                <a:cs typeface="Cambria"/>
              </a:rPr>
              <a:t>[a]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14">
                <a:solidFill>
                  <a:srgbClr val="FF7F00"/>
                </a:solidFill>
                <a:latin typeface="Cambria"/>
                <a:cs typeface="Cambria"/>
              </a:rPr>
              <a:t>[a]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14">
                <a:solidFill>
                  <a:srgbClr val="FF7F00"/>
                </a:solidFill>
                <a:latin typeface="Cambria"/>
                <a:cs typeface="Cambria"/>
              </a:rPr>
              <a:t>[a]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44"/>
              </a:lnSpc>
              <a:tabLst>
                <a:tab pos="1619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concatenar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45">
                <a:solidFill>
                  <a:srgbClr val="0000C8"/>
                </a:solidFill>
                <a:latin typeface="Cambria"/>
                <a:cs typeface="Cambria"/>
              </a:rPr>
              <a:t>[]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65">
                <a:solidFill>
                  <a:srgbClr val="0000C8"/>
                </a:solidFill>
                <a:latin typeface="Cambria"/>
                <a:cs typeface="Cambria"/>
              </a:rPr>
              <a:t>list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65">
                <a:solidFill>
                  <a:srgbClr val="0000C8"/>
                </a:solidFill>
                <a:latin typeface="Cambria"/>
                <a:cs typeface="Cambria"/>
              </a:rPr>
              <a:t>list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55"/>
              </a:lnSpc>
              <a:tabLst>
                <a:tab pos="1619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concatenar 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(x:xs)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5">
                <a:solidFill>
                  <a:srgbClr val="0000C8"/>
                </a:solidFill>
                <a:latin typeface="Cambria"/>
                <a:cs typeface="Cambria"/>
              </a:rPr>
              <a:t>list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30">
                <a:solidFill>
                  <a:srgbClr val="6800C8"/>
                </a:solidFill>
                <a:latin typeface="Cambria"/>
                <a:cs typeface="Cambria"/>
              </a:rPr>
              <a:t>(x: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(concatenar</a:t>
            </a:r>
            <a:r>
              <a:rPr dirty="0" sz="800" spc="2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xs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6800C8"/>
                </a:solidFill>
                <a:latin typeface="Cambria"/>
                <a:cs typeface="Cambria"/>
              </a:rPr>
              <a:t>list))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</a:t>
            </a:r>
            <a:endParaRPr sz="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tabLst>
                <a:tab pos="1606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	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k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concatenar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[1,2]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[3,4]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9804" y="2866172"/>
            <a:ext cx="10166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A9522C"/>
                </a:solidFill>
                <a:latin typeface="Cambria"/>
                <a:cs typeface="Cambria"/>
              </a:rPr>
              <a:t>¿cua´nto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vale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k?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0" y="864041"/>
            <a:ext cx="464820" cy="340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</a:rPr>
              <a:t> </a:t>
            </a:r>
            <a:r>
              <a:rPr dirty="0" sz="700">
                <a:solidFill>
                  <a:srgbClr val="FF7A7A"/>
                </a:solidFill>
                <a:hlinkClick r:id="rId3" action="ppaction://hlinksldjump"/>
              </a:rPr>
              <a:t>Funcional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5260" y="1182322"/>
            <a:ext cx="504190" cy="1180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465" marR="100965">
              <a:lnSpc>
                <a:spcPct val="110700"/>
              </a:lnSpc>
              <a:spcBef>
                <a:spcPts val="100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700" spc="-50">
                <a:solidFill>
                  <a:srgbClr val="FF0000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3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53373" y="1077503"/>
            <a:ext cx="15938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90">
                <a:solidFill>
                  <a:srgbClr val="FF0000"/>
                </a:solidFill>
                <a:latin typeface="Tahoma"/>
                <a:cs typeface="Tahoma"/>
              </a:rPr>
              <a:t>Programaci´on</a:t>
            </a:r>
            <a:r>
              <a:rPr dirty="0" sz="14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135">
                <a:solidFill>
                  <a:srgbClr val="FF0000"/>
                </a:solidFill>
                <a:latin typeface="Tahoma"/>
                <a:cs typeface="Tahoma"/>
              </a:rPr>
              <a:t>L´ogica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pc="-10"/>
              <a:t>11</a:t>
            </a:r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6460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100"/>
              <a:t>Introducci´on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pc="-10"/>
              <a:t>12</a:t>
            </a:r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431" y="740275"/>
            <a:ext cx="3709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l´ogica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esta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l´ogica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</a:t>
            </a:r>
            <a:r>
              <a:rPr dirty="0" baseline="27777" sz="1050" spc="-30" i="1">
                <a:latin typeface="Calibri"/>
                <a:cs typeface="Calibri"/>
              </a:rPr>
              <a:t>er</a:t>
            </a:r>
            <a:r>
              <a:rPr dirty="0" baseline="27777" sz="1050" spc="247" i="1">
                <a:latin typeface="Calibri"/>
                <a:cs typeface="Calibri"/>
              </a:rPr>
              <a:t> </a:t>
            </a:r>
            <a:r>
              <a:rPr dirty="0" sz="1000" spc="-55">
                <a:latin typeface="Tahoma"/>
                <a:cs typeface="Tahoma"/>
              </a:rPr>
              <a:t>orden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(LPO).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3831" y="930064"/>
            <a:ext cx="4623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35">
                <a:latin typeface="Tahoma"/>
                <a:cs typeface="Tahoma"/>
              </a:rPr>
              <a:t>Predicados: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Un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predicado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afirmaci´on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sobre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propiedades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objeto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y/o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431" y="1043933"/>
            <a:ext cx="4561205" cy="11303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395"/>
              </a:spcBef>
            </a:pPr>
            <a:r>
              <a:rPr dirty="0" sz="1000" spc="-30">
                <a:latin typeface="Tahoma"/>
                <a:cs typeface="Tahoma"/>
              </a:rPr>
              <a:t>relaci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540">
                <a:latin typeface="Tahoma"/>
                <a:cs typeface="Tahoma"/>
              </a:rPr>
              <a:t>´</a:t>
            </a:r>
            <a:r>
              <a:rPr dirty="0" sz="1000" spc="-60">
                <a:latin typeface="Tahoma"/>
                <a:cs typeface="Tahoma"/>
              </a:rPr>
              <a:t>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objetos.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partir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conjunto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f´ormulas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LPO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inferir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nuevo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conocimiento.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65">
                <a:latin typeface="Tahoma"/>
                <a:cs typeface="Tahoma"/>
              </a:rPr>
              <a:t>Arist´oteles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formaliz´o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razonamiento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humano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(s.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a.C.):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20">
                <a:latin typeface="Tahoma"/>
                <a:cs typeface="Tahoma"/>
              </a:rPr>
              <a:t>Todos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los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hombres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mortales.</a:t>
            </a:r>
            <a:r>
              <a:rPr dirty="0" sz="900" spc="135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S´ocrates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hombre.</a:t>
            </a:r>
            <a:r>
              <a:rPr dirty="0" sz="900" spc="1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Luego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S´ocrates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mortal.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20">
                <a:latin typeface="Tahoma"/>
                <a:cs typeface="Tahoma"/>
              </a:rPr>
              <a:t>Cuya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forma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normal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clausular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es:</a:t>
            </a:r>
            <a:endParaRPr sz="900">
              <a:latin typeface="Tahoma"/>
              <a:cs typeface="Tahoma"/>
            </a:endParaRPr>
          </a:p>
          <a:p>
            <a:pPr marL="965200">
              <a:lnSpc>
                <a:spcPct val="100000"/>
              </a:lnSpc>
              <a:spcBef>
                <a:spcPts val="860"/>
              </a:spcBef>
            </a:pPr>
            <a:r>
              <a:rPr dirty="0" sz="900" spc="-30" i="1">
                <a:latin typeface="DejaVu Serif Condensed"/>
                <a:cs typeface="DejaVu Serif Condensed"/>
              </a:rPr>
              <a:t>{¬</a:t>
            </a:r>
            <a:r>
              <a:rPr dirty="0" sz="900" spc="-30" i="1">
                <a:latin typeface="Arial"/>
                <a:cs typeface="Arial"/>
              </a:rPr>
              <a:t>Hombre</a:t>
            </a:r>
            <a:r>
              <a:rPr dirty="0" sz="900" spc="-30">
                <a:latin typeface="Tahoma"/>
                <a:cs typeface="Tahoma"/>
              </a:rPr>
              <a:t>(</a:t>
            </a:r>
            <a:r>
              <a:rPr dirty="0" sz="900" spc="-30" i="1">
                <a:latin typeface="Arial"/>
                <a:cs typeface="Arial"/>
              </a:rPr>
              <a:t>x</a:t>
            </a:r>
            <a:r>
              <a:rPr dirty="0" sz="900" spc="-170" i="1">
                <a:latin typeface="Arial"/>
                <a:cs typeface="Arial"/>
              </a:rPr>
              <a:t> </a:t>
            </a:r>
            <a:r>
              <a:rPr dirty="0" sz="900" spc="10">
                <a:latin typeface="Tahoma"/>
                <a:cs typeface="Tahoma"/>
              </a:rPr>
              <a:t>)</a:t>
            </a:r>
            <a:r>
              <a:rPr dirty="0" sz="900" spc="-80">
                <a:latin typeface="Tahoma"/>
                <a:cs typeface="Tahoma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5" i="1">
                <a:latin typeface="Arial"/>
                <a:cs typeface="Arial"/>
              </a:rPr>
              <a:t>Mortal</a:t>
            </a:r>
            <a:r>
              <a:rPr dirty="0" sz="900" spc="-165" i="1">
                <a:latin typeface="Arial"/>
                <a:cs typeface="Arial"/>
              </a:rPr>
              <a:t> </a:t>
            </a:r>
            <a:r>
              <a:rPr dirty="0" sz="900" spc="-10">
                <a:latin typeface="Tahoma"/>
                <a:cs typeface="Tahoma"/>
              </a:rPr>
              <a:t>(</a:t>
            </a:r>
            <a:r>
              <a:rPr dirty="0" sz="900" spc="-10" i="1">
                <a:latin typeface="Arial"/>
                <a:cs typeface="Arial"/>
              </a:rPr>
              <a:t>x</a:t>
            </a:r>
            <a:r>
              <a:rPr dirty="0" sz="900" spc="-170" i="1">
                <a:latin typeface="Arial"/>
                <a:cs typeface="Arial"/>
              </a:rPr>
              <a:t> </a:t>
            </a:r>
            <a:r>
              <a:rPr dirty="0" sz="900" spc="5">
                <a:latin typeface="Tahoma"/>
                <a:cs typeface="Tahoma"/>
              </a:rPr>
              <a:t>)</a:t>
            </a:r>
            <a:r>
              <a:rPr dirty="0" sz="900" spc="5" i="1">
                <a:latin typeface="Arial"/>
                <a:cs typeface="Arial"/>
              </a:rPr>
              <a:t>,</a:t>
            </a:r>
            <a:r>
              <a:rPr dirty="0" sz="900" spc="-100" i="1">
                <a:latin typeface="Arial"/>
                <a:cs typeface="Arial"/>
              </a:rPr>
              <a:t> </a:t>
            </a:r>
            <a:r>
              <a:rPr dirty="0" sz="900" spc="-20" i="1">
                <a:latin typeface="Arial"/>
                <a:cs typeface="Arial"/>
              </a:rPr>
              <a:t>Hombre</a:t>
            </a:r>
            <a:r>
              <a:rPr dirty="0" sz="900" spc="-20">
                <a:latin typeface="Tahoma"/>
                <a:cs typeface="Tahoma"/>
              </a:rPr>
              <a:t>(</a:t>
            </a:r>
            <a:r>
              <a:rPr dirty="0" sz="900" spc="-20" i="1">
                <a:latin typeface="Arial"/>
                <a:cs typeface="Arial"/>
              </a:rPr>
              <a:t>socrates</a:t>
            </a:r>
            <a:r>
              <a:rPr dirty="0" sz="900" spc="-20">
                <a:latin typeface="Tahoma"/>
                <a:cs typeface="Tahoma"/>
              </a:rPr>
              <a:t>)</a:t>
            </a:r>
            <a:r>
              <a:rPr dirty="0" sz="900" spc="-20" i="1">
                <a:latin typeface="Arial"/>
                <a:cs typeface="Arial"/>
              </a:rPr>
              <a:t>,</a:t>
            </a:r>
            <a:r>
              <a:rPr dirty="0" sz="900" spc="-100" i="1">
                <a:latin typeface="Arial"/>
                <a:cs typeface="Arial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¬</a:t>
            </a:r>
            <a:r>
              <a:rPr dirty="0" sz="900" spc="-5" i="1">
                <a:latin typeface="Arial"/>
                <a:cs typeface="Arial"/>
              </a:rPr>
              <a:t>Mortal</a:t>
            </a:r>
            <a:r>
              <a:rPr dirty="0" sz="900" spc="-165" i="1">
                <a:latin typeface="Arial"/>
                <a:cs typeface="Arial"/>
              </a:rPr>
              <a:t> </a:t>
            </a:r>
            <a:r>
              <a:rPr dirty="0" sz="900" spc="-25">
                <a:latin typeface="Tahoma"/>
                <a:cs typeface="Tahoma"/>
              </a:rPr>
              <a:t>(</a:t>
            </a:r>
            <a:r>
              <a:rPr dirty="0" sz="900" spc="-25" i="1">
                <a:latin typeface="Arial"/>
                <a:cs typeface="Arial"/>
              </a:rPr>
              <a:t>socrates</a:t>
            </a:r>
            <a:r>
              <a:rPr dirty="0" sz="900" spc="-25">
                <a:latin typeface="Tahoma"/>
                <a:cs typeface="Tahoma"/>
              </a:rPr>
              <a:t>)</a:t>
            </a:r>
            <a:r>
              <a:rPr dirty="0" sz="900" spc="-25" i="1">
                <a:latin typeface="DejaVu Serif Condensed"/>
                <a:cs typeface="DejaVu Serif Condensed"/>
              </a:rPr>
              <a:t>}</a:t>
            </a:r>
            <a:endParaRPr sz="900">
              <a:latin typeface="DejaVu Serif Condensed"/>
              <a:cs typeface="DejaVu Serif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1628" y="2258575"/>
            <a:ext cx="45015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4620" algn="l"/>
              </a:tabLst>
            </a:pPr>
            <a:r>
              <a:rPr dirty="0" sz="900" spc="-5">
                <a:latin typeface="Tahoma"/>
                <a:cs typeface="Tahoma"/>
              </a:rPr>
              <a:t>Aplicando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65">
                <a:latin typeface="Tahoma"/>
                <a:cs typeface="Tahoma"/>
              </a:rPr>
              <a:t>resoluci´on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Robinson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unificaci´on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deduce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cl´ausula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0">
                <a:latin typeface="Tahoma"/>
                <a:cs typeface="Tahoma"/>
              </a:rPr>
              <a:t>vac´ıa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por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lo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tanto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3408" y="2397754"/>
            <a:ext cx="115506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0">
                <a:latin typeface="Tahoma"/>
                <a:cs typeface="Tahoma"/>
              </a:rPr>
              <a:t>el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argumento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v´alido.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0626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114"/>
              <a:t>Cl´ausulas</a:t>
            </a:r>
            <a:r>
              <a:rPr dirty="0" spc="30"/>
              <a:t> </a:t>
            </a:r>
            <a:r>
              <a:rPr dirty="0" spc="-85"/>
              <a:t>de</a:t>
            </a:r>
            <a:r>
              <a:rPr dirty="0" spc="25"/>
              <a:t> </a:t>
            </a:r>
            <a:r>
              <a:rPr dirty="0" spc="-40"/>
              <a:t>Horn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13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831" y="755921"/>
            <a:ext cx="3973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70">
                <a:latin typeface="Tahoma"/>
                <a:cs typeface="Tahoma"/>
              </a:rPr>
              <a:t>Introducci´on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definidas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por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Alfred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1951.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8431" y="933061"/>
            <a:ext cx="4810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Dada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(disyunci´on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literales)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cualquiera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 i="1">
                <a:latin typeface="Arial"/>
                <a:cs typeface="Arial"/>
              </a:rPr>
              <a:t>L</a:t>
            </a:r>
            <a:r>
              <a:rPr dirty="0" baseline="-11904" sz="1050" spc="-22">
                <a:latin typeface="Tahoma"/>
                <a:cs typeface="Tahoma"/>
              </a:rPr>
              <a:t>1</a:t>
            </a:r>
            <a:r>
              <a:rPr dirty="0" baseline="-11904" sz="1050" spc="-15">
                <a:latin typeface="Tahoma"/>
                <a:cs typeface="Tahoma"/>
              </a:rPr>
              <a:t>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5" i="1">
                <a:latin typeface="DejaVu Sans Condensed"/>
                <a:cs typeface="DejaVu Sans Condensed"/>
              </a:rPr>
              <a:t> </a:t>
            </a:r>
            <a:r>
              <a:rPr dirty="0" sz="1000" spc="-15" i="1">
                <a:latin typeface="Arial"/>
                <a:cs typeface="Arial"/>
              </a:rPr>
              <a:t>L</a:t>
            </a:r>
            <a:r>
              <a:rPr dirty="0" baseline="-11904" sz="1050" spc="-22">
                <a:latin typeface="Tahoma"/>
                <a:cs typeface="Tahoma"/>
              </a:rPr>
              <a:t>2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30" i="1">
                <a:latin typeface="DejaVu Sans Condensed"/>
                <a:cs typeface="DejaVu Sans Condensed"/>
              </a:rPr>
              <a:t>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5" i="1">
                <a:latin typeface="DejaVu Sans Condensed"/>
                <a:cs typeface="DejaVu Sans Condensed"/>
              </a:rPr>
              <a:t> </a:t>
            </a:r>
            <a:r>
              <a:rPr dirty="0" sz="1000" spc="10" i="1">
                <a:latin typeface="Arial"/>
                <a:cs typeface="Arial"/>
              </a:rPr>
              <a:t>L</a:t>
            </a:r>
            <a:r>
              <a:rPr dirty="0" baseline="-11904" sz="1050" spc="15" i="1">
                <a:latin typeface="Calibri"/>
                <a:cs typeface="Calibri"/>
              </a:rPr>
              <a:t>n</a:t>
            </a:r>
            <a:r>
              <a:rPr dirty="0" sz="1000" spc="10">
                <a:latin typeface="Tahoma"/>
                <a:cs typeface="Tahoma"/>
              </a:rPr>
              <a:t>,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0348" y="1072240"/>
            <a:ext cx="4577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tiene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m´aximo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literal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positivo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esta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reescrita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implicaci´on: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1615" y="1249370"/>
            <a:ext cx="44964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134620" algn="l"/>
                <a:tab pos="3533140" algn="l"/>
              </a:tabLst>
            </a:pP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70" i="1">
                <a:latin typeface="DejaVu Serif Condensed"/>
                <a:cs typeface="DejaVu Serif Condensed"/>
              </a:rPr>
              <a:t>¬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15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u</a:t>
            </a:r>
            <a:r>
              <a:rPr dirty="0" sz="900" spc="95" i="1">
                <a:latin typeface="Arial"/>
                <a:cs typeface="Arial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regla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reescri</a:t>
            </a:r>
            <a:r>
              <a:rPr dirty="0" sz="900" spc="-10">
                <a:latin typeface="Tahoma"/>
                <a:cs typeface="Tahoma"/>
              </a:rPr>
              <a:t>b</a:t>
            </a:r>
            <a:r>
              <a:rPr dirty="0" sz="900" spc="-65">
                <a:latin typeface="Tahoma"/>
                <a:cs typeface="Tahoma"/>
              </a:rPr>
              <a:t>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como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70" i="1">
                <a:latin typeface="Arial"/>
                <a:cs typeface="Arial"/>
              </a:rPr>
              <a:t> </a:t>
            </a:r>
            <a:r>
              <a:rPr dirty="0" sz="900" spc="240" i="1">
                <a:latin typeface="DejaVu Serif Condensed"/>
                <a:cs typeface="DejaVu Serif Condensed"/>
              </a:rPr>
              <a:t>→</a:t>
            </a:r>
            <a:r>
              <a:rPr dirty="0" sz="900" spc="-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15" y="1388549"/>
            <a:ext cx="295211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5" i="1">
                <a:latin typeface="Arial"/>
                <a:cs typeface="Arial"/>
              </a:rPr>
              <a:t>u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sin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literales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negados,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hecho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reescribe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como</a:t>
            </a:r>
            <a:endParaRPr sz="9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Char char="•"/>
              <a:tabLst>
                <a:tab pos="160020" algn="l"/>
              </a:tabLst>
            </a:pP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70" i="1">
                <a:latin typeface="DejaVu Serif Condensed"/>
                <a:cs typeface="DejaVu Serif Condensed"/>
              </a:rPr>
              <a:t>¬</a:t>
            </a:r>
            <a:r>
              <a:rPr dirty="0" sz="900" spc="140" i="1">
                <a:latin typeface="Arial"/>
                <a:cs typeface="Arial"/>
              </a:rPr>
              <a:t>t</a:t>
            </a:r>
            <a:r>
              <a:rPr dirty="0" sz="900" spc="-20">
                <a:latin typeface="Tahoma"/>
                <a:cs typeface="Tahoma"/>
              </a:rPr>
              <a:t>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-30">
                <a:latin typeface="Tahoma"/>
                <a:cs typeface="Tahoma"/>
              </a:rPr>
              <a:t>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literal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p</a:t>
            </a:r>
            <a:r>
              <a:rPr dirty="0" sz="900" spc="-15">
                <a:latin typeface="Tahoma"/>
                <a:cs typeface="Tahoma"/>
              </a:rPr>
              <a:t>ositivo,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cons</a:t>
            </a:r>
            <a:r>
              <a:rPr dirty="0" sz="900" spc="-35">
                <a:latin typeface="Tahoma"/>
                <a:cs typeface="Tahoma"/>
              </a:rPr>
              <a:t>u</a:t>
            </a:r>
            <a:r>
              <a:rPr dirty="0" sz="900" spc="5">
                <a:latin typeface="Tahoma"/>
                <a:cs typeface="Tahoma"/>
              </a:rPr>
              <a:t>lta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0391" y="1388549"/>
            <a:ext cx="882650" cy="301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791210">
              <a:lnSpc>
                <a:spcPct val="101499"/>
              </a:lnSpc>
              <a:spcBef>
                <a:spcPts val="80"/>
              </a:spcBef>
            </a:pPr>
            <a:r>
              <a:rPr dirty="0" sz="900" spc="-20" i="1">
                <a:latin typeface="Arial"/>
                <a:cs typeface="Arial"/>
              </a:rPr>
              <a:t>u </a:t>
            </a:r>
            <a:r>
              <a:rPr dirty="0" sz="900" spc="-20" i="1">
                <a:latin typeface="Arial"/>
                <a:cs typeface="Arial"/>
              </a:rPr>
              <a:t> 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70" i="1">
                <a:latin typeface="Arial"/>
                <a:cs typeface="Arial"/>
              </a:rPr>
              <a:t> </a:t>
            </a:r>
            <a:r>
              <a:rPr dirty="0" sz="900" spc="240" i="1">
                <a:latin typeface="DejaVu Serif Condensed"/>
                <a:cs typeface="DejaVu Serif Condensed"/>
              </a:rPr>
              <a:t>→</a:t>
            </a:r>
            <a:endParaRPr sz="900">
              <a:latin typeface="DejaVu Serif Condensed"/>
              <a:cs typeface="DejaVu Serif Condensed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0626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114"/>
              <a:t>Cl´ausulas</a:t>
            </a:r>
            <a:r>
              <a:rPr dirty="0" spc="30"/>
              <a:t> </a:t>
            </a:r>
            <a:r>
              <a:rPr dirty="0" spc="-85"/>
              <a:t>de</a:t>
            </a:r>
            <a:r>
              <a:rPr dirty="0" spc="25"/>
              <a:t> </a:t>
            </a:r>
            <a:r>
              <a:rPr dirty="0" spc="-40"/>
              <a:t>Horn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755921"/>
            <a:ext cx="3973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70">
                <a:latin typeface="Tahoma"/>
                <a:cs typeface="Tahoma"/>
              </a:rPr>
              <a:t>Introducci´on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definidas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por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Alfred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1951.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8431" y="933061"/>
            <a:ext cx="4810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Dada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(disyunci´on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literales)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cualquiera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 i="1">
                <a:latin typeface="Arial"/>
                <a:cs typeface="Arial"/>
              </a:rPr>
              <a:t>L</a:t>
            </a:r>
            <a:r>
              <a:rPr dirty="0" baseline="-11904" sz="1050" spc="-22">
                <a:latin typeface="Tahoma"/>
                <a:cs typeface="Tahoma"/>
              </a:rPr>
              <a:t>1</a:t>
            </a:r>
            <a:r>
              <a:rPr dirty="0" baseline="-11904" sz="1050" spc="-15">
                <a:latin typeface="Tahoma"/>
                <a:cs typeface="Tahoma"/>
              </a:rPr>
              <a:t>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5" i="1">
                <a:latin typeface="DejaVu Sans Condensed"/>
                <a:cs typeface="DejaVu Sans Condensed"/>
              </a:rPr>
              <a:t> </a:t>
            </a:r>
            <a:r>
              <a:rPr dirty="0" sz="1000" spc="-15" i="1">
                <a:latin typeface="Arial"/>
                <a:cs typeface="Arial"/>
              </a:rPr>
              <a:t>L</a:t>
            </a:r>
            <a:r>
              <a:rPr dirty="0" baseline="-11904" sz="1050" spc="-22">
                <a:latin typeface="Tahoma"/>
                <a:cs typeface="Tahoma"/>
              </a:rPr>
              <a:t>2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30" i="1">
                <a:latin typeface="DejaVu Sans Condensed"/>
                <a:cs typeface="DejaVu Sans Condensed"/>
              </a:rPr>
              <a:t>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135" i="1">
                <a:latin typeface="DejaVu Sans Condensed"/>
                <a:cs typeface="DejaVu Sans Condensed"/>
              </a:rPr>
              <a:t> </a:t>
            </a:r>
            <a:r>
              <a:rPr dirty="0" sz="1000" spc="10" i="1">
                <a:latin typeface="Arial"/>
                <a:cs typeface="Arial"/>
              </a:rPr>
              <a:t>L</a:t>
            </a:r>
            <a:r>
              <a:rPr dirty="0" baseline="-11904" sz="1050" spc="15" i="1">
                <a:latin typeface="Calibri"/>
                <a:cs typeface="Calibri"/>
              </a:rPr>
              <a:t>n</a:t>
            </a:r>
            <a:r>
              <a:rPr dirty="0" sz="1000" spc="10">
                <a:latin typeface="Tahoma"/>
                <a:cs typeface="Tahoma"/>
              </a:rPr>
              <a:t>,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cl´ausula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0348" y="1072240"/>
            <a:ext cx="4577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Horn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si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tiene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m´aximo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literal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positivo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esta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reescrita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como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implicaci´on: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1615" y="1249370"/>
            <a:ext cx="44964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134620" algn="l"/>
                <a:tab pos="3533140" algn="l"/>
              </a:tabLst>
            </a:pP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70" i="1">
                <a:latin typeface="DejaVu Serif Condensed"/>
                <a:cs typeface="DejaVu Serif Condensed"/>
              </a:rPr>
              <a:t>¬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15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u</a:t>
            </a:r>
            <a:r>
              <a:rPr dirty="0" sz="900" spc="95" i="1">
                <a:latin typeface="Arial"/>
                <a:cs typeface="Arial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regla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reescri</a:t>
            </a:r>
            <a:r>
              <a:rPr dirty="0" sz="900" spc="-10">
                <a:latin typeface="Tahoma"/>
                <a:cs typeface="Tahoma"/>
              </a:rPr>
              <a:t>b</a:t>
            </a:r>
            <a:r>
              <a:rPr dirty="0" sz="900" spc="-65">
                <a:latin typeface="Tahoma"/>
                <a:cs typeface="Tahoma"/>
              </a:rPr>
              <a:t>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como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70" i="1">
                <a:latin typeface="Arial"/>
                <a:cs typeface="Arial"/>
              </a:rPr>
              <a:t> </a:t>
            </a:r>
            <a:r>
              <a:rPr dirty="0" sz="900" spc="240" i="1">
                <a:latin typeface="DejaVu Serif Condensed"/>
                <a:cs typeface="DejaVu Serif Condensed"/>
              </a:rPr>
              <a:t>→</a:t>
            </a:r>
            <a:r>
              <a:rPr dirty="0" sz="900" spc="-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15" y="1388549"/>
            <a:ext cx="295211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5" i="1">
                <a:latin typeface="Arial"/>
                <a:cs typeface="Arial"/>
              </a:rPr>
              <a:t>u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sin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literales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negados,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hecho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se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reescribe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como</a:t>
            </a:r>
            <a:endParaRPr sz="9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Char char="•"/>
              <a:tabLst>
                <a:tab pos="160020" algn="l"/>
              </a:tabLst>
            </a:pP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65" i="1">
                <a:latin typeface="DejaVu Serif Condensed"/>
                <a:cs typeface="DejaVu Serif Condensed"/>
              </a:rPr>
              <a:t>¬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∨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70" i="1">
                <a:latin typeface="DejaVu Serif Condensed"/>
                <a:cs typeface="DejaVu Serif Condensed"/>
              </a:rPr>
              <a:t>¬</a:t>
            </a:r>
            <a:r>
              <a:rPr dirty="0" sz="900" spc="140" i="1">
                <a:latin typeface="Arial"/>
                <a:cs typeface="Arial"/>
              </a:rPr>
              <a:t>t</a:t>
            </a:r>
            <a:r>
              <a:rPr dirty="0" sz="900" spc="-20">
                <a:latin typeface="Tahoma"/>
                <a:cs typeface="Tahoma"/>
              </a:rPr>
              <a:t>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-30">
                <a:latin typeface="Tahoma"/>
                <a:cs typeface="Tahoma"/>
              </a:rPr>
              <a:t>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literal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p</a:t>
            </a:r>
            <a:r>
              <a:rPr dirty="0" sz="900" spc="-15">
                <a:latin typeface="Tahoma"/>
                <a:cs typeface="Tahoma"/>
              </a:rPr>
              <a:t>ositivo,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cons</a:t>
            </a:r>
            <a:r>
              <a:rPr dirty="0" sz="900" spc="-35">
                <a:latin typeface="Tahoma"/>
                <a:cs typeface="Tahoma"/>
              </a:rPr>
              <a:t>u</a:t>
            </a:r>
            <a:r>
              <a:rPr dirty="0" sz="900" spc="5">
                <a:latin typeface="Tahoma"/>
                <a:cs typeface="Tahoma"/>
              </a:rPr>
              <a:t>lta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0391" y="1388549"/>
            <a:ext cx="882650" cy="301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791210">
              <a:lnSpc>
                <a:spcPct val="101499"/>
              </a:lnSpc>
              <a:spcBef>
                <a:spcPts val="80"/>
              </a:spcBef>
            </a:pPr>
            <a:r>
              <a:rPr dirty="0" sz="900" spc="-20" i="1">
                <a:latin typeface="Arial"/>
                <a:cs typeface="Arial"/>
              </a:rPr>
              <a:t>u </a:t>
            </a:r>
            <a:r>
              <a:rPr dirty="0" sz="900" spc="-20" i="1">
                <a:latin typeface="Arial"/>
                <a:cs typeface="Arial"/>
              </a:rPr>
              <a:t> p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30" i="1">
                <a:latin typeface="Arial"/>
                <a:cs typeface="Arial"/>
              </a:rPr>
              <a:t>q</a:t>
            </a:r>
            <a:r>
              <a:rPr dirty="0" sz="900" spc="-10" i="1">
                <a:latin typeface="Arial"/>
                <a:cs typeface="Arial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105" i="1">
                <a:latin typeface="DejaVu Serif Condensed"/>
                <a:cs typeface="DejaVu Serif Condensed"/>
              </a:rPr>
              <a:t> </a:t>
            </a:r>
            <a:r>
              <a:rPr dirty="0" sz="900" spc="-5" i="1">
                <a:latin typeface="DejaVu Serif Condensed"/>
                <a:cs typeface="DejaVu Serif Condensed"/>
              </a:rPr>
              <a:t>·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20" i="1">
                <a:latin typeface="DejaVu Serif Condensed"/>
                <a:cs typeface="DejaVu Serif Condensed"/>
              </a:rPr>
              <a:t>∧</a:t>
            </a:r>
            <a:r>
              <a:rPr dirty="0" sz="900" spc="-55" i="1">
                <a:latin typeface="DejaVu Serif Condensed"/>
                <a:cs typeface="DejaVu Serif Condensed"/>
              </a:rPr>
              <a:t> </a:t>
            </a:r>
            <a:r>
              <a:rPr dirty="0" sz="900" spc="80" i="1">
                <a:latin typeface="Arial"/>
                <a:cs typeface="Arial"/>
              </a:rPr>
              <a:t>t</a:t>
            </a:r>
            <a:r>
              <a:rPr dirty="0" sz="900" spc="70" i="1">
                <a:latin typeface="Arial"/>
                <a:cs typeface="Arial"/>
              </a:rPr>
              <a:t> </a:t>
            </a:r>
            <a:r>
              <a:rPr dirty="0" sz="900" spc="240" i="1">
                <a:latin typeface="DejaVu Serif Condensed"/>
                <a:cs typeface="DejaVu Serif Condensed"/>
              </a:rPr>
              <a:t>→</a:t>
            </a:r>
            <a:endParaRPr sz="900">
              <a:latin typeface="DejaVu Serif Condensed"/>
              <a:cs typeface="DejaVu Serif Condense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7824" y="1810232"/>
            <a:ext cx="4944745" cy="221615"/>
          </a:xfrm>
          <a:custGeom>
            <a:avLst/>
            <a:gdLst/>
            <a:ahLst/>
            <a:cxnLst/>
            <a:rect l="l" t="t" r="r" b="b"/>
            <a:pathLst>
              <a:path w="4944745" h="221614">
                <a:moveTo>
                  <a:pt x="0" y="221424"/>
                </a:moveTo>
                <a:lnTo>
                  <a:pt x="4944351" y="221424"/>
                </a:lnTo>
                <a:lnTo>
                  <a:pt x="4944351" y="0"/>
                </a:lnTo>
                <a:lnTo>
                  <a:pt x="0" y="0"/>
                </a:lnTo>
                <a:lnTo>
                  <a:pt x="0" y="221424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7824" y="1810232"/>
            <a:ext cx="4944745" cy="221615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400"/>
              </a:lnSpc>
            </a:pP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Implementac</a:t>
            </a:r>
            <a:r>
              <a:rPr dirty="0" sz="1200" spc="-35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200" spc="-665">
                <a:solidFill>
                  <a:srgbClr val="FF0000"/>
                </a:solidFill>
                <a:latin typeface="Tahoma"/>
                <a:cs typeface="Tahoma"/>
              </a:rPr>
              <a:t>´</a:t>
            </a:r>
            <a:r>
              <a:rPr dirty="0" sz="1200" spc="-70">
                <a:solidFill>
                  <a:srgbClr val="FF0000"/>
                </a:solidFill>
                <a:latin typeface="Tahoma"/>
                <a:cs typeface="Tahoma"/>
              </a:rPr>
              <a:t>on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95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30">
                <a:solidFill>
                  <a:srgbClr val="FF0000"/>
                </a:solidFill>
                <a:latin typeface="Tahoma"/>
                <a:cs typeface="Tahoma"/>
              </a:rPr>
              <a:t>Prolog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7824" y="2031656"/>
            <a:ext cx="4944745" cy="529590"/>
          </a:xfrm>
          <a:custGeom>
            <a:avLst/>
            <a:gdLst/>
            <a:ahLst/>
            <a:cxnLst/>
            <a:rect l="l" t="t" r="r" b="b"/>
            <a:pathLst>
              <a:path w="4944745" h="529589">
                <a:moveTo>
                  <a:pt x="4944351" y="0"/>
                </a:moveTo>
                <a:lnTo>
                  <a:pt x="0" y="0"/>
                </a:lnTo>
                <a:lnTo>
                  <a:pt x="0" y="529297"/>
                </a:lnTo>
                <a:lnTo>
                  <a:pt x="4944351" y="529297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20001" y="2044260"/>
            <a:ext cx="1395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95" i="1">
                <a:latin typeface="DejaVu Sans Condensed"/>
                <a:cs typeface="DejaVu Sans Condensed"/>
              </a:rPr>
              <a:t>¬</a:t>
            </a:r>
            <a:r>
              <a:rPr dirty="0" sz="1000" spc="-45" i="1">
                <a:latin typeface="Arial"/>
                <a:cs typeface="Arial"/>
              </a:rPr>
              <a:t>Hom</a:t>
            </a:r>
            <a:r>
              <a:rPr dirty="0" sz="1000" spc="-65" i="1">
                <a:latin typeface="Arial"/>
                <a:cs typeface="Arial"/>
              </a:rPr>
              <a:t>b</a:t>
            </a:r>
            <a:r>
              <a:rPr dirty="0" sz="1000" spc="-45" i="1">
                <a:latin typeface="Arial"/>
                <a:cs typeface="Arial"/>
              </a:rPr>
              <a:t>r</a:t>
            </a:r>
            <a:r>
              <a:rPr dirty="0" sz="1000" spc="-5" i="1">
                <a:latin typeface="Arial"/>
                <a:cs typeface="Arial"/>
              </a:rPr>
              <a:t>e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i="1">
                <a:latin typeface="DejaVu Sans Condensed"/>
                <a:cs typeface="DejaVu Sans Condensed"/>
              </a:rPr>
              <a:t>∨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15" i="1">
                <a:latin typeface="Arial"/>
                <a:cs typeface="Arial"/>
              </a:rPr>
              <a:t>M</a:t>
            </a:r>
            <a:r>
              <a:rPr dirty="0" sz="1000" spc="-40" i="1">
                <a:latin typeface="Arial"/>
                <a:cs typeface="Arial"/>
              </a:rPr>
              <a:t>o</a:t>
            </a:r>
            <a:r>
              <a:rPr dirty="0" sz="1000" spc="5" i="1">
                <a:latin typeface="Arial"/>
                <a:cs typeface="Arial"/>
              </a:rPr>
              <a:t>rtal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Arial"/>
                <a:cs typeface="Arial"/>
              </a:rPr>
              <a:t>x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):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13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0001" y="2196089"/>
            <a:ext cx="10293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200"/>
              </a:lnSpc>
              <a:spcBef>
                <a:spcPts val="95"/>
              </a:spcBef>
            </a:pPr>
            <a:r>
              <a:rPr dirty="0" sz="1000" spc="-40" i="1">
                <a:latin typeface="Arial"/>
                <a:cs typeface="Arial"/>
              </a:rPr>
              <a:t>Hombre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i="1">
                <a:latin typeface="Arial"/>
                <a:cs typeface="Arial"/>
              </a:rPr>
              <a:t>socrates</a:t>
            </a:r>
            <a:r>
              <a:rPr dirty="0" sz="1000" spc="-40">
                <a:latin typeface="Tahoma"/>
                <a:cs typeface="Tahoma"/>
              </a:rPr>
              <a:t>):</a:t>
            </a:r>
            <a:endParaRPr sz="1000">
              <a:latin typeface="Tahoma"/>
              <a:cs typeface="Tahoma"/>
            </a:endParaRPr>
          </a:p>
          <a:p>
            <a:pPr>
              <a:lnSpc>
                <a:spcPts val="1200"/>
              </a:lnSpc>
            </a:pPr>
            <a:r>
              <a:rPr dirty="0" sz="1000" spc="-95" i="1">
                <a:latin typeface="DejaVu Sans Condensed"/>
                <a:cs typeface="DejaVu Sans Condensed"/>
              </a:rPr>
              <a:t>¬</a:t>
            </a:r>
            <a:r>
              <a:rPr dirty="0" sz="1000" spc="-15" i="1">
                <a:latin typeface="Arial"/>
                <a:cs typeface="Arial"/>
              </a:rPr>
              <a:t>M</a:t>
            </a:r>
            <a:r>
              <a:rPr dirty="0" sz="1000" spc="-40" i="1">
                <a:latin typeface="Arial"/>
                <a:cs typeface="Arial"/>
              </a:rPr>
              <a:t>o</a:t>
            </a:r>
            <a:r>
              <a:rPr dirty="0" sz="1000" spc="5" i="1">
                <a:latin typeface="Arial"/>
                <a:cs typeface="Arial"/>
              </a:rPr>
              <a:t>rtal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85" i="1">
                <a:latin typeface="Arial"/>
                <a:cs typeface="Arial"/>
              </a:rPr>
              <a:t>s</a:t>
            </a:r>
            <a:r>
              <a:rPr dirty="0" sz="1000" spc="-70" i="1">
                <a:latin typeface="Arial"/>
                <a:cs typeface="Arial"/>
              </a:rPr>
              <a:t>o</a:t>
            </a:r>
            <a:r>
              <a:rPr dirty="0" sz="1000" spc="-50" i="1">
                <a:latin typeface="Arial"/>
                <a:cs typeface="Arial"/>
              </a:rPr>
              <a:t>crate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-40">
                <a:latin typeface="Tahoma"/>
                <a:cs typeface="Tahoma"/>
              </a:rPr>
              <a:t>):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52214" y="2044260"/>
            <a:ext cx="154051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98145" marR="5080" indent="-39878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mortal(X)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25">
                <a:solidFill>
                  <a:srgbClr val="0000C8"/>
                </a:solidFill>
                <a:latin typeface="Cambria"/>
                <a:cs typeface="Cambria"/>
              </a:rPr>
              <a:t>:-</a:t>
            </a:r>
            <a:r>
              <a:rPr dirty="0" sz="10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30">
                <a:solidFill>
                  <a:srgbClr val="0000C8"/>
                </a:solidFill>
                <a:latin typeface="Cambria"/>
                <a:cs typeface="Cambria"/>
              </a:rPr>
              <a:t>hombre(X). </a:t>
            </a:r>
            <a:r>
              <a:rPr dirty="0" sz="1000" spc="-20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hombre(socrates).</a:t>
            </a:r>
            <a:endParaRPr sz="1000">
              <a:latin typeface="Cambria"/>
              <a:cs typeface="Cambria"/>
            </a:endParaRPr>
          </a:p>
          <a:p>
            <a:pPr algn="r" marR="5080">
              <a:lnSpc>
                <a:spcPts val="1190"/>
              </a:lnSpc>
            </a:pP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1000" spc="2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85">
                <a:solidFill>
                  <a:srgbClr val="0000C8"/>
                </a:solidFill>
                <a:latin typeface="Cambria"/>
                <a:cs typeface="Cambria"/>
              </a:rPr>
              <a:t>mortal(socrates).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2066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5"/>
              <a:t> </a:t>
            </a:r>
            <a:r>
              <a:rPr dirty="0" spc="-130"/>
              <a:t>L´ogica:</a:t>
            </a:r>
            <a:r>
              <a:rPr dirty="0" spc="150"/>
              <a:t> </a:t>
            </a:r>
            <a:r>
              <a:rPr dirty="0" spc="-15"/>
              <a:t>Prolog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5731" y="408197"/>
            <a:ext cx="3333750" cy="40513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771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77800" algn="l"/>
              </a:tabLst>
            </a:pPr>
            <a:r>
              <a:rPr dirty="0" sz="1000" spc="-25">
                <a:latin typeface="Tahoma"/>
                <a:cs typeface="Tahoma"/>
              </a:rPr>
              <a:t>Existen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diversos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interpretes: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Ciao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Prolog,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Swi-Prolog,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etc.</a:t>
            </a:r>
            <a:endParaRPr sz="1000">
              <a:latin typeface="Tahoma"/>
              <a:cs typeface="Tahoma"/>
            </a:endParaRPr>
          </a:p>
          <a:p>
            <a:pPr marL="1771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77800" algn="l"/>
              </a:tabLst>
            </a:pPr>
            <a:r>
              <a:rPr dirty="0" sz="1000" spc="-25">
                <a:latin typeface="Tahoma"/>
                <a:cs typeface="Tahoma"/>
              </a:rPr>
              <a:t>Dada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f</a:t>
            </a:r>
            <a:r>
              <a:rPr dirty="0" sz="1000" spc="-25">
                <a:latin typeface="Tahoma"/>
                <a:cs typeface="Tahoma"/>
              </a:rPr>
              <a:t>unci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-22">
                <a:latin typeface="Tahoma"/>
                <a:cs typeface="Tahoma"/>
              </a:rPr>
              <a:t>1</a:t>
            </a:r>
            <a:r>
              <a:rPr dirty="0" baseline="-11904" sz="1050" spc="7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-22">
                <a:latin typeface="Tahoma"/>
                <a:cs typeface="Tahoma"/>
              </a:rPr>
              <a:t>2</a:t>
            </a:r>
            <a:r>
              <a:rPr dirty="0" baseline="-11904" sz="1050" spc="7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120" i="1">
                <a:latin typeface="Calibri"/>
                <a:cs typeface="Calibri"/>
              </a:rPr>
              <a:t>n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40" i="1">
                <a:latin typeface="DejaVu Sans Condensed"/>
                <a:cs typeface="DejaVu Sans Condensed"/>
              </a:rPr>
              <a:t>→</a:t>
            </a:r>
            <a:r>
              <a:rPr dirty="0" sz="1000" spc="-10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Z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948" y="747014"/>
            <a:ext cx="3225165" cy="5194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definir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d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c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Arial"/>
                <a:cs typeface="Arial"/>
              </a:rPr>
              <a:t>F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290830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291465" algn="l"/>
              </a:tabLst>
            </a:pPr>
            <a:r>
              <a:rPr dirty="0" sz="900" spc="-20">
                <a:latin typeface="Tahoma"/>
                <a:cs typeface="Tahoma"/>
              </a:rPr>
              <a:t>Que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relaciona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argumentos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entrada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salida:</a:t>
            </a:r>
            <a:endParaRPr sz="900">
              <a:latin typeface="Tahoma"/>
              <a:cs typeface="Tahoma"/>
            </a:endParaRPr>
          </a:p>
          <a:p>
            <a:pPr marL="934085">
              <a:lnSpc>
                <a:spcPct val="100000"/>
              </a:lnSpc>
              <a:spcBef>
                <a:spcPts val="114"/>
              </a:spcBef>
            </a:pPr>
            <a:r>
              <a:rPr dirty="0" baseline="6172" sz="1350" spc="-37" i="1">
                <a:latin typeface="Arial"/>
                <a:cs typeface="Arial"/>
              </a:rPr>
              <a:t>F</a:t>
            </a:r>
            <a:r>
              <a:rPr dirty="0" baseline="6172" sz="1350" spc="-37" i="1">
                <a:latin typeface="Arial"/>
                <a:cs typeface="Arial"/>
              </a:rPr>
              <a:t> </a:t>
            </a:r>
            <a:r>
              <a:rPr dirty="0" baseline="6172" sz="1350" spc="-187" i="1">
                <a:latin typeface="Arial"/>
                <a:cs typeface="Arial"/>
              </a:rPr>
              <a:t> </a:t>
            </a:r>
            <a:r>
              <a:rPr dirty="0" baseline="6172" sz="1350" spc="-97">
                <a:latin typeface="Tahoma"/>
                <a:cs typeface="Tahoma"/>
              </a:rPr>
              <a:t>:</a:t>
            </a:r>
            <a:r>
              <a:rPr dirty="0" baseline="6172" sz="1350" spc="-44">
                <a:latin typeface="Tahoma"/>
                <a:cs typeface="Tahoma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(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-15">
                <a:latin typeface="Tahoma"/>
                <a:cs typeface="Tahoma"/>
              </a:rPr>
              <a:t>1</a:t>
            </a:r>
            <a:r>
              <a:rPr dirty="0" sz="600" spc="65">
                <a:latin typeface="Tahoma"/>
                <a:cs typeface="Tahoma"/>
              </a:rPr>
              <a:t> </a:t>
            </a:r>
            <a:r>
              <a:rPr dirty="0" baseline="6172" sz="1350" spc="52" i="1">
                <a:latin typeface="DejaVu Serif Condensed"/>
                <a:cs typeface="DejaVu Serif Condensed"/>
              </a:rPr>
              <a:t>×</a:t>
            </a:r>
            <a:r>
              <a:rPr dirty="0" baseline="6172" sz="1350" spc="-82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-15">
                <a:latin typeface="Tahoma"/>
                <a:cs typeface="Tahoma"/>
              </a:rPr>
              <a:t>2</a:t>
            </a:r>
            <a:r>
              <a:rPr dirty="0" sz="600" spc="65">
                <a:latin typeface="Tahoma"/>
                <a:cs typeface="Tahoma"/>
              </a:rPr>
              <a:t> </a:t>
            </a:r>
            <a:r>
              <a:rPr dirty="0" baseline="6172" sz="1350" spc="52" i="1">
                <a:latin typeface="DejaVu Serif Condensed"/>
                <a:cs typeface="DejaVu Serif Condensed"/>
              </a:rPr>
              <a:t>×</a:t>
            </a:r>
            <a:r>
              <a:rPr dirty="0" baseline="6172" sz="1350" spc="-82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157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157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82" i="1">
                <a:latin typeface="DejaVu Serif Condensed"/>
                <a:cs typeface="DejaVu Serif Condensed"/>
              </a:rPr>
              <a:t> </a:t>
            </a:r>
            <a:r>
              <a:rPr dirty="0" baseline="6172" sz="1350" spc="52" i="1">
                <a:latin typeface="DejaVu Serif Condensed"/>
                <a:cs typeface="DejaVu Serif Condensed"/>
              </a:rPr>
              <a:t>×</a:t>
            </a:r>
            <a:r>
              <a:rPr dirty="0" baseline="6172" sz="1350" spc="-82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15" i="1">
                <a:latin typeface="Calibri"/>
                <a:cs typeface="Calibri"/>
              </a:rPr>
              <a:t>n</a:t>
            </a:r>
            <a:r>
              <a:rPr dirty="0" sz="600" i="1">
                <a:latin typeface="Calibri"/>
                <a:cs typeface="Calibri"/>
              </a:rPr>
              <a:t> </a:t>
            </a:r>
            <a:r>
              <a:rPr dirty="0" sz="600" spc="-10" i="1">
                <a:latin typeface="Calibri"/>
                <a:cs typeface="Calibri"/>
              </a:rPr>
              <a:t> </a:t>
            </a:r>
            <a:r>
              <a:rPr dirty="0" baseline="6172" sz="1350" spc="52" i="1">
                <a:latin typeface="DejaVu Serif Condensed"/>
                <a:cs typeface="DejaVu Serif Condensed"/>
              </a:rPr>
              <a:t>×</a:t>
            </a:r>
            <a:r>
              <a:rPr dirty="0" baseline="6172" sz="1350" spc="-82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Z</a:t>
            </a:r>
            <a:r>
              <a:rPr dirty="0" baseline="6172" sz="1350" spc="-217" i="1">
                <a:latin typeface="Arial"/>
                <a:cs typeface="Arial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)</a:t>
            </a:r>
            <a:r>
              <a:rPr dirty="0" baseline="6172" sz="1350" spc="-37">
                <a:latin typeface="Tahoma"/>
                <a:cs typeface="Tahoma"/>
              </a:rPr>
              <a:t> </a:t>
            </a:r>
            <a:r>
              <a:rPr dirty="0" baseline="6172" sz="1350" spc="359" i="1">
                <a:latin typeface="DejaVu Serif Condensed"/>
                <a:cs typeface="DejaVu Serif Condensed"/>
              </a:rPr>
              <a:t>→</a:t>
            </a:r>
            <a:r>
              <a:rPr dirty="0" baseline="6172" sz="1350" i="1">
                <a:latin typeface="DejaVu Serif Condensed"/>
                <a:cs typeface="DejaVu Serif Condensed"/>
              </a:rPr>
              <a:t> </a:t>
            </a:r>
            <a:r>
              <a:rPr dirty="0" baseline="6172" sz="1350" spc="-89" i="1">
                <a:latin typeface="DejaVu Serif Condensed"/>
                <a:cs typeface="DejaVu Serif Condensed"/>
              </a:rPr>
              <a:t>{</a:t>
            </a:r>
            <a:r>
              <a:rPr dirty="0" baseline="6172" sz="1350" spc="-7" i="1">
                <a:latin typeface="Arial"/>
                <a:cs typeface="Arial"/>
              </a:rPr>
              <a:t>tru</a:t>
            </a:r>
            <a:r>
              <a:rPr dirty="0" baseline="6172" sz="1350" spc="75" i="1">
                <a:latin typeface="Arial"/>
                <a:cs typeface="Arial"/>
              </a:rPr>
              <a:t>e</a:t>
            </a:r>
            <a:r>
              <a:rPr dirty="0" baseline="6172" sz="1350" spc="7" i="1">
                <a:latin typeface="Arial"/>
                <a:cs typeface="Arial"/>
              </a:rPr>
              <a:t>,</a:t>
            </a:r>
            <a:r>
              <a:rPr dirty="0" baseline="6172" sz="1350" spc="-150" i="1">
                <a:latin typeface="Arial"/>
                <a:cs typeface="Arial"/>
              </a:rPr>
              <a:t> </a:t>
            </a:r>
            <a:r>
              <a:rPr dirty="0" baseline="6172" sz="1350" spc="-60" i="1">
                <a:latin typeface="Arial"/>
                <a:cs typeface="Arial"/>
              </a:rPr>
              <a:t>fals</a:t>
            </a:r>
            <a:r>
              <a:rPr dirty="0" baseline="6172" sz="1350" spc="7" i="1">
                <a:latin typeface="Arial"/>
                <a:cs typeface="Arial"/>
              </a:rPr>
              <a:t>e</a:t>
            </a:r>
            <a:r>
              <a:rPr dirty="0" baseline="6172" sz="1350" spc="-89" i="1">
                <a:latin typeface="DejaVu Serif Condensed"/>
                <a:cs typeface="DejaVu Serif Condensed"/>
              </a:rPr>
              <a:t>}</a:t>
            </a:r>
            <a:r>
              <a:rPr dirty="0" baseline="6172" sz="1350" spc="-30">
                <a:latin typeface="Tahoma"/>
                <a:cs typeface="Tahoma"/>
              </a:rPr>
              <a:t>.</a:t>
            </a:r>
            <a:endParaRPr baseline="6172" sz="135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484560" y="423773"/>
            <a:ext cx="720013" cy="72001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464926" y="1156390"/>
            <a:ext cx="759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0">
                <a:latin typeface="Tahoma"/>
                <a:cs typeface="Tahoma"/>
                <a:hlinkClick r:id="rId17"/>
              </a:rPr>
              <a:t>swi-</a:t>
            </a:r>
            <a:r>
              <a:rPr dirty="0" sz="1000" spc="-75">
                <a:latin typeface="Tahoma"/>
                <a:cs typeface="Tahoma"/>
                <a:hlinkClick r:id="rId17"/>
              </a:rPr>
              <a:t>p</a:t>
            </a:r>
            <a:r>
              <a:rPr dirty="0" sz="1000" spc="-35">
                <a:latin typeface="Tahoma"/>
                <a:cs typeface="Tahoma"/>
                <a:hlinkClick r:id="rId17"/>
              </a:rPr>
              <a:t>rolog.</a:t>
            </a:r>
            <a:r>
              <a:rPr dirty="0" sz="1000" spc="-75">
                <a:latin typeface="Tahoma"/>
                <a:cs typeface="Tahoma"/>
                <a:hlinkClick r:id="rId17"/>
              </a:rPr>
              <a:t>o</a:t>
            </a:r>
            <a:r>
              <a:rPr dirty="0" sz="1000" spc="-30">
                <a:latin typeface="Tahoma"/>
                <a:cs typeface="Tahoma"/>
                <a:hlinkClick r:id="rId17"/>
              </a:rPr>
              <a:t>r</a:t>
            </a:r>
            <a:r>
              <a:rPr dirty="0" sz="1000" spc="-55">
                <a:latin typeface="Tahoma"/>
                <a:cs typeface="Tahoma"/>
                <a:hlinkClick r:id="rId17"/>
              </a:rPr>
              <a:t>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pc="-10"/>
              <a:t>14</a:t>
            </a:r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7824" y="1416062"/>
            <a:ext cx="4944745" cy="192405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400"/>
              </a:lnSpc>
            </a:pPr>
            <a:r>
              <a:rPr dirty="0" sz="1200" spc="-60">
                <a:solidFill>
                  <a:srgbClr val="FF0000"/>
                </a:solidFill>
                <a:latin typeface="Tahoma"/>
                <a:cs typeface="Tahoma"/>
              </a:rPr>
              <a:t>Concatenar</a:t>
            </a:r>
            <a:r>
              <a:rPr dirty="0" sz="1200" spc="-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Tahoma"/>
                <a:cs typeface="Tahoma"/>
              </a:rPr>
              <a:t>listas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7824" y="1607959"/>
            <a:ext cx="4944745" cy="559435"/>
          </a:xfrm>
          <a:prstGeom prst="rect">
            <a:avLst/>
          </a:prstGeom>
          <a:solidFill>
            <a:srgbClr val="FFE5E5"/>
          </a:solidFill>
        </p:spPr>
        <p:txBody>
          <a:bodyPr wrap="square" lIns="0" tIns="18415" rIns="0" bIns="0" rtlCol="0" vert="horz">
            <a:spAutoFit/>
          </a:bodyPr>
          <a:lstStyle/>
          <a:p>
            <a:pPr marL="61594">
              <a:lnSpc>
                <a:spcPts val="955"/>
              </a:lnSpc>
              <a:spcBef>
                <a:spcPts val="145"/>
              </a:spcBef>
              <a:tabLst>
                <a:tab pos="22352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concatenar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([],Lista,Lista)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  <a:p>
            <a:pPr marL="61594">
              <a:lnSpc>
                <a:spcPts val="955"/>
              </a:lnSpc>
              <a:tabLst>
                <a:tab pos="22352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95">
                <a:solidFill>
                  <a:srgbClr val="0000C8"/>
                </a:solidFill>
                <a:latin typeface="Cambria"/>
                <a:cs typeface="Cambria"/>
              </a:rPr>
              <a:t>concatenar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([X|Xs],Lista,[X|N_Lista])</a:t>
            </a:r>
            <a:r>
              <a:rPr dirty="0" sz="800" spc="32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33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95">
                <a:solidFill>
                  <a:srgbClr val="333333"/>
                </a:solidFill>
                <a:latin typeface="Cambria"/>
                <a:cs typeface="Cambria"/>
              </a:rPr>
              <a:t>concatenar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(Xs,Lista,N_Lista)</a:t>
            </a:r>
            <a:r>
              <a:rPr dirty="0" sz="800" spc="95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  <a:p>
            <a:pPr marL="61594"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</a:t>
            </a:r>
            <a:endParaRPr sz="500">
              <a:latin typeface="Tahoma"/>
              <a:cs typeface="Tahoma"/>
            </a:endParaRPr>
          </a:p>
          <a:p>
            <a:pPr marL="61594">
              <a:lnSpc>
                <a:spcPct val="100000"/>
              </a:lnSpc>
              <a:spcBef>
                <a:spcPts val="50"/>
              </a:spcBef>
              <a:tabLst>
                <a:tab pos="222885" algn="l"/>
                <a:tab pos="32429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	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concatenar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([1,2],[3,4],Lista)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	</a:t>
            </a:r>
            <a:r>
              <a:rPr dirty="0" sz="800" spc="-290">
                <a:solidFill>
                  <a:srgbClr val="A9522C"/>
                </a:solidFill>
                <a:latin typeface="Cambria"/>
                <a:cs typeface="Cambria"/>
              </a:rPr>
              <a:t>%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A9522C"/>
                </a:solidFill>
                <a:latin typeface="Cambria"/>
                <a:cs typeface="Cambria"/>
              </a:rPr>
              <a:t>¿Cuanto </a:t>
            </a:r>
            <a:r>
              <a:rPr dirty="0" sz="800" spc="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vale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A9522C"/>
                </a:solidFill>
                <a:latin typeface="Cambria"/>
                <a:cs typeface="Cambria"/>
              </a:rPr>
              <a:t>Lista?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8431" y="2300038"/>
            <a:ext cx="4763770" cy="671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35">
                <a:latin typeface="Tahoma"/>
                <a:cs typeface="Tahoma"/>
              </a:rPr>
              <a:t>Al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evaluar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consulta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p.ej.,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1000" spc="3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65">
                <a:solidFill>
                  <a:srgbClr val="0000C8"/>
                </a:solidFill>
                <a:latin typeface="Cambria"/>
                <a:cs typeface="Cambria"/>
              </a:rPr>
              <a:t>mortal(socrates)</a:t>
            </a:r>
            <a:r>
              <a:rPr dirty="0" sz="1000" spc="65">
                <a:latin typeface="Tahoma"/>
                <a:cs typeface="Tahoma"/>
              </a:rPr>
              <a:t>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Prolog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contesta</a:t>
            </a:r>
            <a:endParaRPr sz="1000">
              <a:latin typeface="Tahoma"/>
              <a:cs typeface="Tahoma"/>
            </a:endParaRPr>
          </a:p>
          <a:p>
            <a:pPr marL="164465">
              <a:lnSpc>
                <a:spcPts val="1200"/>
              </a:lnSpc>
            </a:pPr>
            <a:r>
              <a:rPr dirty="0" sz="1000" spc="45">
                <a:solidFill>
                  <a:srgbClr val="0000C8"/>
                </a:solidFill>
                <a:latin typeface="Cambria"/>
                <a:cs typeface="Cambria"/>
              </a:rPr>
              <a:t>yes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consecuencia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l´ogica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programa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>
                <a:solidFill>
                  <a:srgbClr val="0000C8"/>
                </a:solidFill>
                <a:latin typeface="Cambria"/>
                <a:cs typeface="Cambria"/>
              </a:rPr>
              <a:t>no</a:t>
            </a:r>
            <a:r>
              <a:rPr dirty="0" sz="1000" spc="114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contrario).</a:t>
            </a:r>
            <a:endParaRPr sz="1000">
              <a:latin typeface="Tahoma"/>
              <a:cs typeface="Tahoma"/>
            </a:endParaRPr>
          </a:p>
          <a:p>
            <a:pPr marL="164465" marR="17780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35">
                <a:latin typeface="Tahoma"/>
                <a:cs typeface="Tahoma"/>
              </a:rPr>
              <a:t>Al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evaluar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consulta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p.ej.,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14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1000" spc="3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00">
                <a:solidFill>
                  <a:srgbClr val="0000C8"/>
                </a:solidFill>
                <a:latin typeface="Cambria"/>
                <a:cs typeface="Cambria"/>
              </a:rPr>
              <a:t>concatenar([1,2],[3,4],Lista)</a:t>
            </a:r>
            <a:r>
              <a:rPr dirty="0" sz="1000" spc="100">
                <a:latin typeface="Tahoma"/>
                <a:cs typeface="Tahoma"/>
              </a:rPr>
              <a:t>,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Prolog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devuelve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la(s)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sustituci´on(es)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que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hace(n)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consistente: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Lista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 [1,2,3,4]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9275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0"/>
              <a:t>Introduccio´n:</a:t>
            </a:r>
            <a:r>
              <a:rPr dirty="0" spc="210"/>
              <a:t> </a:t>
            </a:r>
            <a:r>
              <a:rPr dirty="0" spc="-95"/>
              <a:t>Programacio´n</a:t>
            </a:r>
            <a:r>
              <a:rPr dirty="0" spc="55"/>
              <a:t> </a:t>
            </a:r>
            <a:r>
              <a:rPr dirty="0" spc="-35"/>
              <a:t>Declarativa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1131" y="364564"/>
            <a:ext cx="4783455" cy="64579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1765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52400" algn="l"/>
              </a:tabLst>
            </a:pPr>
            <a:r>
              <a:rPr dirty="0" sz="1000" spc="-30">
                <a:latin typeface="Tahoma"/>
                <a:cs typeface="Tahoma"/>
              </a:rPr>
              <a:t>¿Que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declarativa?</a:t>
            </a:r>
            <a:endParaRPr sz="10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5">
                <a:latin typeface="Tahoma"/>
                <a:cs typeface="Tahoma"/>
              </a:rPr>
              <a:t>Paradigma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programaci´on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diferente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imperativa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(</a:t>
            </a:r>
            <a:r>
              <a:rPr dirty="0" sz="900" spc="2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900" spc="20">
                <a:latin typeface="Tahoma"/>
                <a:cs typeface="Tahoma"/>
              </a:rPr>
              <a:t>)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o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orientada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objetos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(</a:t>
            </a:r>
            <a:r>
              <a:rPr dirty="0" sz="900" spc="-5">
                <a:solidFill>
                  <a:srgbClr val="FF0000"/>
                </a:solidFill>
                <a:latin typeface="Tahoma"/>
                <a:cs typeface="Tahoma"/>
              </a:rPr>
              <a:t>Java</a:t>
            </a:r>
            <a:r>
              <a:rPr dirty="0" sz="900" spc="-5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0">
                <a:latin typeface="Tahoma"/>
                <a:cs typeface="Tahoma"/>
              </a:rPr>
              <a:t>Los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especifican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las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propiedades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problema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resolver.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10">
                <a:latin typeface="Tahoma"/>
                <a:cs typeface="Tahoma"/>
              </a:rPr>
              <a:t>La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ejecuci´on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consiste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0">
                <a:latin typeface="Tahoma"/>
                <a:cs typeface="Tahoma"/>
              </a:rPr>
              <a:t>en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“encontrar”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la(s)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soluci´on(es).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7824" y="1137018"/>
            <a:ext cx="4944745" cy="221615"/>
          </a:xfrm>
          <a:custGeom>
            <a:avLst/>
            <a:gdLst/>
            <a:ahLst/>
            <a:cxnLst/>
            <a:rect l="l" t="t" r="r" b="b"/>
            <a:pathLst>
              <a:path w="4944745" h="221615">
                <a:moveTo>
                  <a:pt x="0" y="221424"/>
                </a:moveTo>
                <a:lnTo>
                  <a:pt x="4944351" y="221424"/>
                </a:lnTo>
                <a:lnTo>
                  <a:pt x="4944351" y="0"/>
                </a:lnTo>
                <a:lnTo>
                  <a:pt x="0" y="0"/>
                </a:lnTo>
                <a:lnTo>
                  <a:pt x="0" y="221424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7301" y="1120112"/>
            <a:ext cx="23215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0">
                <a:solidFill>
                  <a:srgbClr val="FF0000"/>
                </a:solidFill>
                <a:latin typeface="Tahoma"/>
                <a:cs typeface="Tahoma"/>
              </a:rPr>
              <a:t>Asignacio´n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Tahoma"/>
                <a:cs typeface="Tahoma"/>
              </a:rPr>
              <a:t>Destructiva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vs.</a:t>
            </a:r>
            <a:r>
              <a:rPr dirty="0" sz="1200" spc="1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114">
                <a:solidFill>
                  <a:srgbClr val="FF0000"/>
                </a:solidFill>
                <a:latin typeface="Tahoma"/>
                <a:cs typeface="Tahoma"/>
              </a:rPr>
              <a:t>Recursi´on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24" y="1358442"/>
            <a:ext cx="4944745" cy="1016635"/>
          </a:xfrm>
          <a:custGeom>
            <a:avLst/>
            <a:gdLst/>
            <a:ahLst/>
            <a:cxnLst/>
            <a:rect l="l" t="t" r="r" b="b"/>
            <a:pathLst>
              <a:path w="4944745" h="1016635">
                <a:moveTo>
                  <a:pt x="4944351" y="0"/>
                </a:moveTo>
                <a:lnTo>
                  <a:pt x="0" y="0"/>
                </a:lnTo>
                <a:lnTo>
                  <a:pt x="0" y="1016419"/>
                </a:lnTo>
                <a:lnTo>
                  <a:pt x="4944351" y="1016419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27163" y="1575400"/>
            <a:ext cx="59055" cy="26606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163" y="1341321"/>
            <a:ext cx="1806575" cy="748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33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4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5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A9522C"/>
                </a:solidFill>
                <a:latin typeface="Cambria"/>
                <a:cs typeface="Cambria"/>
              </a:rPr>
              <a:t>nu´meros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en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  <a:p>
            <a:pPr marL="285750" marR="5080" indent="-273685">
              <a:lnSpc>
                <a:spcPts val="950"/>
              </a:lnSpc>
              <a:spcBef>
                <a:spcPts val="35"/>
              </a:spcBef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function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(list)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{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0</a:t>
            </a:r>
            <a:endParaRPr sz="800">
              <a:latin typeface="Cambria"/>
              <a:cs typeface="Cambria"/>
            </a:endParaRPr>
          </a:p>
          <a:p>
            <a:pPr marL="285750">
              <a:lnSpc>
                <a:spcPts val="905"/>
              </a:lnSpc>
            </a:pPr>
            <a:r>
              <a:rPr dirty="0" sz="800" spc="95">
                <a:solidFill>
                  <a:srgbClr val="0000C8"/>
                </a:solidFill>
                <a:latin typeface="Cambria"/>
                <a:cs typeface="Cambria"/>
              </a:rPr>
              <a:t>for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(n</a:t>
            </a:r>
            <a:r>
              <a:rPr dirty="0" sz="800" spc="2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in</a:t>
            </a:r>
            <a:r>
              <a:rPr dirty="0" sz="800" spc="2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endParaRPr sz="800">
              <a:latin typeface="Cambria"/>
              <a:cs typeface="Cambria"/>
            </a:endParaRPr>
          </a:p>
          <a:p>
            <a:pPr marL="286385" marR="619760" indent="111125">
              <a:lnSpc>
                <a:spcPts val="950"/>
              </a:lnSpc>
              <a:spcBef>
                <a:spcPts val="30"/>
              </a:spcBef>
            </a:pP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5">
                <a:solidFill>
                  <a:srgbClr val="0000C8"/>
                </a:solidFill>
                <a:latin typeface="Cambria"/>
                <a:cs typeface="Cambria"/>
              </a:rPr>
              <a:t>n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return</a:t>
            </a:r>
            <a:r>
              <a:rPr dirty="0" sz="800" spc="45">
                <a:solidFill>
                  <a:srgbClr val="6800C8"/>
                </a:solidFill>
                <a:latin typeface="Cambria"/>
                <a:cs typeface="Cambria"/>
              </a:rPr>
              <a:t>(sum)</a:t>
            </a:r>
            <a:r>
              <a:rPr dirty="0" sz="800" spc="254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}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7753" y="1341321"/>
            <a:ext cx="2589530" cy="50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5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A9522C"/>
                </a:solidFill>
                <a:latin typeface="Cambria"/>
                <a:cs typeface="Cambria"/>
              </a:rPr>
              <a:t>nu´meros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en </a:t>
            </a:r>
            <a:r>
              <a:rPr dirty="0" sz="800" spc="10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Haskell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45">
                <a:solidFill>
                  <a:srgbClr val="FF7F00"/>
                </a:solidFill>
                <a:latin typeface="Cambria"/>
                <a:cs typeface="Cambria"/>
              </a:rPr>
              <a:t>sumaLista </a:t>
            </a:r>
            <a:r>
              <a:rPr dirty="0" sz="800" spc="5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FF7F00"/>
                </a:solidFill>
                <a:latin typeface="Cambria"/>
                <a:cs typeface="Cambria"/>
              </a:rPr>
              <a:t>[Int]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  </a:t>
            </a:r>
            <a:r>
              <a:rPr dirty="0" sz="800" spc="145">
                <a:solidFill>
                  <a:srgbClr val="0000C8"/>
                </a:solidFill>
                <a:latin typeface="Cambria"/>
                <a:cs typeface="Cambria"/>
              </a:rPr>
              <a:t>[]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(n  </a:t>
            </a:r>
            <a:r>
              <a:rPr dirty="0" sz="800" spc="210">
                <a:solidFill>
                  <a:srgbClr val="6800C8"/>
                </a:solidFill>
                <a:latin typeface="Cambria"/>
                <a:cs typeface="Cambria"/>
              </a:rPr>
              <a:t>: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5">
                <a:solidFill>
                  <a:srgbClr val="0000C8"/>
                </a:solidFill>
                <a:latin typeface="Cambria"/>
                <a:cs typeface="Cambria"/>
              </a:rPr>
              <a:t>n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(sumaLista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07753" y="1815798"/>
            <a:ext cx="59055" cy="26606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163" y="1815798"/>
            <a:ext cx="2239645" cy="51435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ts val="955"/>
              </a:lnSpc>
              <a:spcBef>
                <a:spcPts val="50"/>
              </a:spcBef>
              <a:tabLst>
                <a:tab pos="1733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7	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Imprime </a:t>
            </a:r>
            <a:r>
              <a:rPr dirty="0" sz="800" spc="10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el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resultado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suma,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140">
                <a:solidFill>
                  <a:srgbClr val="A9522C"/>
                </a:solidFill>
                <a:latin typeface="Cambria"/>
                <a:cs typeface="Cambria"/>
              </a:rPr>
              <a:t>10</a:t>
            </a:r>
            <a:r>
              <a:rPr dirty="0" sz="500" spc="-140">
                <a:solidFill>
                  <a:srgbClr val="0000C8"/>
                </a:solidFill>
                <a:latin typeface="Tahoma"/>
                <a:cs typeface="Tahoma"/>
              </a:rPr>
              <a:t>7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ts val="955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	</a:t>
            </a:r>
            <a:r>
              <a:rPr dirty="0" sz="800" spc="100">
                <a:solidFill>
                  <a:srgbClr val="0000C8"/>
                </a:solidFill>
                <a:latin typeface="Cambria"/>
                <a:cs typeface="Cambria"/>
              </a:rPr>
              <a:t>print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(sumaLista(list(1,2,3,4)))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753" y="2062516"/>
            <a:ext cx="2253615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3355">
              <a:lnSpc>
                <a:spcPts val="955"/>
              </a:lnSpc>
              <a:spcBef>
                <a:spcPts val="95"/>
              </a:spcBef>
            </a:pP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Imprime </a:t>
            </a:r>
            <a:r>
              <a:rPr dirty="0" sz="800" spc="10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el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resultado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suma,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A9522C"/>
                </a:solidFill>
                <a:latin typeface="Cambria"/>
                <a:cs typeface="Cambria"/>
              </a:rPr>
              <a:t>10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	</a:t>
            </a:r>
            <a:r>
              <a:rPr dirty="0" sz="800" spc="-5">
                <a:solidFill>
                  <a:srgbClr val="0000C8"/>
                </a:solidFill>
                <a:latin typeface="Cambria"/>
                <a:cs typeface="Cambria"/>
              </a:rPr>
              <a:t>main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print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(sumaLista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6800C8"/>
                </a:solidFill>
                <a:latin typeface="Cambria"/>
                <a:cs typeface="Cambria"/>
              </a:rPr>
              <a:t>[1,2,3,4])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504190" cy="1499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445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100965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241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35"/>
              <a:t>...</a:t>
            </a:r>
            <a:r>
              <a:rPr dirty="0" spc="180"/>
              <a:t> </a:t>
            </a:r>
            <a:r>
              <a:rPr dirty="0" spc="-75"/>
              <a:t>hay</a:t>
            </a:r>
            <a:r>
              <a:rPr dirty="0" spc="25"/>
              <a:t> </a:t>
            </a:r>
            <a:r>
              <a:rPr dirty="0" spc="-50"/>
              <a:t>algo</a:t>
            </a:r>
            <a:r>
              <a:rPr dirty="0" spc="25"/>
              <a:t> </a:t>
            </a:r>
            <a:r>
              <a:rPr dirty="0" spc="-250"/>
              <a:t>m´as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831" y="538637"/>
            <a:ext cx="47599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Mientras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evalu´an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resultado...</a:t>
            </a:r>
            <a:endParaRPr sz="1000">
              <a:latin typeface="Tahoma"/>
              <a:cs typeface="Tahoma"/>
            </a:endParaRPr>
          </a:p>
          <a:p>
            <a:pPr marL="1543685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predicados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“consultarse”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formas.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241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35"/>
              <a:t>...</a:t>
            </a:r>
            <a:r>
              <a:rPr dirty="0" spc="180"/>
              <a:t> </a:t>
            </a:r>
            <a:r>
              <a:rPr dirty="0" spc="-75"/>
              <a:t>hay</a:t>
            </a:r>
            <a:r>
              <a:rPr dirty="0" spc="25"/>
              <a:t> </a:t>
            </a:r>
            <a:r>
              <a:rPr dirty="0" spc="-50"/>
              <a:t>algo</a:t>
            </a:r>
            <a:r>
              <a:rPr dirty="0" spc="25"/>
              <a:t> </a:t>
            </a:r>
            <a:r>
              <a:rPr dirty="0" spc="-250"/>
              <a:t>m´as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831" y="538637"/>
            <a:ext cx="47599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Mientras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evalu´an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resultado...</a:t>
            </a:r>
            <a:endParaRPr sz="1000">
              <a:latin typeface="Tahoma"/>
              <a:cs typeface="Tahoma"/>
            </a:endParaRPr>
          </a:p>
          <a:p>
            <a:pPr marL="1543685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predicados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“consultarse”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formas.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1615" y="867595"/>
            <a:ext cx="45015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34620" algn="l"/>
                <a:tab pos="3710940" algn="l"/>
              </a:tabLst>
            </a:pPr>
            <a:r>
              <a:rPr dirty="0" sz="900" spc="10">
                <a:latin typeface="Tahoma"/>
                <a:cs typeface="Tahoma"/>
              </a:rPr>
              <a:t>La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consulta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40">
                <a:solidFill>
                  <a:srgbClr val="0000C8"/>
                </a:solidFill>
                <a:latin typeface="Trebuchet MS"/>
                <a:cs typeface="Trebuchet MS"/>
              </a:rPr>
              <a:t>?-</a:t>
            </a:r>
            <a:r>
              <a:rPr dirty="0" sz="900" spc="22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0000C8"/>
                </a:solidFill>
                <a:latin typeface="Trebuchet MS"/>
                <a:cs typeface="Trebuchet MS"/>
              </a:rPr>
              <a:t>concatenar([1,2],</a:t>
            </a:r>
            <a:r>
              <a:rPr dirty="0" sz="900" spc="22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95">
                <a:solidFill>
                  <a:srgbClr val="0000C8"/>
                </a:solidFill>
                <a:latin typeface="Trebuchet MS"/>
                <a:cs typeface="Trebuchet MS"/>
              </a:rPr>
              <a:t>Lista,</a:t>
            </a:r>
            <a:r>
              <a:rPr dirty="0" sz="900" spc="22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0000C8"/>
                </a:solidFill>
                <a:latin typeface="Trebuchet MS"/>
                <a:cs typeface="Trebuchet MS"/>
              </a:rPr>
              <a:t>[1,2,3,4]</a:t>
            </a:r>
            <a:r>
              <a:rPr dirty="0" sz="900" spc="5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latin typeface="Tahoma"/>
                <a:cs typeface="Tahoma"/>
              </a:rPr>
              <a:t>devuelve	</a:t>
            </a:r>
            <a:r>
              <a:rPr dirty="0" sz="900" spc="85">
                <a:solidFill>
                  <a:srgbClr val="0000C8"/>
                </a:solidFill>
                <a:latin typeface="Trebuchet MS"/>
                <a:cs typeface="Trebuchet MS"/>
              </a:rPr>
              <a:t>Lista</a:t>
            </a:r>
            <a:r>
              <a:rPr dirty="0" sz="900" spc="17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0000C8"/>
                </a:solidFill>
                <a:latin typeface="Trebuchet MS"/>
                <a:cs typeface="Trebuchet MS"/>
              </a:rPr>
              <a:t>=</a:t>
            </a:r>
            <a:r>
              <a:rPr dirty="0" sz="900" spc="17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80">
                <a:solidFill>
                  <a:srgbClr val="0000C8"/>
                </a:solidFill>
                <a:latin typeface="Trebuchet MS"/>
                <a:cs typeface="Trebuchet MS"/>
              </a:rPr>
              <a:t>[3,4]</a:t>
            </a:r>
            <a:endParaRPr sz="9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241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35"/>
              <a:t>...</a:t>
            </a:r>
            <a:r>
              <a:rPr dirty="0" spc="180"/>
              <a:t> </a:t>
            </a:r>
            <a:r>
              <a:rPr dirty="0" spc="-75"/>
              <a:t>hay</a:t>
            </a:r>
            <a:r>
              <a:rPr dirty="0" spc="25"/>
              <a:t> </a:t>
            </a:r>
            <a:r>
              <a:rPr dirty="0" spc="-50"/>
              <a:t>algo</a:t>
            </a:r>
            <a:r>
              <a:rPr dirty="0" spc="25"/>
              <a:t> </a:t>
            </a:r>
            <a:r>
              <a:rPr dirty="0" spc="-250"/>
              <a:t>m´as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831" y="538637"/>
            <a:ext cx="47599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Mientras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evalu´an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resultado...</a:t>
            </a:r>
            <a:endParaRPr sz="1000">
              <a:latin typeface="Tahoma"/>
              <a:cs typeface="Tahoma"/>
            </a:endParaRPr>
          </a:p>
          <a:p>
            <a:pPr marL="1543685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predicados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“consultarse”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formas.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15" y="867595"/>
            <a:ext cx="455231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  <a:tab pos="3736340" algn="l"/>
              </a:tabLst>
            </a:pPr>
            <a:r>
              <a:rPr dirty="0" sz="900" spc="10">
                <a:latin typeface="Tahoma"/>
                <a:cs typeface="Tahoma"/>
              </a:rPr>
              <a:t>La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consulta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40">
                <a:solidFill>
                  <a:srgbClr val="0000C8"/>
                </a:solidFill>
                <a:latin typeface="Trebuchet MS"/>
                <a:cs typeface="Trebuchet MS"/>
              </a:rPr>
              <a:t>?-</a:t>
            </a:r>
            <a:r>
              <a:rPr dirty="0" sz="900" spc="22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0000C8"/>
                </a:solidFill>
                <a:latin typeface="Trebuchet MS"/>
                <a:cs typeface="Trebuchet MS"/>
              </a:rPr>
              <a:t>concatenar([1,2],</a:t>
            </a:r>
            <a:r>
              <a:rPr dirty="0" sz="900" spc="22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95">
                <a:solidFill>
                  <a:srgbClr val="0000C8"/>
                </a:solidFill>
                <a:latin typeface="Trebuchet MS"/>
                <a:cs typeface="Trebuchet MS"/>
              </a:rPr>
              <a:t>Lista,</a:t>
            </a:r>
            <a:r>
              <a:rPr dirty="0" sz="900" spc="22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0000C8"/>
                </a:solidFill>
                <a:latin typeface="Trebuchet MS"/>
                <a:cs typeface="Trebuchet MS"/>
              </a:rPr>
              <a:t>[1,2,3,4]</a:t>
            </a:r>
            <a:r>
              <a:rPr dirty="0" sz="900" spc="5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latin typeface="Tahoma"/>
                <a:cs typeface="Tahoma"/>
              </a:rPr>
              <a:t>devuelve	</a:t>
            </a:r>
            <a:r>
              <a:rPr dirty="0" sz="900" spc="85">
                <a:solidFill>
                  <a:srgbClr val="0000C8"/>
                </a:solidFill>
                <a:latin typeface="Trebuchet MS"/>
                <a:cs typeface="Trebuchet MS"/>
              </a:rPr>
              <a:t>Lista</a:t>
            </a:r>
            <a:r>
              <a:rPr dirty="0" sz="900" spc="17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0000C8"/>
                </a:solidFill>
                <a:latin typeface="Trebuchet MS"/>
                <a:cs typeface="Trebuchet MS"/>
              </a:rPr>
              <a:t>=</a:t>
            </a:r>
            <a:r>
              <a:rPr dirty="0" sz="900" spc="17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80">
                <a:solidFill>
                  <a:srgbClr val="0000C8"/>
                </a:solidFill>
                <a:latin typeface="Trebuchet MS"/>
                <a:cs typeface="Trebuchet MS"/>
              </a:rPr>
              <a:t>[3,4]</a:t>
            </a:r>
            <a:endParaRPr sz="900">
              <a:latin typeface="Trebuchet MS"/>
              <a:cs typeface="Trebuchet MS"/>
            </a:endParaRPr>
          </a:p>
          <a:p>
            <a:pPr marL="159385" indent="-12192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20">
                <a:latin typeface="Tahoma"/>
                <a:cs typeface="Tahoma"/>
              </a:rPr>
              <a:t>...</a:t>
            </a:r>
            <a:r>
              <a:rPr dirty="0" sz="900" spc="1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40">
                <a:solidFill>
                  <a:srgbClr val="0000C8"/>
                </a:solidFill>
                <a:latin typeface="Trebuchet MS"/>
                <a:cs typeface="Trebuchet MS"/>
              </a:rPr>
              <a:t>?-</a:t>
            </a:r>
            <a:r>
              <a:rPr dirty="0" sz="900" spc="21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45">
                <a:solidFill>
                  <a:srgbClr val="0000C8"/>
                </a:solidFill>
                <a:latin typeface="Trebuchet MS"/>
                <a:cs typeface="Trebuchet MS"/>
              </a:rPr>
              <a:t>concatenar(ListaA,</a:t>
            </a:r>
            <a:r>
              <a:rPr dirty="0" sz="900" spc="204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0000C8"/>
                </a:solidFill>
                <a:latin typeface="Trebuchet MS"/>
                <a:cs typeface="Trebuchet MS"/>
              </a:rPr>
              <a:t>ListaB,</a:t>
            </a:r>
            <a:r>
              <a:rPr dirty="0" sz="900" spc="204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75">
                <a:solidFill>
                  <a:srgbClr val="0000C8"/>
                </a:solidFill>
                <a:latin typeface="Trebuchet MS"/>
                <a:cs typeface="Trebuchet MS"/>
              </a:rPr>
              <a:t>[1,2,3,4]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latin typeface="Tahoma"/>
                <a:cs typeface="Tahoma"/>
              </a:rPr>
              <a:t>devuelve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5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respuestas: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241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35"/>
              <a:t>...</a:t>
            </a:r>
            <a:r>
              <a:rPr dirty="0" spc="180"/>
              <a:t> </a:t>
            </a:r>
            <a:r>
              <a:rPr dirty="0" spc="-75"/>
              <a:t>hay</a:t>
            </a:r>
            <a:r>
              <a:rPr dirty="0" spc="25"/>
              <a:t> </a:t>
            </a:r>
            <a:r>
              <a:rPr dirty="0" spc="-50"/>
              <a:t>algo</a:t>
            </a:r>
            <a:r>
              <a:rPr dirty="0" spc="25"/>
              <a:t> </a:t>
            </a:r>
            <a:r>
              <a:rPr dirty="0" spc="-250"/>
              <a:t>m´as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831" y="538637"/>
            <a:ext cx="47599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Mientras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evalu´an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resultado...</a:t>
            </a:r>
            <a:endParaRPr sz="1000">
              <a:latin typeface="Tahoma"/>
              <a:cs typeface="Tahoma"/>
            </a:endParaRPr>
          </a:p>
          <a:p>
            <a:pPr marL="1543685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predicados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“consultarse”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formas.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  <a:tab pos="3736340" algn="l"/>
              </a:tabLst>
            </a:pPr>
            <a:r>
              <a:rPr dirty="0" sz="900" spc="1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dirty="0" sz="900" spc="4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20">
                <a:solidFill>
                  <a:srgbClr val="000000"/>
                </a:solidFill>
                <a:latin typeface="Tahoma"/>
                <a:cs typeface="Tahoma"/>
              </a:rPr>
              <a:t>consulta</a:t>
            </a:r>
            <a:r>
              <a:rPr dirty="0" sz="900" spc="45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140"/>
              <a:t>?-</a:t>
            </a:r>
            <a:r>
              <a:rPr dirty="0" sz="900" spc="220"/>
              <a:t> </a:t>
            </a:r>
            <a:r>
              <a:rPr dirty="0" sz="900" spc="50"/>
              <a:t>concatenar([1,2],</a:t>
            </a:r>
            <a:r>
              <a:rPr dirty="0" sz="900" spc="220"/>
              <a:t> </a:t>
            </a:r>
            <a:r>
              <a:rPr dirty="0" sz="900" spc="95"/>
              <a:t>Lista,</a:t>
            </a:r>
            <a:r>
              <a:rPr dirty="0" sz="900" spc="225"/>
              <a:t> </a:t>
            </a:r>
            <a:r>
              <a:rPr dirty="0" sz="900" spc="75"/>
              <a:t>[1,2,3,4]</a:t>
            </a:r>
            <a:r>
              <a:rPr dirty="0" sz="900" spc="50"/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devuelve	</a:t>
            </a:r>
            <a:r>
              <a:rPr dirty="0" sz="900" spc="85"/>
              <a:t>Lista</a:t>
            </a:r>
            <a:r>
              <a:rPr dirty="0" sz="900" spc="175"/>
              <a:t> </a:t>
            </a:r>
            <a:r>
              <a:rPr dirty="0" sz="900" spc="-5"/>
              <a:t>=</a:t>
            </a:r>
            <a:r>
              <a:rPr dirty="0" sz="900" spc="175"/>
              <a:t> </a:t>
            </a:r>
            <a:r>
              <a:rPr dirty="0" sz="900" spc="80"/>
              <a:t>[3,4]</a:t>
            </a:r>
            <a:endParaRPr sz="9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20">
                <a:solidFill>
                  <a:srgbClr val="000000"/>
                </a:solidFill>
                <a:latin typeface="Tahoma"/>
                <a:cs typeface="Tahoma"/>
              </a:rPr>
              <a:t>...</a:t>
            </a:r>
            <a:r>
              <a:rPr dirty="0" sz="900" spc="1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25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dirty="0" sz="900" spc="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140"/>
              <a:t>?-</a:t>
            </a:r>
            <a:r>
              <a:rPr dirty="0" sz="900" spc="210"/>
              <a:t> </a:t>
            </a:r>
            <a:r>
              <a:rPr dirty="0" sz="900" spc="45"/>
              <a:t>concatenar(ListaA,</a:t>
            </a:r>
            <a:r>
              <a:rPr dirty="0" sz="900" spc="204"/>
              <a:t> </a:t>
            </a:r>
            <a:r>
              <a:rPr dirty="0" sz="900" spc="75"/>
              <a:t>ListaB,</a:t>
            </a:r>
            <a:r>
              <a:rPr dirty="0" sz="900" spc="204"/>
              <a:t> </a:t>
            </a:r>
            <a:r>
              <a:rPr dirty="0" sz="900" spc="75"/>
              <a:t>[1,2,3,4]</a:t>
            </a:r>
            <a:r>
              <a:rPr dirty="0" sz="900" spc="40"/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devuelve</a:t>
            </a:r>
            <a:r>
              <a:rPr dirty="0" sz="900" spc="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5</a:t>
            </a:r>
            <a:r>
              <a:rPr dirty="0" sz="900" spc="35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40">
                <a:solidFill>
                  <a:srgbClr val="000000"/>
                </a:solidFill>
                <a:latin typeface="Tahoma"/>
                <a:cs typeface="Tahoma"/>
              </a:rPr>
              <a:t>respuestas:</a:t>
            </a:r>
            <a:endParaRPr sz="900">
              <a:latin typeface="Tahoma"/>
              <a:cs typeface="Tahoma"/>
            </a:endParaRPr>
          </a:p>
          <a:p>
            <a:pPr marL="265430">
              <a:lnSpc>
                <a:spcPts val="955"/>
              </a:lnSpc>
              <a:spcBef>
                <a:spcPts val="165"/>
              </a:spcBef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1.</a:t>
            </a:r>
            <a:r>
              <a:rPr dirty="0" sz="800" spc="2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80">
                <a:latin typeface="Cambria"/>
                <a:cs typeface="Cambria"/>
              </a:rPr>
              <a:t>[],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05">
                <a:latin typeface="Cambria"/>
                <a:cs typeface="Cambria"/>
              </a:rPr>
              <a:t>[1,2,3,4]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2.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30">
                <a:latin typeface="Cambria"/>
                <a:cs typeface="Cambria"/>
              </a:rPr>
              <a:t>[1],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105">
                <a:latin typeface="Cambria"/>
                <a:cs typeface="Cambria"/>
              </a:rPr>
              <a:t>[2,3,4]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3.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25">
                <a:latin typeface="Cambria"/>
                <a:cs typeface="Cambria"/>
              </a:rPr>
              <a:t>[1,2],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100">
                <a:latin typeface="Cambria"/>
                <a:cs typeface="Cambria"/>
              </a:rPr>
              <a:t>[3,4]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4.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25">
                <a:latin typeface="Cambria"/>
                <a:cs typeface="Cambria"/>
              </a:rPr>
              <a:t>[1,2,3],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85">
                <a:latin typeface="Cambria"/>
                <a:cs typeface="Cambria"/>
              </a:rPr>
              <a:t>[4]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55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5.</a:t>
            </a:r>
            <a:r>
              <a:rPr dirty="0" sz="800" spc="2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20">
                <a:latin typeface="Cambria"/>
                <a:cs typeface="Cambria"/>
              </a:rPr>
              <a:t>[1,2,3,4],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40">
                <a:latin typeface="Cambria"/>
                <a:cs typeface="Cambria"/>
              </a:rPr>
              <a:t>[]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241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25"/>
              <a:t> </a:t>
            </a:r>
            <a:r>
              <a:rPr dirty="0" spc="-130"/>
              <a:t>L´ogica:</a:t>
            </a:r>
            <a:r>
              <a:rPr dirty="0" spc="180"/>
              <a:t> </a:t>
            </a:r>
            <a:r>
              <a:rPr dirty="0" spc="-35"/>
              <a:t>...</a:t>
            </a:r>
            <a:r>
              <a:rPr dirty="0" spc="180"/>
              <a:t> </a:t>
            </a:r>
            <a:r>
              <a:rPr dirty="0" spc="-75"/>
              <a:t>hay</a:t>
            </a:r>
            <a:r>
              <a:rPr dirty="0" spc="25"/>
              <a:t> </a:t>
            </a:r>
            <a:r>
              <a:rPr dirty="0" spc="-50"/>
              <a:t>algo</a:t>
            </a:r>
            <a:r>
              <a:rPr dirty="0" spc="25"/>
              <a:t> </a:t>
            </a:r>
            <a:r>
              <a:rPr dirty="0" spc="-250"/>
              <a:t>m´as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831" y="538637"/>
            <a:ext cx="47599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ts val="12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20">
                <a:latin typeface="Tahoma"/>
                <a:cs typeface="Tahoma"/>
              </a:rPr>
              <a:t>Mientras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evalu´an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resultado...</a:t>
            </a:r>
            <a:endParaRPr sz="1000">
              <a:latin typeface="Tahoma"/>
              <a:cs typeface="Tahoma"/>
            </a:endParaRPr>
          </a:p>
          <a:p>
            <a:pPr marL="1543685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predicados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“consultarse”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formas.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  <a:tab pos="3736340" algn="l"/>
              </a:tabLst>
            </a:pPr>
            <a:r>
              <a:rPr dirty="0" sz="900" spc="10">
                <a:solidFill>
                  <a:srgbClr val="000000"/>
                </a:solidFill>
                <a:latin typeface="Tahoma"/>
                <a:cs typeface="Tahoma"/>
              </a:rPr>
              <a:t>La</a:t>
            </a:r>
            <a:r>
              <a:rPr dirty="0" sz="900" spc="4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20">
                <a:solidFill>
                  <a:srgbClr val="000000"/>
                </a:solidFill>
                <a:latin typeface="Tahoma"/>
                <a:cs typeface="Tahoma"/>
              </a:rPr>
              <a:t>consulta</a:t>
            </a:r>
            <a:r>
              <a:rPr dirty="0" sz="900" spc="45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140"/>
              <a:t>?-</a:t>
            </a:r>
            <a:r>
              <a:rPr dirty="0" sz="900" spc="220"/>
              <a:t> </a:t>
            </a:r>
            <a:r>
              <a:rPr dirty="0" sz="900" spc="50"/>
              <a:t>concatenar([1,2],</a:t>
            </a:r>
            <a:r>
              <a:rPr dirty="0" sz="900" spc="220"/>
              <a:t> </a:t>
            </a:r>
            <a:r>
              <a:rPr dirty="0" sz="900" spc="95"/>
              <a:t>Lista,</a:t>
            </a:r>
            <a:r>
              <a:rPr dirty="0" sz="900" spc="225"/>
              <a:t> </a:t>
            </a:r>
            <a:r>
              <a:rPr dirty="0" sz="900" spc="75"/>
              <a:t>[1,2,3,4]</a:t>
            </a:r>
            <a:r>
              <a:rPr dirty="0" sz="900" spc="50"/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devuelve	</a:t>
            </a:r>
            <a:r>
              <a:rPr dirty="0" sz="900" spc="85"/>
              <a:t>Lista</a:t>
            </a:r>
            <a:r>
              <a:rPr dirty="0" sz="900" spc="175"/>
              <a:t> </a:t>
            </a:r>
            <a:r>
              <a:rPr dirty="0" sz="900" spc="-5"/>
              <a:t>=</a:t>
            </a:r>
            <a:r>
              <a:rPr dirty="0" sz="900" spc="175"/>
              <a:t> </a:t>
            </a:r>
            <a:r>
              <a:rPr dirty="0" sz="900" spc="80"/>
              <a:t>[3,4]</a:t>
            </a:r>
            <a:endParaRPr sz="900">
              <a:latin typeface="Tahoma"/>
              <a:cs typeface="Tahoma"/>
            </a:endParaRPr>
          </a:p>
          <a:p>
            <a:pPr marL="159385" indent="-121920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20">
                <a:solidFill>
                  <a:srgbClr val="000000"/>
                </a:solidFill>
                <a:latin typeface="Tahoma"/>
                <a:cs typeface="Tahoma"/>
              </a:rPr>
              <a:t>...</a:t>
            </a:r>
            <a:r>
              <a:rPr dirty="0" sz="900" spc="1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25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dirty="0" sz="900" spc="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140"/>
              <a:t>?-</a:t>
            </a:r>
            <a:r>
              <a:rPr dirty="0" sz="900" spc="210"/>
              <a:t> </a:t>
            </a:r>
            <a:r>
              <a:rPr dirty="0" sz="900" spc="45"/>
              <a:t>concatenar(ListaA,</a:t>
            </a:r>
            <a:r>
              <a:rPr dirty="0" sz="900" spc="204"/>
              <a:t> </a:t>
            </a:r>
            <a:r>
              <a:rPr dirty="0" sz="900" spc="75"/>
              <a:t>ListaB,</a:t>
            </a:r>
            <a:r>
              <a:rPr dirty="0" sz="900" spc="204"/>
              <a:t> </a:t>
            </a:r>
            <a:r>
              <a:rPr dirty="0" sz="900" spc="75"/>
              <a:t>[1,2,3,4]</a:t>
            </a:r>
            <a:r>
              <a:rPr dirty="0" sz="900" spc="40"/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devuelve</a:t>
            </a:r>
            <a:r>
              <a:rPr dirty="0" sz="900" spc="3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35">
                <a:solidFill>
                  <a:srgbClr val="000000"/>
                </a:solidFill>
                <a:latin typeface="Tahoma"/>
                <a:cs typeface="Tahoma"/>
              </a:rPr>
              <a:t>5</a:t>
            </a:r>
            <a:r>
              <a:rPr dirty="0" sz="900" spc="35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900" spc="-40">
                <a:solidFill>
                  <a:srgbClr val="000000"/>
                </a:solidFill>
                <a:latin typeface="Tahoma"/>
                <a:cs typeface="Tahoma"/>
              </a:rPr>
              <a:t>respuestas:</a:t>
            </a:r>
            <a:endParaRPr sz="900">
              <a:latin typeface="Tahoma"/>
              <a:cs typeface="Tahoma"/>
            </a:endParaRPr>
          </a:p>
          <a:p>
            <a:pPr marL="265430">
              <a:lnSpc>
                <a:spcPts val="955"/>
              </a:lnSpc>
              <a:spcBef>
                <a:spcPts val="165"/>
              </a:spcBef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1.</a:t>
            </a:r>
            <a:r>
              <a:rPr dirty="0" sz="800" spc="2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80">
                <a:latin typeface="Cambria"/>
                <a:cs typeface="Cambria"/>
              </a:rPr>
              <a:t>[],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05">
                <a:latin typeface="Cambria"/>
                <a:cs typeface="Cambria"/>
              </a:rPr>
              <a:t>[1,2,3,4]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2.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30">
                <a:latin typeface="Cambria"/>
                <a:cs typeface="Cambria"/>
              </a:rPr>
              <a:t>[1],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105">
                <a:latin typeface="Cambria"/>
                <a:cs typeface="Cambria"/>
              </a:rPr>
              <a:t>[2,3,4]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3.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25">
                <a:latin typeface="Cambria"/>
                <a:cs typeface="Cambria"/>
              </a:rPr>
              <a:t>[1,2],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100">
                <a:latin typeface="Cambria"/>
                <a:cs typeface="Cambria"/>
              </a:rPr>
              <a:t>[3,4]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44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4.</a:t>
            </a:r>
            <a:r>
              <a:rPr dirty="0" sz="800" spc="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25">
                <a:latin typeface="Cambria"/>
                <a:cs typeface="Cambria"/>
              </a:rPr>
              <a:t>[1,2,3],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35">
                <a:latin typeface="Cambria"/>
                <a:cs typeface="Cambria"/>
              </a:rPr>
              <a:t> </a:t>
            </a:r>
            <a:r>
              <a:rPr dirty="0" sz="800" spc="85">
                <a:latin typeface="Cambria"/>
                <a:cs typeface="Cambria"/>
              </a:rPr>
              <a:t>[4]</a:t>
            </a:r>
            <a:endParaRPr sz="800">
              <a:latin typeface="Cambria"/>
              <a:cs typeface="Cambria"/>
            </a:endParaRPr>
          </a:p>
          <a:p>
            <a:pPr marL="265430">
              <a:lnSpc>
                <a:spcPts val="955"/>
              </a:lnSpc>
            </a:pPr>
            <a:r>
              <a:rPr dirty="0" sz="800" spc="-15">
                <a:solidFill>
                  <a:srgbClr val="FF0000"/>
                </a:solidFill>
                <a:latin typeface="Tahoma"/>
                <a:cs typeface="Tahoma"/>
              </a:rPr>
              <a:t>5.</a:t>
            </a:r>
            <a:r>
              <a:rPr dirty="0" sz="800" spc="2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800" spc="60">
                <a:latin typeface="Cambria"/>
                <a:cs typeface="Cambria"/>
              </a:rPr>
              <a:t>ListaA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120">
                <a:latin typeface="Cambria"/>
                <a:cs typeface="Cambria"/>
              </a:rPr>
              <a:t>[1,2,3,4],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65">
                <a:latin typeface="Cambria"/>
                <a:cs typeface="Cambria"/>
              </a:rPr>
              <a:t>ListaB</a:t>
            </a:r>
            <a:r>
              <a:rPr dirty="0" sz="800" spc="245">
                <a:latin typeface="Cambria"/>
                <a:cs typeface="Cambria"/>
              </a:rPr>
              <a:t> </a:t>
            </a:r>
            <a:r>
              <a:rPr dirty="0" sz="800" spc="-20">
                <a:latin typeface="Cambria"/>
                <a:cs typeface="Cambria"/>
              </a:rPr>
              <a:t>=</a:t>
            </a:r>
            <a:r>
              <a:rPr dirty="0" sz="800" spc="240">
                <a:latin typeface="Cambria"/>
                <a:cs typeface="Cambria"/>
              </a:rPr>
              <a:t> </a:t>
            </a:r>
            <a:r>
              <a:rPr dirty="0" sz="800" spc="140">
                <a:latin typeface="Cambria"/>
                <a:cs typeface="Cambria"/>
              </a:rPr>
              <a:t>[]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3831" y="1810212"/>
            <a:ext cx="4492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15">
                <a:latin typeface="Tahoma"/>
                <a:cs typeface="Tahoma"/>
              </a:rPr>
              <a:t>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implementar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u´nico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predicado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para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codificar/decodificar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mensajes: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2040" y="2114867"/>
            <a:ext cx="4936490" cy="217804"/>
          </a:xfrm>
          <a:custGeom>
            <a:avLst/>
            <a:gdLst/>
            <a:ahLst/>
            <a:cxnLst/>
            <a:rect l="l" t="t" r="r" b="b"/>
            <a:pathLst>
              <a:path w="4936490" h="217805">
                <a:moveTo>
                  <a:pt x="0" y="217208"/>
                </a:moveTo>
                <a:lnTo>
                  <a:pt x="4935918" y="217208"/>
                </a:lnTo>
                <a:lnTo>
                  <a:pt x="4935918" y="0"/>
                </a:lnTo>
                <a:lnTo>
                  <a:pt x="0" y="0"/>
                </a:lnTo>
                <a:lnTo>
                  <a:pt x="0" y="217208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2040" y="2114867"/>
            <a:ext cx="4936490" cy="217804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ts val="1370"/>
              </a:lnSpc>
            </a:pPr>
            <a:r>
              <a:rPr dirty="0" sz="1200" spc="-5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dirty="0" sz="1200" spc="-45">
                <a:solidFill>
                  <a:srgbClr val="FF0000"/>
                </a:solidFill>
                <a:latin typeface="Tahoma"/>
                <a:cs typeface="Tahoma"/>
              </a:rPr>
              <a:t>raduct</a:t>
            </a:r>
            <a:r>
              <a:rPr dirty="0" sz="12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200" spc="-4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3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200" spc="-660">
                <a:solidFill>
                  <a:srgbClr val="FF0000"/>
                </a:solidFill>
                <a:latin typeface="Tahoma"/>
                <a:cs typeface="Tahoma"/>
              </a:rPr>
              <a:t>´</a:t>
            </a:r>
            <a:r>
              <a:rPr dirty="0" sz="1200" spc="-55">
                <a:solidFill>
                  <a:srgbClr val="FF0000"/>
                </a:solidFill>
                <a:latin typeface="Tahoma"/>
                <a:cs typeface="Tahoma"/>
              </a:rPr>
              <a:t>odigo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M</a:t>
            </a:r>
            <a:r>
              <a:rPr dirty="0" sz="12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200" spc="-80">
                <a:solidFill>
                  <a:srgbClr val="FF0000"/>
                </a:solidFill>
                <a:latin typeface="Tahoma"/>
                <a:cs typeface="Tahoma"/>
              </a:rPr>
              <a:t>rse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2040" y="2332075"/>
            <a:ext cx="4936490" cy="554990"/>
          </a:xfrm>
          <a:custGeom>
            <a:avLst/>
            <a:gdLst/>
            <a:ahLst/>
            <a:cxnLst/>
            <a:rect l="l" t="t" r="r" b="b"/>
            <a:pathLst>
              <a:path w="4936490" h="554989">
                <a:moveTo>
                  <a:pt x="4935918" y="0"/>
                </a:moveTo>
                <a:lnTo>
                  <a:pt x="0" y="0"/>
                </a:lnTo>
                <a:lnTo>
                  <a:pt x="0" y="554812"/>
                </a:lnTo>
                <a:lnTo>
                  <a:pt x="4935918" y="554812"/>
                </a:lnTo>
                <a:lnTo>
                  <a:pt x="4935918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39863" y="2279629"/>
            <a:ext cx="4533900" cy="31877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tabLst>
                <a:tab pos="161925" algn="l"/>
                <a:tab pos="1503680" algn="l"/>
                <a:tab pos="295783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char2morse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6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A</a:t>
            </a:r>
            <a:r>
              <a:rPr dirty="0" sz="800" spc="6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6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.-</a:t>
            </a:r>
            <a:r>
              <a:rPr dirty="0" sz="800" spc="6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.	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char2morse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8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8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8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-...</a:t>
            </a:r>
            <a:r>
              <a:rPr dirty="0" sz="800" spc="8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.	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char2morse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7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C</a:t>
            </a:r>
            <a:r>
              <a:rPr dirty="0" sz="800" spc="7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7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-.-.</a:t>
            </a:r>
            <a:r>
              <a:rPr dirty="0" sz="800" spc="7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.  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...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15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9863" y="2578746"/>
            <a:ext cx="414274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955"/>
              </a:lnSpc>
              <a:spcBef>
                <a:spcPts val="95"/>
              </a:spcBef>
              <a:tabLst>
                <a:tab pos="160655" algn="l"/>
                <a:tab pos="273367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9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char2morse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35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6800C8"/>
                </a:solidFill>
                <a:latin typeface="Cambria"/>
                <a:cs typeface="Cambria"/>
              </a:rPr>
              <a:t>Morse)	</a:t>
            </a:r>
            <a:r>
              <a:rPr dirty="0" sz="800" spc="-290">
                <a:solidFill>
                  <a:srgbClr val="A9522C"/>
                </a:solidFill>
                <a:latin typeface="Cambria"/>
                <a:cs typeface="Cambria"/>
              </a:rPr>
              <a:t>%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devuelve  </a:t>
            </a:r>
            <a:r>
              <a:rPr dirty="0" sz="800">
                <a:solidFill>
                  <a:srgbClr val="A9522C"/>
                </a:solidFill>
                <a:latin typeface="Cambria"/>
                <a:cs typeface="Cambria"/>
              </a:rPr>
              <a:t>Morse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A9522C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5">
                <a:solidFill>
                  <a:srgbClr val="A9522C"/>
                </a:solidFill>
                <a:latin typeface="Courier New"/>
                <a:cs typeface="Courier New"/>
              </a:rPr>
              <a:t>'</a:t>
            </a:r>
            <a:r>
              <a:rPr dirty="0" sz="800" spc="145">
                <a:solidFill>
                  <a:srgbClr val="A9522C"/>
                </a:solidFill>
                <a:latin typeface="Cambria"/>
                <a:cs typeface="Cambria"/>
              </a:rPr>
              <a:t>-...</a:t>
            </a:r>
            <a:r>
              <a:rPr dirty="0" sz="800" spc="145">
                <a:solidFill>
                  <a:srgbClr val="A9522C"/>
                </a:solidFill>
                <a:latin typeface="Courier New"/>
                <a:cs typeface="Courier New"/>
              </a:rPr>
              <a:t>'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  <a:tabLst>
                <a:tab pos="160655" algn="l"/>
                <a:tab pos="273367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	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9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char2morse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(Char,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3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130">
                <a:solidFill>
                  <a:srgbClr val="0000C8"/>
                </a:solidFill>
                <a:latin typeface="Cambria"/>
                <a:cs typeface="Cambria"/>
              </a:rPr>
              <a:t>-.-.</a:t>
            </a:r>
            <a:r>
              <a:rPr dirty="0" sz="800" spc="130">
                <a:solidFill>
                  <a:srgbClr val="0000C8"/>
                </a:solidFill>
                <a:latin typeface="Courier New"/>
                <a:cs typeface="Courier New"/>
              </a:rPr>
              <a:t>'</a:t>
            </a:r>
            <a:r>
              <a:rPr dirty="0" sz="800" spc="130">
                <a:solidFill>
                  <a:srgbClr val="6800C8"/>
                </a:solidFill>
                <a:latin typeface="Cambria"/>
                <a:cs typeface="Cambria"/>
              </a:rPr>
              <a:t>)	</a:t>
            </a:r>
            <a:r>
              <a:rPr dirty="0" sz="800" spc="-290">
                <a:solidFill>
                  <a:srgbClr val="A9522C"/>
                </a:solidFill>
                <a:latin typeface="Cambria"/>
                <a:cs typeface="Cambria"/>
              </a:rPr>
              <a:t>%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devuelve 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Char </a:t>
            </a:r>
            <a:r>
              <a:rPr dirty="0" sz="800" spc="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A9522C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0">
                <a:solidFill>
                  <a:srgbClr val="A9522C"/>
                </a:solidFill>
                <a:latin typeface="Courier New"/>
                <a:cs typeface="Courier New"/>
              </a:rPr>
              <a:t>'</a:t>
            </a:r>
            <a:r>
              <a:rPr dirty="0" sz="800" spc="-40">
                <a:solidFill>
                  <a:srgbClr val="A9522C"/>
                </a:solidFill>
                <a:latin typeface="Cambria"/>
                <a:cs typeface="Cambria"/>
              </a:rPr>
              <a:t>C</a:t>
            </a:r>
            <a:r>
              <a:rPr dirty="0" sz="800" spc="-40">
                <a:solidFill>
                  <a:srgbClr val="A9522C"/>
                </a:solidFill>
                <a:latin typeface="Courier New"/>
                <a:cs typeface="Courier New"/>
              </a:rPr>
              <a:t>'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5161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135"/>
              <a:t>L´ogica</a:t>
            </a:r>
            <a:r>
              <a:rPr dirty="0" spc="30"/>
              <a:t> </a:t>
            </a:r>
            <a:r>
              <a:rPr dirty="0" spc="70"/>
              <a:t>+</a:t>
            </a:r>
            <a:r>
              <a:rPr dirty="0" spc="30"/>
              <a:t> </a:t>
            </a:r>
            <a:r>
              <a:rPr dirty="0" spc="-40"/>
              <a:t>Restricciones</a:t>
            </a:r>
            <a:r>
              <a:rPr dirty="0" spc="30"/>
              <a:t> </a:t>
            </a:r>
            <a:r>
              <a:rPr dirty="0" spc="25"/>
              <a:t>(CLP):</a:t>
            </a:r>
            <a:r>
              <a:rPr dirty="0" spc="30"/>
              <a:t> </a:t>
            </a:r>
            <a:r>
              <a:rPr dirty="0" spc="-35"/>
              <a:t>...</a:t>
            </a:r>
            <a:r>
              <a:rPr dirty="0" spc="185"/>
              <a:t> </a:t>
            </a:r>
            <a:r>
              <a:rPr dirty="0" spc="-55"/>
              <a:t>mucho</a:t>
            </a:r>
            <a:r>
              <a:rPr dirty="0" spc="30"/>
              <a:t> </a:t>
            </a:r>
            <a:r>
              <a:rPr dirty="0" spc="-250"/>
              <a:t>m´as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16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431" y="370999"/>
            <a:ext cx="4797425" cy="55181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restricciones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expresar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relaciones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mediante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ecuaciones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P.ej.,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definir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relaci´on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hipoteca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como:</a:t>
            </a:r>
            <a:endParaRPr sz="1000">
              <a:latin typeface="Tahoma"/>
              <a:cs typeface="Tahoma"/>
            </a:endParaRPr>
          </a:p>
          <a:p>
            <a:pPr marL="619125">
              <a:lnSpc>
                <a:spcPct val="100000"/>
              </a:lnSpc>
              <a:spcBef>
                <a:spcPts val="195"/>
              </a:spcBef>
            </a:pPr>
            <a:r>
              <a:rPr dirty="0" sz="800" spc="10">
                <a:latin typeface="Tahoma"/>
                <a:cs typeface="Tahoma"/>
              </a:rPr>
              <a:t>P=principal,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30">
                <a:latin typeface="Tahoma"/>
                <a:cs typeface="Tahoma"/>
              </a:rPr>
              <a:t>T=time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periods,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R=repayment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-20">
                <a:latin typeface="Tahoma"/>
                <a:cs typeface="Tahoma"/>
              </a:rPr>
              <a:t>each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period,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I=interest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rate,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10">
                <a:latin typeface="Tahoma"/>
                <a:cs typeface="Tahoma"/>
              </a:rPr>
              <a:t>B=balance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owing.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1783" y="896085"/>
            <a:ext cx="444119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0,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333333"/>
                </a:solidFill>
                <a:latin typeface="Cambria"/>
                <a:cs typeface="Cambria"/>
              </a:rPr>
              <a:t>B</a:t>
            </a:r>
            <a:r>
              <a:rPr dirty="0" sz="800" spc="1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333333"/>
                </a:solidFill>
                <a:latin typeface="Cambria"/>
                <a:cs typeface="Cambria"/>
              </a:rPr>
              <a:t>P.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20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9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&gt;=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333333"/>
                </a:solidFill>
                <a:latin typeface="Cambria"/>
                <a:cs typeface="Cambria"/>
              </a:rPr>
              <a:t>NP</a:t>
            </a:r>
            <a:r>
              <a:rPr dirty="0" sz="800" spc="5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333333"/>
                </a:solidFill>
                <a:latin typeface="Cambria"/>
                <a:cs typeface="Cambria"/>
              </a:rPr>
              <a:t>P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+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333333"/>
                </a:solidFill>
                <a:latin typeface="Cambria"/>
                <a:cs typeface="Cambria"/>
              </a:rPr>
              <a:t>P*I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333333"/>
                </a:solidFill>
                <a:latin typeface="Cambria"/>
                <a:cs typeface="Cambria"/>
              </a:rPr>
              <a:t>R,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85">
                <a:solidFill>
                  <a:srgbClr val="333333"/>
                </a:solidFill>
                <a:latin typeface="Cambria"/>
                <a:cs typeface="Cambria"/>
              </a:rPr>
              <a:t>NT</a:t>
            </a:r>
            <a:r>
              <a:rPr dirty="0" sz="800" spc="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333333"/>
                </a:solidFill>
                <a:latin typeface="Cambria"/>
                <a:cs typeface="Cambria"/>
              </a:rPr>
              <a:t>mg</a:t>
            </a:r>
            <a:r>
              <a:rPr dirty="0" sz="800" spc="10">
                <a:solidFill>
                  <a:srgbClr val="6800C8"/>
                </a:solidFill>
                <a:latin typeface="Cambria"/>
                <a:cs typeface="Cambria"/>
              </a:rPr>
              <a:t>(NP, 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NT,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B)</a:t>
            </a:r>
            <a:r>
              <a:rPr dirty="0" sz="800" spc="110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0348" y="1269332"/>
            <a:ext cx="46335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50615" algn="l"/>
              </a:tabLst>
            </a:pPr>
            <a:r>
              <a:rPr dirty="0" sz="1000" spc="-50">
                <a:latin typeface="Tahoma"/>
                <a:cs typeface="Tahoma"/>
              </a:rPr>
              <a:t>Igualmente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preguntar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maneras	</a:t>
            </a: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muy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5161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135"/>
              <a:t>L´ogica</a:t>
            </a:r>
            <a:r>
              <a:rPr dirty="0" spc="30"/>
              <a:t> </a:t>
            </a:r>
            <a:r>
              <a:rPr dirty="0" spc="70"/>
              <a:t>+</a:t>
            </a:r>
            <a:r>
              <a:rPr dirty="0" spc="30"/>
              <a:t> </a:t>
            </a:r>
            <a:r>
              <a:rPr dirty="0" spc="-40"/>
              <a:t>Restricciones</a:t>
            </a:r>
            <a:r>
              <a:rPr dirty="0" spc="30"/>
              <a:t> </a:t>
            </a:r>
            <a:r>
              <a:rPr dirty="0" spc="25"/>
              <a:t>(CLP):</a:t>
            </a:r>
            <a:r>
              <a:rPr dirty="0" spc="30"/>
              <a:t> </a:t>
            </a:r>
            <a:r>
              <a:rPr dirty="0" spc="-35"/>
              <a:t>...</a:t>
            </a:r>
            <a:r>
              <a:rPr dirty="0" spc="185"/>
              <a:t> </a:t>
            </a:r>
            <a:r>
              <a:rPr dirty="0" spc="-55"/>
              <a:t>mucho</a:t>
            </a:r>
            <a:r>
              <a:rPr dirty="0" spc="30"/>
              <a:t> </a:t>
            </a:r>
            <a:r>
              <a:rPr dirty="0" spc="-250"/>
              <a:t>m´as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16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431" y="370999"/>
            <a:ext cx="4797425" cy="55181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restricciones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expresar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relaciones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mediante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ecuaciones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P.ej.,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definir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relaci´on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hipoteca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como:</a:t>
            </a:r>
            <a:endParaRPr sz="1000">
              <a:latin typeface="Tahoma"/>
              <a:cs typeface="Tahoma"/>
            </a:endParaRPr>
          </a:p>
          <a:p>
            <a:pPr marL="619125">
              <a:lnSpc>
                <a:spcPct val="100000"/>
              </a:lnSpc>
              <a:spcBef>
                <a:spcPts val="195"/>
              </a:spcBef>
            </a:pPr>
            <a:r>
              <a:rPr dirty="0" sz="800" spc="10">
                <a:latin typeface="Tahoma"/>
                <a:cs typeface="Tahoma"/>
              </a:rPr>
              <a:t>P=principal,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30">
                <a:latin typeface="Tahoma"/>
                <a:cs typeface="Tahoma"/>
              </a:rPr>
              <a:t>T=time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periods,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R=repayment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-20">
                <a:latin typeface="Tahoma"/>
                <a:cs typeface="Tahoma"/>
              </a:rPr>
              <a:t>each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period,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I=interest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rate,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10">
                <a:latin typeface="Tahoma"/>
                <a:cs typeface="Tahoma"/>
              </a:rPr>
              <a:t>B=balance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owing.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783" y="896085"/>
            <a:ext cx="444119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0,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333333"/>
                </a:solidFill>
                <a:latin typeface="Cambria"/>
                <a:cs typeface="Cambria"/>
              </a:rPr>
              <a:t>B</a:t>
            </a:r>
            <a:r>
              <a:rPr dirty="0" sz="800" spc="1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333333"/>
                </a:solidFill>
                <a:latin typeface="Cambria"/>
                <a:cs typeface="Cambria"/>
              </a:rPr>
              <a:t>P.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20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9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&gt;=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333333"/>
                </a:solidFill>
                <a:latin typeface="Cambria"/>
                <a:cs typeface="Cambria"/>
              </a:rPr>
              <a:t>NP</a:t>
            </a:r>
            <a:r>
              <a:rPr dirty="0" sz="800" spc="5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333333"/>
                </a:solidFill>
                <a:latin typeface="Cambria"/>
                <a:cs typeface="Cambria"/>
              </a:rPr>
              <a:t>P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+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333333"/>
                </a:solidFill>
                <a:latin typeface="Cambria"/>
                <a:cs typeface="Cambria"/>
              </a:rPr>
              <a:t>P*I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333333"/>
                </a:solidFill>
                <a:latin typeface="Cambria"/>
                <a:cs typeface="Cambria"/>
              </a:rPr>
              <a:t>R,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85">
                <a:solidFill>
                  <a:srgbClr val="333333"/>
                </a:solidFill>
                <a:latin typeface="Cambria"/>
                <a:cs typeface="Cambria"/>
              </a:rPr>
              <a:t>NT</a:t>
            </a:r>
            <a:r>
              <a:rPr dirty="0" sz="800" spc="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333333"/>
                </a:solidFill>
                <a:latin typeface="Cambria"/>
                <a:cs typeface="Cambria"/>
              </a:rPr>
              <a:t>mg</a:t>
            </a:r>
            <a:r>
              <a:rPr dirty="0" sz="800" spc="10">
                <a:solidFill>
                  <a:srgbClr val="6800C8"/>
                </a:solidFill>
                <a:latin typeface="Cambria"/>
                <a:cs typeface="Cambria"/>
              </a:rPr>
              <a:t>(NP, 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NT,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B)</a:t>
            </a:r>
            <a:r>
              <a:rPr dirty="0" sz="800" spc="110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380" y="1269332"/>
            <a:ext cx="4885690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95"/>
              </a:spcBef>
              <a:tabLst>
                <a:tab pos="3902710" algn="l"/>
              </a:tabLst>
            </a:pPr>
            <a:r>
              <a:rPr dirty="0" sz="1000" spc="-50">
                <a:latin typeface="Tahoma"/>
                <a:cs typeface="Tahoma"/>
              </a:rPr>
              <a:t>Igualmente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preguntar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maneras	</a:t>
            </a: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muy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diferentes.</a:t>
            </a:r>
            <a:endParaRPr sz="1000">
              <a:latin typeface="Tahoma"/>
              <a:cs typeface="Tahoma"/>
            </a:endParaRPr>
          </a:p>
          <a:p>
            <a:pPr marL="124460" marR="1613535" indent="-112395">
              <a:lnSpc>
                <a:spcPts val="950"/>
              </a:lnSpc>
              <a:spcBef>
                <a:spcPts val="740"/>
              </a:spcBef>
              <a:tabLst>
                <a:tab pos="1867535" algn="l"/>
              </a:tabLst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20">
                <a:solidFill>
                  <a:srgbClr val="6800C8"/>
                </a:solidFill>
                <a:latin typeface="Cambria"/>
                <a:cs typeface="Cambria"/>
              </a:rPr>
              <a:t>(1000,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B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800" spc="3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FF7F00"/>
                </a:solidFill>
                <a:latin typeface="Cambria"/>
                <a:cs typeface="Cambria"/>
              </a:rPr>
              <a:t>P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6800C8"/>
                </a:solidFill>
                <a:latin typeface="Cambria"/>
                <a:cs typeface="Cambria"/>
              </a:rPr>
              <a:t>0)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.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203.13 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	</a:t>
            </a:r>
            <a:r>
              <a:rPr dirty="0" sz="8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921.68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5161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135"/>
              <a:t>L´ogica</a:t>
            </a:r>
            <a:r>
              <a:rPr dirty="0" spc="30"/>
              <a:t> </a:t>
            </a:r>
            <a:r>
              <a:rPr dirty="0" spc="70"/>
              <a:t>+</a:t>
            </a:r>
            <a:r>
              <a:rPr dirty="0" spc="30"/>
              <a:t> </a:t>
            </a:r>
            <a:r>
              <a:rPr dirty="0" spc="-40"/>
              <a:t>Restricciones</a:t>
            </a:r>
            <a:r>
              <a:rPr dirty="0" spc="30"/>
              <a:t> </a:t>
            </a:r>
            <a:r>
              <a:rPr dirty="0" spc="25"/>
              <a:t>(CLP):</a:t>
            </a:r>
            <a:r>
              <a:rPr dirty="0" spc="30"/>
              <a:t> </a:t>
            </a:r>
            <a:r>
              <a:rPr dirty="0" spc="-35"/>
              <a:t>...</a:t>
            </a:r>
            <a:r>
              <a:rPr dirty="0" spc="185"/>
              <a:t> </a:t>
            </a:r>
            <a:r>
              <a:rPr dirty="0" spc="-55"/>
              <a:t>mucho</a:t>
            </a:r>
            <a:r>
              <a:rPr dirty="0" spc="30"/>
              <a:t> </a:t>
            </a:r>
            <a:r>
              <a:rPr dirty="0" spc="-250"/>
              <a:t>m´as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16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431" y="370999"/>
            <a:ext cx="4797425" cy="55181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restricciones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expresar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relaciones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mediante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ecuaciones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P.ej.,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definir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relaci´on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hipoteca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como:</a:t>
            </a:r>
            <a:endParaRPr sz="1000">
              <a:latin typeface="Tahoma"/>
              <a:cs typeface="Tahoma"/>
            </a:endParaRPr>
          </a:p>
          <a:p>
            <a:pPr marL="619125">
              <a:lnSpc>
                <a:spcPct val="100000"/>
              </a:lnSpc>
              <a:spcBef>
                <a:spcPts val="195"/>
              </a:spcBef>
            </a:pPr>
            <a:r>
              <a:rPr dirty="0" sz="800" spc="10">
                <a:latin typeface="Tahoma"/>
                <a:cs typeface="Tahoma"/>
              </a:rPr>
              <a:t>P=principal,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30">
                <a:latin typeface="Tahoma"/>
                <a:cs typeface="Tahoma"/>
              </a:rPr>
              <a:t>T=time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periods,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R=repayment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-20">
                <a:latin typeface="Tahoma"/>
                <a:cs typeface="Tahoma"/>
              </a:rPr>
              <a:t>each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period,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I=interest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rate,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10">
                <a:latin typeface="Tahoma"/>
                <a:cs typeface="Tahoma"/>
              </a:rPr>
              <a:t>B=balance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owing.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783" y="896085"/>
            <a:ext cx="444119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0,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333333"/>
                </a:solidFill>
                <a:latin typeface="Cambria"/>
                <a:cs typeface="Cambria"/>
              </a:rPr>
              <a:t>B</a:t>
            </a:r>
            <a:r>
              <a:rPr dirty="0" sz="800" spc="1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333333"/>
                </a:solidFill>
                <a:latin typeface="Cambria"/>
                <a:cs typeface="Cambria"/>
              </a:rPr>
              <a:t>P.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20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9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&gt;=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333333"/>
                </a:solidFill>
                <a:latin typeface="Cambria"/>
                <a:cs typeface="Cambria"/>
              </a:rPr>
              <a:t>NP</a:t>
            </a:r>
            <a:r>
              <a:rPr dirty="0" sz="800" spc="5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333333"/>
                </a:solidFill>
                <a:latin typeface="Cambria"/>
                <a:cs typeface="Cambria"/>
              </a:rPr>
              <a:t>P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+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333333"/>
                </a:solidFill>
                <a:latin typeface="Cambria"/>
                <a:cs typeface="Cambria"/>
              </a:rPr>
              <a:t>P*I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333333"/>
                </a:solidFill>
                <a:latin typeface="Cambria"/>
                <a:cs typeface="Cambria"/>
              </a:rPr>
              <a:t>R,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85">
                <a:solidFill>
                  <a:srgbClr val="333333"/>
                </a:solidFill>
                <a:latin typeface="Cambria"/>
                <a:cs typeface="Cambria"/>
              </a:rPr>
              <a:t>NT</a:t>
            </a:r>
            <a:r>
              <a:rPr dirty="0" sz="800" spc="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333333"/>
                </a:solidFill>
                <a:latin typeface="Cambria"/>
                <a:cs typeface="Cambria"/>
              </a:rPr>
              <a:t>mg</a:t>
            </a:r>
            <a:r>
              <a:rPr dirty="0" sz="800" spc="10">
                <a:solidFill>
                  <a:srgbClr val="6800C8"/>
                </a:solidFill>
                <a:latin typeface="Cambria"/>
                <a:cs typeface="Cambria"/>
              </a:rPr>
              <a:t>(NP, 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NT,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B)</a:t>
            </a:r>
            <a:r>
              <a:rPr dirty="0" sz="800" spc="110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380" y="1269332"/>
            <a:ext cx="3276600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Tahoma"/>
                <a:cs typeface="Tahoma"/>
              </a:rPr>
              <a:t>Igualmente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preguntar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maneras</a:t>
            </a:r>
            <a:endParaRPr sz="1000">
              <a:latin typeface="Tahoma"/>
              <a:cs typeface="Tahoma"/>
            </a:endParaRPr>
          </a:p>
          <a:p>
            <a:pPr marL="124460" marR="5080" indent="-112395">
              <a:lnSpc>
                <a:spcPts val="950"/>
              </a:lnSpc>
              <a:spcBef>
                <a:spcPts val="740"/>
              </a:spcBef>
              <a:tabLst>
                <a:tab pos="1867535" algn="l"/>
              </a:tabLst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20">
                <a:solidFill>
                  <a:srgbClr val="6800C8"/>
                </a:solidFill>
                <a:latin typeface="Cambria"/>
                <a:cs typeface="Cambria"/>
              </a:rPr>
              <a:t>(1000,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B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800" spc="3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FF7F00"/>
                </a:solidFill>
                <a:latin typeface="Cambria"/>
                <a:cs typeface="Cambria"/>
              </a:rPr>
              <a:t>P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6800C8"/>
                </a:solidFill>
                <a:latin typeface="Cambria"/>
                <a:cs typeface="Cambria"/>
              </a:rPr>
              <a:t>0)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.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203.13 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	</a:t>
            </a:r>
            <a:r>
              <a:rPr dirty="0" sz="8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921.68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7566" y="1269332"/>
            <a:ext cx="1496060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3715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muy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diferentes.</a:t>
            </a:r>
            <a:endParaRPr sz="1000">
              <a:latin typeface="Tahoma"/>
              <a:cs typeface="Tahoma"/>
            </a:endParaRPr>
          </a:p>
          <a:p>
            <a:pPr marL="124460" marR="79375" indent="-112395">
              <a:lnSpc>
                <a:spcPts val="950"/>
              </a:lnSpc>
              <a:spcBef>
                <a:spcPts val="740"/>
              </a:spcBef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FF7F00"/>
                </a:solidFill>
                <a:latin typeface="Cambria"/>
                <a:cs typeface="Cambria"/>
              </a:rPr>
              <a:t>P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R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B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6.14*R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0.38*B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51612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30"/>
              <a:t> </a:t>
            </a:r>
            <a:r>
              <a:rPr dirty="0" spc="-135"/>
              <a:t>L´ogica</a:t>
            </a:r>
            <a:r>
              <a:rPr dirty="0" spc="30"/>
              <a:t> </a:t>
            </a:r>
            <a:r>
              <a:rPr dirty="0" spc="70"/>
              <a:t>+</a:t>
            </a:r>
            <a:r>
              <a:rPr dirty="0" spc="30"/>
              <a:t> </a:t>
            </a:r>
            <a:r>
              <a:rPr dirty="0" spc="-40"/>
              <a:t>Restricciones</a:t>
            </a:r>
            <a:r>
              <a:rPr dirty="0" spc="30"/>
              <a:t> </a:t>
            </a:r>
            <a:r>
              <a:rPr dirty="0" spc="25"/>
              <a:t>(CLP):</a:t>
            </a:r>
            <a:r>
              <a:rPr dirty="0" spc="30"/>
              <a:t> </a:t>
            </a:r>
            <a:r>
              <a:rPr dirty="0" spc="-35"/>
              <a:t>...</a:t>
            </a:r>
            <a:r>
              <a:rPr dirty="0" spc="185"/>
              <a:t> </a:t>
            </a:r>
            <a:r>
              <a:rPr dirty="0" spc="-55"/>
              <a:t>mucho</a:t>
            </a:r>
            <a:r>
              <a:rPr dirty="0" spc="30"/>
              <a:t> </a:t>
            </a:r>
            <a:r>
              <a:rPr dirty="0" spc="-250"/>
              <a:t>m´as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431" y="370999"/>
            <a:ext cx="4797425" cy="55181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25">
                <a:latin typeface="Tahoma"/>
                <a:cs typeface="Tahoma"/>
              </a:rPr>
              <a:t>Las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restricciones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expresar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relaciones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variables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mediante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ecuaciones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P.ej.,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definir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relaci´on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hipoteca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como:</a:t>
            </a:r>
            <a:endParaRPr sz="1000">
              <a:latin typeface="Tahoma"/>
              <a:cs typeface="Tahoma"/>
            </a:endParaRPr>
          </a:p>
          <a:p>
            <a:pPr marL="619125">
              <a:lnSpc>
                <a:spcPct val="100000"/>
              </a:lnSpc>
              <a:spcBef>
                <a:spcPts val="195"/>
              </a:spcBef>
            </a:pPr>
            <a:r>
              <a:rPr dirty="0" sz="800" spc="10">
                <a:latin typeface="Tahoma"/>
                <a:cs typeface="Tahoma"/>
              </a:rPr>
              <a:t>P=principal,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30">
                <a:latin typeface="Tahoma"/>
                <a:cs typeface="Tahoma"/>
              </a:rPr>
              <a:t>T=time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periods,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R=repayment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-20">
                <a:latin typeface="Tahoma"/>
                <a:cs typeface="Tahoma"/>
              </a:rPr>
              <a:t>each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period,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5">
                <a:latin typeface="Tahoma"/>
                <a:cs typeface="Tahoma"/>
              </a:rPr>
              <a:t>I=interest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0">
                <a:latin typeface="Tahoma"/>
                <a:cs typeface="Tahoma"/>
              </a:rPr>
              <a:t>rate,</a:t>
            </a:r>
            <a:r>
              <a:rPr dirty="0" sz="800" spc="40">
                <a:latin typeface="Tahoma"/>
                <a:cs typeface="Tahoma"/>
              </a:rPr>
              <a:t> </a:t>
            </a:r>
            <a:r>
              <a:rPr dirty="0" sz="800" spc="10">
                <a:latin typeface="Tahoma"/>
                <a:cs typeface="Tahoma"/>
              </a:rPr>
              <a:t>B=balance</a:t>
            </a:r>
            <a:r>
              <a:rPr dirty="0" sz="800" spc="45">
                <a:latin typeface="Tahoma"/>
                <a:cs typeface="Tahoma"/>
              </a:rPr>
              <a:t> </a:t>
            </a:r>
            <a:r>
              <a:rPr dirty="0" sz="800" spc="-15">
                <a:latin typeface="Tahoma"/>
                <a:cs typeface="Tahoma"/>
              </a:rPr>
              <a:t>owing.</a:t>
            </a:r>
            <a:endParaRPr sz="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783" y="896085"/>
            <a:ext cx="444119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00">
                <a:solidFill>
                  <a:srgbClr val="6800C8"/>
                </a:solidFill>
                <a:latin typeface="Cambria"/>
                <a:cs typeface="Cambria"/>
              </a:rPr>
              <a:t>_,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0,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333333"/>
                </a:solidFill>
                <a:latin typeface="Cambria"/>
                <a:cs typeface="Cambria"/>
              </a:rPr>
              <a:t>B</a:t>
            </a:r>
            <a:r>
              <a:rPr dirty="0" sz="800" spc="17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333333"/>
                </a:solidFill>
                <a:latin typeface="Cambria"/>
                <a:cs typeface="Cambria"/>
              </a:rPr>
              <a:t>P.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</a:pP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(P,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T,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20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6800C8"/>
                </a:solidFill>
                <a:latin typeface="Cambria"/>
                <a:cs typeface="Cambria"/>
              </a:rPr>
              <a:t>B) </a:t>
            </a:r>
            <a:r>
              <a:rPr dirty="0" sz="800" spc="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9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&gt;=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333333"/>
                </a:solidFill>
                <a:latin typeface="Cambria"/>
                <a:cs typeface="Cambria"/>
              </a:rPr>
              <a:t>NP</a:t>
            </a:r>
            <a:r>
              <a:rPr dirty="0" sz="800" spc="5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333333"/>
                </a:solidFill>
                <a:latin typeface="Cambria"/>
                <a:cs typeface="Cambria"/>
              </a:rPr>
              <a:t>P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+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333333"/>
                </a:solidFill>
                <a:latin typeface="Cambria"/>
                <a:cs typeface="Cambria"/>
              </a:rPr>
              <a:t>P*I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333333"/>
                </a:solidFill>
                <a:latin typeface="Cambria"/>
                <a:cs typeface="Cambria"/>
              </a:rPr>
              <a:t>R,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85">
                <a:solidFill>
                  <a:srgbClr val="333333"/>
                </a:solidFill>
                <a:latin typeface="Cambria"/>
                <a:cs typeface="Cambria"/>
              </a:rPr>
              <a:t>NT</a:t>
            </a:r>
            <a:r>
              <a:rPr dirty="0" sz="800" spc="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333333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333333"/>
                </a:solidFill>
                <a:latin typeface="Cambria"/>
                <a:cs typeface="Cambria"/>
              </a:rPr>
              <a:t>T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333333"/>
                </a:solidFill>
                <a:latin typeface="Cambria"/>
                <a:cs typeface="Cambria"/>
              </a:rPr>
              <a:t>-</a:t>
            </a:r>
            <a:r>
              <a:rPr dirty="0" sz="800" spc="27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333333"/>
                </a:solidFill>
                <a:latin typeface="Cambria"/>
                <a:cs typeface="Cambria"/>
              </a:rPr>
              <a:t>1,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333333"/>
                </a:solidFill>
                <a:latin typeface="Cambria"/>
                <a:cs typeface="Cambria"/>
              </a:rPr>
              <a:t>mg</a:t>
            </a:r>
            <a:r>
              <a:rPr dirty="0" sz="800" spc="10">
                <a:solidFill>
                  <a:srgbClr val="6800C8"/>
                </a:solidFill>
                <a:latin typeface="Cambria"/>
                <a:cs typeface="Cambria"/>
              </a:rPr>
              <a:t>(NP, </a:t>
            </a:r>
            <a:r>
              <a:rPr dirty="0" sz="800" spc="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NT, </a:t>
            </a:r>
            <a:r>
              <a:rPr dirty="0" sz="800" spc="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R,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6800C8"/>
                </a:solidFill>
                <a:latin typeface="Cambria"/>
                <a:cs typeface="Cambria"/>
              </a:rPr>
              <a:t>I,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B)</a:t>
            </a:r>
            <a:r>
              <a:rPr dirty="0" sz="800" spc="110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980" y="1269332"/>
            <a:ext cx="3327400" cy="822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956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Tahoma"/>
                <a:cs typeface="Tahoma"/>
              </a:rPr>
              <a:t>Igualmente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podemos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preguntar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maneras</a:t>
            </a:r>
            <a:endParaRPr sz="1000">
              <a:latin typeface="Tahoma"/>
              <a:cs typeface="Tahoma"/>
            </a:endParaRPr>
          </a:p>
          <a:p>
            <a:pPr marL="149860" marR="30480" indent="-112395">
              <a:lnSpc>
                <a:spcPts val="950"/>
              </a:lnSpc>
              <a:spcBef>
                <a:spcPts val="740"/>
              </a:spcBef>
              <a:tabLst>
                <a:tab pos="1892935" algn="l"/>
              </a:tabLst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20">
                <a:solidFill>
                  <a:srgbClr val="6800C8"/>
                </a:solidFill>
                <a:latin typeface="Cambria"/>
                <a:cs typeface="Cambria"/>
              </a:rPr>
              <a:t>(1000,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B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</a:t>
            </a:r>
            <a:r>
              <a:rPr dirty="0" sz="800" spc="3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FF7F00"/>
                </a:solidFill>
                <a:latin typeface="Cambria"/>
                <a:cs typeface="Cambria"/>
              </a:rPr>
              <a:t>P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150,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6800C8"/>
                </a:solidFill>
                <a:latin typeface="Cambria"/>
                <a:cs typeface="Cambria"/>
              </a:rPr>
              <a:t>0)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.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70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203.13 </a:t>
            </a:r>
            <a:r>
              <a:rPr dirty="0" sz="800" spc="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	</a:t>
            </a:r>
            <a:r>
              <a:rPr dirty="0" sz="8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921.68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mbria"/>
              <a:cs typeface="Cambria"/>
            </a:endParaRPr>
          </a:p>
          <a:p>
            <a:pPr marL="289560" indent="-127000">
              <a:lnSpc>
                <a:spcPct val="100000"/>
              </a:lnSpc>
              <a:buClr>
                <a:srgbClr val="FF0000"/>
              </a:buClr>
              <a:buFont typeface="DejaVu Sans Condensed"/>
              <a:buChar char="•"/>
              <a:tabLst>
                <a:tab pos="290195" algn="l"/>
              </a:tabLst>
            </a:pPr>
            <a:r>
              <a:rPr dirty="0" sz="1000" spc="-15">
                <a:latin typeface="Tahoma"/>
                <a:cs typeface="Tahoma"/>
              </a:rPr>
              <a:t>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permite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mucho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m´as: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7566" y="1269332"/>
            <a:ext cx="1496060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3715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latin typeface="Tahoma"/>
                <a:cs typeface="Tahoma"/>
              </a:rPr>
              <a:t>...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muy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diferentes.</a:t>
            </a:r>
            <a:endParaRPr sz="1000">
              <a:latin typeface="Tahoma"/>
              <a:cs typeface="Tahoma"/>
            </a:endParaRPr>
          </a:p>
          <a:p>
            <a:pPr marL="124460" marR="79375" indent="-112395">
              <a:lnSpc>
                <a:spcPts val="950"/>
              </a:lnSpc>
              <a:spcBef>
                <a:spcPts val="740"/>
              </a:spcBef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mg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(</a:t>
            </a:r>
            <a:r>
              <a:rPr dirty="0" sz="800" spc="35">
                <a:solidFill>
                  <a:srgbClr val="FF7F00"/>
                </a:solidFill>
                <a:latin typeface="Cambria"/>
                <a:cs typeface="Cambria"/>
              </a:rPr>
              <a:t>P</a:t>
            </a:r>
            <a:r>
              <a:rPr dirty="0" sz="800" spc="35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80">
                <a:solidFill>
                  <a:srgbClr val="6800C8"/>
                </a:solidFill>
                <a:latin typeface="Cambria"/>
                <a:cs typeface="Cambria"/>
              </a:rPr>
              <a:t>10,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R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,</a:t>
            </a:r>
            <a:r>
              <a:rPr dirty="0" sz="800" spc="27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0.10,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B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)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.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35">
                <a:solidFill>
                  <a:srgbClr val="0000C8"/>
                </a:solidFill>
                <a:latin typeface="Cambria"/>
                <a:cs typeface="Cambria"/>
              </a:rPr>
              <a:t>P</a:t>
            </a:r>
            <a:r>
              <a:rPr dirty="0" sz="800" spc="-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0">
                <a:solidFill>
                  <a:srgbClr val="0000C8"/>
                </a:solidFill>
                <a:latin typeface="Cambria"/>
                <a:cs typeface="Cambria"/>
              </a:rPr>
              <a:t>6.14*R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0.38*B</a:t>
            </a:r>
            <a:r>
              <a:rPr dirty="0" sz="800" spc="5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?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7824" y="2204262"/>
            <a:ext cx="4944745" cy="238760"/>
          </a:xfrm>
          <a:custGeom>
            <a:avLst/>
            <a:gdLst/>
            <a:ahLst/>
            <a:cxnLst/>
            <a:rect l="l" t="t" r="r" b="b"/>
            <a:pathLst>
              <a:path w="4944745" h="238760">
                <a:moveTo>
                  <a:pt x="0" y="238290"/>
                </a:moveTo>
                <a:lnTo>
                  <a:pt x="4944351" y="238290"/>
                </a:lnTo>
                <a:lnTo>
                  <a:pt x="4944351" y="0"/>
                </a:lnTo>
                <a:lnTo>
                  <a:pt x="0" y="0"/>
                </a:lnTo>
                <a:lnTo>
                  <a:pt x="0" y="23829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77824" y="2204262"/>
            <a:ext cx="4944745" cy="238760"/>
          </a:xfrm>
          <a:prstGeom prst="rect">
            <a:avLst/>
          </a:prstGeom>
          <a:solidFill>
            <a:srgbClr val="FFCCCC"/>
          </a:solidFill>
        </p:spPr>
        <p:txBody>
          <a:bodyPr wrap="square" lIns="0" tIns="317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25"/>
              </a:spcBef>
            </a:pPr>
            <a:r>
              <a:rPr dirty="0" sz="1200" spc="-20">
                <a:solidFill>
                  <a:srgbClr val="FF0000"/>
                </a:solidFill>
                <a:latin typeface="Tahoma"/>
                <a:cs typeface="Tahoma"/>
              </a:rPr>
              <a:t>Multiplicar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50">
                <a:solidFill>
                  <a:srgbClr val="FF0000"/>
                </a:solidFill>
                <a:latin typeface="Tahoma"/>
                <a:cs typeface="Tahoma"/>
              </a:rPr>
              <a:t>matrices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ahoma"/>
                <a:cs typeface="Tahoma"/>
              </a:rPr>
              <a:t>y/o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obtener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3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inversa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7824" y="2442552"/>
            <a:ext cx="4944745" cy="559435"/>
          </a:xfrm>
          <a:custGeom>
            <a:avLst/>
            <a:gdLst/>
            <a:ahLst/>
            <a:cxnLst/>
            <a:rect l="l" t="t" r="r" b="b"/>
            <a:pathLst>
              <a:path w="4944745" h="559435">
                <a:moveTo>
                  <a:pt x="4944351" y="0"/>
                </a:moveTo>
                <a:lnTo>
                  <a:pt x="0" y="0"/>
                </a:lnTo>
                <a:lnTo>
                  <a:pt x="0" y="559028"/>
                </a:lnTo>
                <a:lnTo>
                  <a:pt x="4944351" y="559028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21080" y="2448838"/>
            <a:ext cx="2974975" cy="50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95"/>
              </a:spcBef>
            </a:pP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multiplicar</a:t>
            </a:r>
            <a:r>
              <a:rPr dirty="0" sz="800" spc="85">
                <a:solidFill>
                  <a:srgbClr val="6800C8"/>
                </a:solidFill>
                <a:latin typeface="Cambria"/>
                <a:cs typeface="Cambria"/>
              </a:rPr>
              <a:t>(MatrizA,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6800C8"/>
                </a:solidFill>
                <a:latin typeface="Cambria"/>
                <a:cs typeface="Cambria"/>
              </a:rPr>
              <a:t>MatrizB,</a:t>
            </a:r>
            <a:r>
              <a:rPr dirty="0" sz="800" spc="2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MatrizC)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90">
                <a:solidFill>
                  <a:srgbClr val="333333"/>
                </a:solidFill>
                <a:latin typeface="Cambria"/>
                <a:cs typeface="Cambria"/>
              </a:rPr>
              <a:t>:-</a:t>
            </a:r>
            <a:r>
              <a:rPr dirty="0" sz="800" spc="285">
                <a:solidFill>
                  <a:srgbClr val="333333"/>
                </a:solidFill>
                <a:latin typeface="Cambria"/>
                <a:cs typeface="Cambria"/>
              </a:rPr>
              <a:t> </a:t>
            </a:r>
            <a:r>
              <a:rPr dirty="0" sz="800" spc="265">
                <a:solidFill>
                  <a:srgbClr val="333333"/>
                </a:solidFill>
                <a:latin typeface="Cambria"/>
                <a:cs typeface="Cambria"/>
              </a:rPr>
              <a:t>.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..</a:t>
            </a:r>
            <a:endParaRPr sz="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Cambria"/>
              <a:cs typeface="Cambria"/>
            </a:endParaRPr>
          </a:p>
          <a:p>
            <a:pPr>
              <a:lnSpc>
                <a:spcPts val="955"/>
              </a:lnSpc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multiplicar</a:t>
            </a:r>
            <a:r>
              <a:rPr dirty="0" sz="800" spc="120">
                <a:solidFill>
                  <a:srgbClr val="6800C8"/>
                </a:solidFill>
                <a:latin typeface="Cambria"/>
                <a:cs typeface="Cambria"/>
              </a:rPr>
              <a:t>([[1,2],[2,5]],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6800C8"/>
                </a:solidFill>
                <a:latin typeface="Cambria"/>
                <a:cs typeface="Cambria"/>
              </a:rPr>
              <a:t>[[3,1],[4,1]],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Mult)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55"/>
              </a:lnSpc>
            </a:pP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?-</a:t>
            </a:r>
            <a:r>
              <a:rPr dirty="0" sz="800" spc="29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0000C8"/>
                </a:solidFill>
                <a:latin typeface="Cambria"/>
                <a:cs typeface="Cambria"/>
              </a:rPr>
              <a:t>multiplicar</a:t>
            </a:r>
            <a:r>
              <a:rPr dirty="0" sz="800" spc="120">
                <a:solidFill>
                  <a:srgbClr val="6800C8"/>
                </a:solidFill>
                <a:latin typeface="Cambria"/>
                <a:cs typeface="Cambria"/>
              </a:rPr>
              <a:t>([[1,2],[2,5]],</a:t>
            </a:r>
            <a:r>
              <a:rPr dirty="0" sz="800" spc="29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Inversa,</a:t>
            </a:r>
            <a:r>
              <a:rPr dirty="0" sz="800" spc="29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30">
                <a:solidFill>
                  <a:srgbClr val="6800C8"/>
                </a:solidFill>
                <a:latin typeface="Cambria"/>
                <a:cs typeface="Cambria"/>
              </a:rPr>
              <a:t>[[1,0],[0,1]])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16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4785" y="2689236"/>
            <a:ext cx="1520190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955"/>
              </a:lnSpc>
              <a:spcBef>
                <a:spcPts val="95"/>
              </a:spcBef>
            </a:pPr>
            <a:r>
              <a:rPr dirty="0" sz="800" spc="-290">
                <a:solidFill>
                  <a:srgbClr val="A9522C"/>
                </a:solidFill>
                <a:latin typeface="Cambria"/>
                <a:cs typeface="Cambria"/>
              </a:rPr>
              <a:t>%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A9522C"/>
                </a:solidFill>
                <a:latin typeface="Cambria"/>
                <a:cs typeface="Cambria"/>
              </a:rPr>
              <a:t>Mult </a:t>
            </a:r>
            <a:r>
              <a:rPr dirty="0" sz="800" spc="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A9522C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A9522C"/>
                </a:solidFill>
                <a:latin typeface="Cambria"/>
                <a:cs typeface="Cambria"/>
              </a:rPr>
              <a:t>[[11,3],[26,7]]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955"/>
              </a:lnSpc>
            </a:pPr>
            <a:r>
              <a:rPr dirty="0" sz="800" spc="-290">
                <a:solidFill>
                  <a:srgbClr val="A9522C"/>
                </a:solidFill>
                <a:latin typeface="Cambria"/>
                <a:cs typeface="Cambria"/>
              </a:rPr>
              <a:t>%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65">
                <a:solidFill>
                  <a:srgbClr val="A9522C"/>
                </a:solidFill>
                <a:latin typeface="Cambria"/>
                <a:cs typeface="Cambria"/>
              </a:rPr>
              <a:t>Inversa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A9522C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35">
                <a:solidFill>
                  <a:srgbClr val="A9522C"/>
                </a:solidFill>
                <a:latin typeface="Cambria"/>
                <a:cs typeface="Cambria"/>
              </a:rPr>
              <a:t>[[5,-2],[-2,1]]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0" y="864041"/>
            <a:ext cx="464820" cy="340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</a:rPr>
              <a:t> </a:t>
            </a:r>
            <a:r>
              <a:rPr dirty="0" sz="700">
                <a:solidFill>
                  <a:srgbClr val="FF7A7A"/>
                </a:solidFill>
                <a:hlinkClick r:id="rId3" action="ppaction://hlinksldjump"/>
              </a:rPr>
              <a:t>Funcional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5260" y="1182322"/>
            <a:ext cx="504190" cy="1180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465" marR="100965">
              <a:lnSpc>
                <a:spcPct val="110700"/>
              </a:lnSpc>
              <a:spcBef>
                <a:spcPts val="100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3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30093" y="1091676"/>
            <a:ext cx="10401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0">
                <a:solidFill>
                  <a:srgbClr val="FF0000"/>
                </a:solidFill>
                <a:latin typeface="Tahoma"/>
                <a:cs typeface="Tahoma"/>
              </a:rPr>
              <a:t>Para</a:t>
            </a:r>
            <a:r>
              <a:rPr dirty="0" sz="1400" spc="-5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-45">
                <a:solidFill>
                  <a:srgbClr val="FF0000"/>
                </a:solidFill>
                <a:latin typeface="Tahoma"/>
                <a:cs typeface="Tahoma"/>
              </a:rPr>
              <a:t>terminar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pc="-10"/>
              <a:t>17</a:t>
            </a:r>
            <a:r>
              <a:rPr dirty="0" spc="-15"/>
              <a:t> </a:t>
            </a:r>
            <a:r>
              <a:rPr dirty="0" spc="70"/>
              <a:t>/</a:t>
            </a:r>
            <a:r>
              <a:rPr dirty="0" spc="-15"/>
              <a:t> </a:t>
            </a:r>
            <a:r>
              <a:rPr dirty="0" spc="-10"/>
              <a:t>18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99275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0"/>
              <a:t>Introduccio´n:</a:t>
            </a:r>
            <a:r>
              <a:rPr dirty="0" spc="210"/>
              <a:t> </a:t>
            </a:r>
            <a:r>
              <a:rPr dirty="0" spc="-95"/>
              <a:t>Programacio´n</a:t>
            </a:r>
            <a:r>
              <a:rPr dirty="0" spc="55"/>
              <a:t> </a:t>
            </a:r>
            <a:r>
              <a:rPr dirty="0" spc="-35"/>
              <a:t>Declarativa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1131" y="364564"/>
            <a:ext cx="4783455" cy="64579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1765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52400" algn="l"/>
              </a:tabLst>
            </a:pPr>
            <a:r>
              <a:rPr dirty="0" sz="1000" spc="-30">
                <a:latin typeface="Tahoma"/>
                <a:cs typeface="Tahoma"/>
              </a:rPr>
              <a:t>¿Que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declarativa?</a:t>
            </a:r>
            <a:endParaRPr sz="10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5">
                <a:latin typeface="Tahoma"/>
                <a:cs typeface="Tahoma"/>
              </a:rPr>
              <a:t>Paradigma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60">
                <a:latin typeface="Tahoma"/>
                <a:cs typeface="Tahoma"/>
              </a:rPr>
              <a:t>programaci´on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diferente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imperativa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(</a:t>
            </a:r>
            <a:r>
              <a:rPr dirty="0" sz="900" spc="2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900" spc="20">
                <a:latin typeface="Tahoma"/>
                <a:cs typeface="Tahoma"/>
              </a:rPr>
              <a:t>)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o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orientada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objetos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(</a:t>
            </a:r>
            <a:r>
              <a:rPr dirty="0" sz="900" spc="-5">
                <a:solidFill>
                  <a:srgbClr val="FF0000"/>
                </a:solidFill>
                <a:latin typeface="Tahoma"/>
                <a:cs typeface="Tahoma"/>
              </a:rPr>
              <a:t>Java</a:t>
            </a:r>
            <a:r>
              <a:rPr dirty="0" sz="900" spc="-5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-10">
                <a:latin typeface="Tahoma"/>
                <a:cs typeface="Tahoma"/>
              </a:rPr>
              <a:t>Los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especifican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las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propiedades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problema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resolver.</a:t>
            </a:r>
            <a:endParaRPr sz="900">
              <a:latin typeface="Tahoma"/>
              <a:cs typeface="Tahoma"/>
            </a:endParaRPr>
          </a:p>
          <a:p>
            <a:pPr lvl="1" marL="404495" indent="-122555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DejaVu Serif Condensed"/>
              <a:buChar char="•"/>
              <a:tabLst>
                <a:tab pos="405130" algn="l"/>
              </a:tabLst>
            </a:pPr>
            <a:r>
              <a:rPr dirty="0" sz="900" spc="10">
                <a:latin typeface="Tahoma"/>
                <a:cs typeface="Tahoma"/>
              </a:rPr>
              <a:t>La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75">
                <a:latin typeface="Tahoma"/>
                <a:cs typeface="Tahoma"/>
              </a:rPr>
              <a:t>ejecuci´on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del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programa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consiste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0">
                <a:latin typeface="Tahoma"/>
                <a:cs typeface="Tahoma"/>
              </a:rPr>
              <a:t>en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“encontrar”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la(s)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5">
                <a:latin typeface="Tahoma"/>
                <a:cs typeface="Tahoma"/>
              </a:rPr>
              <a:t>soluci´on(es).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7824" y="1137018"/>
            <a:ext cx="4944745" cy="221615"/>
          </a:xfrm>
          <a:custGeom>
            <a:avLst/>
            <a:gdLst/>
            <a:ahLst/>
            <a:cxnLst/>
            <a:rect l="l" t="t" r="r" b="b"/>
            <a:pathLst>
              <a:path w="4944745" h="221615">
                <a:moveTo>
                  <a:pt x="0" y="221424"/>
                </a:moveTo>
                <a:lnTo>
                  <a:pt x="4944351" y="221424"/>
                </a:lnTo>
                <a:lnTo>
                  <a:pt x="4944351" y="0"/>
                </a:lnTo>
                <a:lnTo>
                  <a:pt x="0" y="0"/>
                </a:lnTo>
                <a:lnTo>
                  <a:pt x="0" y="221424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7301" y="1120112"/>
            <a:ext cx="23215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0">
                <a:solidFill>
                  <a:srgbClr val="FF0000"/>
                </a:solidFill>
                <a:latin typeface="Tahoma"/>
                <a:cs typeface="Tahoma"/>
              </a:rPr>
              <a:t>Asignacio´n</a:t>
            </a:r>
            <a:r>
              <a:rPr dirty="0" sz="1200" spc="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Tahoma"/>
                <a:cs typeface="Tahoma"/>
              </a:rPr>
              <a:t>Destructiva</a:t>
            </a:r>
            <a:r>
              <a:rPr dirty="0" sz="12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vs.</a:t>
            </a:r>
            <a:r>
              <a:rPr dirty="0" sz="1200" spc="1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114">
                <a:solidFill>
                  <a:srgbClr val="FF0000"/>
                </a:solidFill>
                <a:latin typeface="Tahoma"/>
                <a:cs typeface="Tahoma"/>
              </a:rPr>
              <a:t>Recursi´on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24" y="1358442"/>
            <a:ext cx="4944745" cy="1016635"/>
          </a:xfrm>
          <a:custGeom>
            <a:avLst/>
            <a:gdLst/>
            <a:ahLst/>
            <a:cxnLst/>
            <a:rect l="l" t="t" r="r" b="b"/>
            <a:pathLst>
              <a:path w="4944745" h="1016635">
                <a:moveTo>
                  <a:pt x="4944351" y="0"/>
                </a:moveTo>
                <a:lnTo>
                  <a:pt x="0" y="0"/>
                </a:lnTo>
                <a:lnTo>
                  <a:pt x="0" y="1016419"/>
                </a:lnTo>
                <a:lnTo>
                  <a:pt x="4944351" y="1016419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27163" y="1575400"/>
            <a:ext cx="59055" cy="26606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163" y="1341321"/>
            <a:ext cx="1806575" cy="748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33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4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5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A9522C"/>
                </a:solidFill>
                <a:latin typeface="Cambria"/>
                <a:cs typeface="Cambria"/>
              </a:rPr>
              <a:t>nu´meros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en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R</a:t>
            </a:r>
            <a:endParaRPr sz="800">
              <a:latin typeface="Cambria"/>
              <a:cs typeface="Cambria"/>
            </a:endParaRPr>
          </a:p>
          <a:p>
            <a:pPr marL="285750" marR="5080" indent="-273685">
              <a:lnSpc>
                <a:spcPts val="950"/>
              </a:lnSpc>
              <a:spcBef>
                <a:spcPts val="35"/>
              </a:spcBef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</a:t>
            </a:r>
            <a:r>
              <a:rPr dirty="0" sz="800" spc="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function</a:t>
            </a:r>
            <a:r>
              <a:rPr dirty="0" sz="800" spc="110">
                <a:solidFill>
                  <a:srgbClr val="6800C8"/>
                </a:solidFill>
                <a:latin typeface="Cambria"/>
                <a:cs typeface="Cambria"/>
              </a:rPr>
              <a:t>(list)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{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0</a:t>
            </a:r>
            <a:endParaRPr sz="800">
              <a:latin typeface="Cambria"/>
              <a:cs typeface="Cambria"/>
            </a:endParaRPr>
          </a:p>
          <a:p>
            <a:pPr marL="285750">
              <a:lnSpc>
                <a:spcPts val="905"/>
              </a:lnSpc>
            </a:pPr>
            <a:r>
              <a:rPr dirty="0" sz="800" spc="95">
                <a:solidFill>
                  <a:srgbClr val="0000C8"/>
                </a:solidFill>
                <a:latin typeface="Cambria"/>
                <a:cs typeface="Cambria"/>
              </a:rPr>
              <a:t>for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(n</a:t>
            </a:r>
            <a:r>
              <a:rPr dirty="0" sz="800" spc="2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90">
                <a:solidFill>
                  <a:srgbClr val="6800C8"/>
                </a:solidFill>
                <a:latin typeface="Cambria"/>
                <a:cs typeface="Cambria"/>
              </a:rPr>
              <a:t>in</a:t>
            </a:r>
            <a:r>
              <a:rPr dirty="0" sz="800" spc="26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endParaRPr sz="800">
              <a:latin typeface="Cambria"/>
              <a:cs typeface="Cambria"/>
            </a:endParaRPr>
          </a:p>
          <a:p>
            <a:pPr marL="286385" marR="619760" indent="111125">
              <a:lnSpc>
                <a:spcPts val="950"/>
              </a:lnSpc>
              <a:spcBef>
                <a:spcPts val="30"/>
              </a:spcBef>
            </a:pP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&lt;-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55">
                <a:solidFill>
                  <a:srgbClr val="0000C8"/>
                </a:solidFill>
                <a:latin typeface="Cambria"/>
                <a:cs typeface="Cambria"/>
              </a:rPr>
              <a:t>sum</a:t>
            </a:r>
            <a:r>
              <a:rPr dirty="0" sz="800" spc="2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5">
                <a:solidFill>
                  <a:srgbClr val="0000C8"/>
                </a:solidFill>
                <a:latin typeface="Cambria"/>
                <a:cs typeface="Cambria"/>
              </a:rPr>
              <a:t>n </a:t>
            </a:r>
            <a:r>
              <a:rPr dirty="0" sz="800" spc="-1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return</a:t>
            </a:r>
            <a:r>
              <a:rPr dirty="0" sz="800" spc="45">
                <a:solidFill>
                  <a:srgbClr val="6800C8"/>
                </a:solidFill>
                <a:latin typeface="Cambria"/>
                <a:cs typeface="Cambria"/>
              </a:rPr>
              <a:t>(sum)</a:t>
            </a:r>
            <a:r>
              <a:rPr dirty="0" sz="800" spc="254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0000C8"/>
                </a:solidFill>
                <a:latin typeface="Cambria"/>
                <a:cs typeface="Cambria"/>
              </a:rPr>
              <a:t>}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7753" y="1341321"/>
            <a:ext cx="2589530" cy="50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5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A9522C"/>
                </a:solidFill>
                <a:latin typeface="Cambria"/>
                <a:cs typeface="Cambria"/>
              </a:rPr>
              <a:t>nu´meros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en </a:t>
            </a:r>
            <a:r>
              <a:rPr dirty="0" sz="800" spc="10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Haskell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45">
                <a:solidFill>
                  <a:srgbClr val="FF7F00"/>
                </a:solidFill>
                <a:latin typeface="Cambria"/>
                <a:cs typeface="Cambria"/>
              </a:rPr>
              <a:t>sumaLista </a:t>
            </a:r>
            <a:r>
              <a:rPr dirty="0" sz="800" spc="5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FF7F00"/>
                </a:solidFill>
                <a:latin typeface="Cambria"/>
                <a:cs typeface="Cambria"/>
              </a:rPr>
              <a:t>[Int]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  </a:t>
            </a:r>
            <a:r>
              <a:rPr dirty="0" sz="800" spc="145">
                <a:solidFill>
                  <a:srgbClr val="0000C8"/>
                </a:solidFill>
                <a:latin typeface="Cambria"/>
                <a:cs typeface="Cambria"/>
              </a:rPr>
              <a:t>[]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462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	</a:t>
            </a:r>
            <a:r>
              <a:rPr dirty="0" sz="800" spc="45">
                <a:solidFill>
                  <a:srgbClr val="0000C8"/>
                </a:solidFill>
                <a:latin typeface="Cambria"/>
                <a:cs typeface="Cambria"/>
              </a:rPr>
              <a:t>sumaLista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(n  </a:t>
            </a:r>
            <a:r>
              <a:rPr dirty="0" sz="800" spc="210">
                <a:solidFill>
                  <a:srgbClr val="6800C8"/>
                </a:solidFill>
                <a:latin typeface="Cambria"/>
                <a:cs typeface="Cambria"/>
              </a:rPr>
              <a:t>: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5">
                <a:solidFill>
                  <a:srgbClr val="0000C8"/>
                </a:solidFill>
                <a:latin typeface="Cambria"/>
                <a:cs typeface="Cambria"/>
              </a:rPr>
              <a:t>n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(sumaLista </a:t>
            </a:r>
            <a:r>
              <a:rPr dirty="0" sz="800" spc="6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07753" y="1815798"/>
            <a:ext cx="59055" cy="26606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163" y="1815798"/>
            <a:ext cx="2239645" cy="51435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ts val="955"/>
              </a:lnSpc>
              <a:spcBef>
                <a:spcPts val="50"/>
              </a:spcBef>
              <a:tabLst>
                <a:tab pos="17335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7	</a:t>
            </a: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Imprime </a:t>
            </a:r>
            <a:r>
              <a:rPr dirty="0" sz="800" spc="10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el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resultado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suma,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140">
                <a:solidFill>
                  <a:srgbClr val="A9522C"/>
                </a:solidFill>
                <a:latin typeface="Cambria"/>
                <a:cs typeface="Cambria"/>
              </a:rPr>
              <a:t>10</a:t>
            </a:r>
            <a:r>
              <a:rPr dirty="0" sz="500" spc="-140">
                <a:solidFill>
                  <a:srgbClr val="0000C8"/>
                </a:solidFill>
                <a:latin typeface="Tahoma"/>
                <a:cs typeface="Tahoma"/>
              </a:rPr>
              <a:t>7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ts val="955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	</a:t>
            </a:r>
            <a:r>
              <a:rPr dirty="0" sz="800" spc="100">
                <a:solidFill>
                  <a:srgbClr val="0000C8"/>
                </a:solidFill>
                <a:latin typeface="Cambria"/>
                <a:cs typeface="Cambria"/>
              </a:rPr>
              <a:t>print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(sumaLista(list(1,2,3,4)))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753" y="2062516"/>
            <a:ext cx="2253615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3355">
              <a:lnSpc>
                <a:spcPts val="955"/>
              </a:lnSpc>
              <a:spcBef>
                <a:spcPts val="95"/>
              </a:spcBef>
            </a:pPr>
            <a:r>
              <a:rPr dirty="0" sz="800" spc="-75">
                <a:solidFill>
                  <a:srgbClr val="A9522C"/>
                </a:solidFill>
                <a:latin typeface="Cambria"/>
                <a:cs typeface="Cambria"/>
              </a:rPr>
              <a:t>#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">
                <a:solidFill>
                  <a:srgbClr val="A9522C"/>
                </a:solidFill>
                <a:latin typeface="Cambria"/>
                <a:cs typeface="Cambria"/>
              </a:rPr>
              <a:t>Imprime </a:t>
            </a:r>
            <a:r>
              <a:rPr dirty="0" sz="800" spc="10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el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resultado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suma, </a:t>
            </a:r>
            <a:r>
              <a:rPr dirty="0" sz="800" spc="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A9522C"/>
                </a:solidFill>
                <a:latin typeface="Cambria"/>
                <a:cs typeface="Cambria"/>
              </a:rPr>
              <a:t>10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173990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	</a:t>
            </a:r>
            <a:r>
              <a:rPr dirty="0" sz="800" spc="-5">
                <a:solidFill>
                  <a:srgbClr val="0000C8"/>
                </a:solidFill>
                <a:latin typeface="Cambria"/>
                <a:cs typeface="Cambria"/>
              </a:rPr>
              <a:t>main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print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(sumaLista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6800C8"/>
                </a:solidFill>
                <a:latin typeface="Cambria"/>
                <a:cs typeface="Cambria"/>
              </a:rPr>
              <a:t>[1,2,3,4])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8431" y="2416543"/>
            <a:ext cx="2931795" cy="64579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r" marL="127000" marR="725170" indent="-127000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DejaVu Sans Condensed"/>
              <a:buChar char="•"/>
              <a:tabLst>
                <a:tab pos="127000" algn="l"/>
              </a:tabLst>
            </a:pPr>
            <a:r>
              <a:rPr dirty="0" sz="1000" spc="-35">
                <a:latin typeface="Tahoma"/>
                <a:cs typeface="Tahoma"/>
              </a:rPr>
              <a:t>Ejemplos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declarativa:</a:t>
            </a:r>
            <a:endParaRPr sz="1000">
              <a:latin typeface="Tahoma"/>
              <a:cs typeface="Tahoma"/>
            </a:endParaRPr>
          </a:p>
          <a:p>
            <a:pPr algn="r" lvl="1" marL="121920" marR="721360" indent="-121920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121920" algn="l"/>
              </a:tabLst>
            </a:pPr>
            <a:r>
              <a:rPr dirty="0" sz="900" spc="-30">
                <a:latin typeface="Tahoma"/>
                <a:cs typeface="Tahoma"/>
              </a:rPr>
              <a:t>Lenguajes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algebraicos: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Maude,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SQL.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30">
                <a:latin typeface="Tahoma"/>
                <a:cs typeface="Tahoma"/>
              </a:rPr>
              <a:t>Lenguajes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logicos: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Prolog,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ASP, </a:t>
            </a:r>
            <a:r>
              <a:rPr dirty="0" sz="900" spc="-10">
                <a:latin typeface="Tahoma"/>
                <a:cs typeface="Tahoma"/>
              </a:rPr>
              <a:t>Logica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by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Google.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-30">
                <a:latin typeface="Tahoma"/>
                <a:cs typeface="Tahoma"/>
              </a:rPr>
              <a:t>Lenguajes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funcionales: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Haskell,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Scala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by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45">
                <a:latin typeface="Tahoma"/>
                <a:cs typeface="Tahoma"/>
              </a:rPr>
              <a:t>EPFL.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504190" cy="1499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445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100965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8641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75"/>
              <a:t>UTD</a:t>
            </a:r>
            <a:r>
              <a:rPr dirty="0" spc="35"/>
              <a:t> </a:t>
            </a:r>
            <a:r>
              <a:rPr dirty="0" spc="-45"/>
              <a:t>HackReason</a:t>
            </a:r>
            <a:r>
              <a:rPr dirty="0" spc="35"/>
              <a:t> </a:t>
            </a:r>
            <a:r>
              <a:rPr dirty="0" spc="-70"/>
              <a:t>20xx:</a:t>
            </a:r>
            <a:r>
              <a:rPr dirty="0" spc="195"/>
              <a:t> </a:t>
            </a:r>
            <a:r>
              <a:rPr dirty="0" spc="-60"/>
              <a:t>14-15</a:t>
            </a:r>
            <a:r>
              <a:rPr dirty="0" spc="35"/>
              <a:t> </a:t>
            </a:r>
            <a:r>
              <a:rPr dirty="0" spc="-45"/>
              <a:t>Enero</a:t>
            </a:r>
            <a:r>
              <a:rPr dirty="0" spc="40"/>
              <a:t> </a:t>
            </a:r>
            <a:r>
              <a:rPr dirty="0" spc="-155"/>
              <a:t>(D´ıa</a:t>
            </a:r>
            <a:r>
              <a:rPr dirty="0" spc="35"/>
              <a:t> </a:t>
            </a:r>
            <a:r>
              <a:rPr dirty="0" spc="-15"/>
              <a:t>Mundial</a:t>
            </a:r>
            <a:r>
              <a:rPr dirty="0" spc="35"/>
              <a:t> </a:t>
            </a:r>
            <a:r>
              <a:rPr dirty="0" spc="-85"/>
              <a:t>de</a:t>
            </a:r>
            <a:r>
              <a:rPr dirty="0" spc="40"/>
              <a:t> </a:t>
            </a:r>
            <a:r>
              <a:rPr dirty="0" spc="-30"/>
              <a:t>la</a:t>
            </a:r>
            <a:r>
              <a:rPr dirty="0" spc="35"/>
              <a:t> </a:t>
            </a:r>
            <a:r>
              <a:rPr dirty="0" spc="-114"/>
              <a:t>L´ogica)</a:t>
            </a:r>
          </a:p>
        </p:txBody>
      </p:sp>
      <p:pic>
        <p:nvPicPr>
          <p:cNvPr id="5" name="object 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1502" y="535523"/>
            <a:ext cx="4616978" cy="243159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0000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48641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75"/>
              <a:t>UTD</a:t>
            </a:r>
            <a:r>
              <a:rPr dirty="0" spc="35"/>
              <a:t> </a:t>
            </a:r>
            <a:r>
              <a:rPr dirty="0" spc="-45"/>
              <a:t>HackReason</a:t>
            </a:r>
            <a:r>
              <a:rPr dirty="0" spc="35"/>
              <a:t> </a:t>
            </a:r>
            <a:r>
              <a:rPr dirty="0" spc="-70"/>
              <a:t>20xx:</a:t>
            </a:r>
            <a:r>
              <a:rPr dirty="0" spc="195"/>
              <a:t> </a:t>
            </a:r>
            <a:r>
              <a:rPr dirty="0" spc="-60"/>
              <a:t>14-15</a:t>
            </a:r>
            <a:r>
              <a:rPr dirty="0" spc="35"/>
              <a:t> </a:t>
            </a:r>
            <a:r>
              <a:rPr dirty="0" spc="-45"/>
              <a:t>Enero</a:t>
            </a:r>
            <a:r>
              <a:rPr dirty="0" spc="40"/>
              <a:t> </a:t>
            </a:r>
            <a:r>
              <a:rPr dirty="0" spc="-155"/>
              <a:t>(D´ıa</a:t>
            </a:r>
            <a:r>
              <a:rPr dirty="0" spc="35"/>
              <a:t> </a:t>
            </a:r>
            <a:r>
              <a:rPr dirty="0" spc="-15"/>
              <a:t>Mundial</a:t>
            </a:r>
            <a:r>
              <a:rPr dirty="0" spc="35"/>
              <a:t> </a:t>
            </a:r>
            <a:r>
              <a:rPr dirty="0" spc="-85"/>
              <a:t>de</a:t>
            </a:r>
            <a:r>
              <a:rPr dirty="0" spc="40"/>
              <a:t> </a:t>
            </a:r>
            <a:r>
              <a:rPr dirty="0" spc="-30"/>
              <a:t>la</a:t>
            </a:r>
            <a:r>
              <a:rPr dirty="0" spc="35"/>
              <a:t> </a:t>
            </a:r>
            <a:r>
              <a:rPr dirty="0" spc="-114"/>
              <a:t>L´ogica)</a:t>
            </a:r>
          </a:p>
        </p:txBody>
      </p:sp>
      <p:pic>
        <p:nvPicPr>
          <p:cNvPr id="7" name="object 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41502" y="535523"/>
            <a:ext cx="4616978" cy="243159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679232" y="1992463"/>
            <a:ext cx="2940685" cy="4032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450" spc="25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Ask</a:t>
            </a:r>
            <a:r>
              <a:rPr dirty="0" sz="2450" spc="204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 </a:t>
            </a:r>
            <a:r>
              <a:rPr dirty="0" sz="2450" spc="-150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me</a:t>
            </a:r>
            <a:r>
              <a:rPr dirty="0" sz="2450" spc="210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 </a:t>
            </a:r>
            <a:r>
              <a:rPr dirty="0" sz="2450" spc="-55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to</a:t>
            </a:r>
            <a:r>
              <a:rPr dirty="0" sz="2450" spc="210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 </a:t>
            </a:r>
            <a:r>
              <a:rPr dirty="0" sz="2450" spc="-40">
                <a:solidFill>
                  <a:srgbClr val="FF0000"/>
                </a:solidFill>
                <a:latin typeface="Calibri"/>
                <a:cs typeface="Calibri"/>
                <a:hlinkClick r:id="rId17"/>
              </a:rPr>
              <a:t>participate...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703" y="3096123"/>
            <a:ext cx="238760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0" y="864041"/>
            <a:ext cx="464820" cy="340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</a:rPr>
              <a:t> </a:t>
            </a:r>
            <a:r>
              <a:rPr dirty="0" sz="700">
                <a:hlinkClick r:id="rId3" action="ppaction://hlinksldjump"/>
              </a:rPr>
              <a:t>Funcional</a:t>
            </a: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25260" y="1182322"/>
            <a:ext cx="504190" cy="1180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465" marR="100965">
              <a:lnSpc>
                <a:spcPct val="110700"/>
              </a:lnSpc>
              <a:spcBef>
                <a:spcPts val="100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3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0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39721" y="1077503"/>
            <a:ext cx="1821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0">
                <a:solidFill>
                  <a:srgbClr val="FF0000"/>
                </a:solidFill>
                <a:latin typeface="Tahoma"/>
                <a:cs typeface="Tahoma"/>
              </a:rPr>
              <a:t>Programaci</a:t>
            </a:r>
            <a:r>
              <a:rPr dirty="0" sz="1400" spc="-770">
                <a:solidFill>
                  <a:srgbClr val="FF0000"/>
                </a:solidFill>
                <a:latin typeface="Tahoma"/>
                <a:cs typeface="Tahoma"/>
              </a:rPr>
              <a:t>´</a:t>
            </a:r>
            <a:r>
              <a:rPr dirty="0" sz="1400" spc="-60">
                <a:solidFill>
                  <a:srgbClr val="FF0000"/>
                </a:solidFill>
                <a:latin typeface="Tahoma"/>
                <a:cs typeface="Tahoma"/>
              </a:rPr>
              <a:t>on</a:t>
            </a:r>
            <a:r>
              <a:rPr dirty="0" sz="1400" spc="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400" spc="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400" spc="-55">
                <a:solidFill>
                  <a:srgbClr val="FF0000"/>
                </a:solidFill>
                <a:latin typeface="Tahoma"/>
                <a:cs typeface="Tahoma"/>
              </a:rPr>
              <a:t>un</a:t>
            </a:r>
            <a:r>
              <a:rPr dirty="0" sz="1400" spc="-5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400" spc="1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400" spc="-6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400" spc="-65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dirty="0" sz="1400" spc="-30">
                <a:solidFill>
                  <a:srgbClr val="FF0000"/>
                </a:solidFill>
                <a:latin typeface="Tahoma"/>
                <a:cs typeface="Tahoma"/>
              </a:rPr>
              <a:t>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03" y="3096123"/>
            <a:ext cx="2305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8733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15"/>
              <a:t> </a:t>
            </a:r>
            <a:r>
              <a:rPr dirty="0" spc="-40"/>
              <a:t>Funcional:</a:t>
            </a:r>
            <a:r>
              <a:rPr dirty="0" spc="165"/>
              <a:t> </a:t>
            </a:r>
            <a:r>
              <a:rPr dirty="0" spc="-100"/>
              <a:t>Introduccio´n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303" y="3096123"/>
            <a:ext cx="2305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3831" y="988255"/>
            <a:ext cx="364997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5">
                <a:latin typeface="Tahoma"/>
                <a:cs typeface="Tahoma"/>
              </a:rPr>
              <a:t>La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programaci´on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funcional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esta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basada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funciones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matem´aticas.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3831" y="1178044"/>
            <a:ext cx="44386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DejaVu Sans Condensed"/>
              <a:buChar char="•"/>
              <a:tabLst>
                <a:tab pos="139700" algn="l"/>
              </a:tabLst>
            </a:pPr>
            <a:r>
              <a:rPr dirty="0" sz="1000" spc="-90">
                <a:latin typeface="Tahoma"/>
                <a:cs typeface="Tahoma"/>
              </a:rPr>
              <a:t>Funci´on: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funci´on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regla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correspondencia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conjuntos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tal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431" y="1329885"/>
            <a:ext cx="4809490" cy="8585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4465" marR="49022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Tahoma"/>
                <a:cs typeface="Tahoma"/>
              </a:rPr>
              <a:t>manera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primer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conjunto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corresponde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s´olo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 </a:t>
            </a:r>
            <a:r>
              <a:rPr dirty="0" sz="1000" spc="-3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elemento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segundo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conjunto.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0">
                <a:latin typeface="Tahoma"/>
                <a:cs typeface="Tahoma"/>
              </a:rPr>
              <a:t>Cualquier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funci´on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computable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puede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expresarse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evaluarse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el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c´alculo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lambda.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20">
                <a:latin typeface="Tahoma"/>
                <a:cs typeface="Tahoma"/>
              </a:rPr>
              <a:t>El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c´alculo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lambda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fue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usado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por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Church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para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resolver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el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Entscheidungsproblem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(1936):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0">
                <a:latin typeface="Tahoma"/>
                <a:cs typeface="Tahoma"/>
              </a:rPr>
              <a:t>No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hay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algoritmo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que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determine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dos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expresiones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lambda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5">
                <a:latin typeface="Tahoma"/>
                <a:cs typeface="Tahoma"/>
              </a:rPr>
              <a:t>arbitraria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equivalentes.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504190" cy="727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38735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1496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15"/>
              <a:t> </a:t>
            </a:r>
            <a:r>
              <a:rPr dirty="0" spc="-40"/>
              <a:t>Funcional:</a:t>
            </a:r>
            <a:r>
              <a:rPr dirty="0" spc="165"/>
              <a:t> </a:t>
            </a:r>
            <a:r>
              <a:rPr dirty="0" spc="-114"/>
              <a:t>C´alculo</a:t>
            </a:r>
            <a:r>
              <a:rPr dirty="0" spc="15"/>
              <a:t> </a:t>
            </a:r>
            <a:r>
              <a:rPr dirty="0" spc="-35"/>
              <a:t>Lambda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431" y="785158"/>
            <a:ext cx="4017645" cy="820419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ducci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</a:t>
            </a:r>
            <a:r>
              <a:rPr dirty="0" sz="1000" spc="-540">
                <a:latin typeface="Tahoma"/>
                <a:cs typeface="Tahoma"/>
              </a:rPr>
              <a:t>´</a:t>
            </a:r>
            <a:r>
              <a:rPr dirty="0" sz="1000" spc="-25">
                <a:latin typeface="Tahoma"/>
                <a:cs typeface="Tahoma"/>
              </a:rPr>
              <a:t>alculo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</a:t>
            </a:r>
            <a:r>
              <a:rPr dirty="0" sz="1000" spc="-1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da.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40">
                <a:latin typeface="Tahoma"/>
                <a:cs typeface="Tahoma"/>
              </a:rPr>
              <a:t>Reglas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formaci´on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lambda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i="1">
                <a:latin typeface="Georgia"/>
                <a:cs typeface="Georgia"/>
              </a:rPr>
              <a:t>λ</a:t>
            </a:r>
            <a:r>
              <a:rPr dirty="0" sz="1000" spc="-40">
                <a:latin typeface="Tahoma"/>
                <a:cs typeface="Tahoma"/>
              </a:rPr>
              <a:t>-expresiones):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variable.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(</a:t>
            </a:r>
            <a:r>
              <a:rPr dirty="0" sz="900" spc="105" i="1">
                <a:solidFill>
                  <a:srgbClr val="0000C8"/>
                </a:solidFill>
                <a:latin typeface="Arial"/>
                <a:cs typeface="Arial"/>
              </a:rPr>
              <a:t>λ</a:t>
            </a: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x.t)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(funcion)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10">
                <a:solidFill>
                  <a:srgbClr val="0000C8"/>
                </a:solidFill>
                <a:latin typeface="Trebuchet MS"/>
                <a:cs typeface="Trebuchet MS"/>
              </a:rPr>
              <a:t>t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80">
                <a:latin typeface="Tahoma"/>
                <a:cs typeface="Tahoma"/>
              </a:rPr>
              <a:t>expresi´on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variable.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25">
                <a:solidFill>
                  <a:srgbClr val="0000C8"/>
                </a:solidFill>
                <a:latin typeface="Trebuchet MS"/>
                <a:cs typeface="Trebuchet MS"/>
              </a:rPr>
              <a:t>(t</a:t>
            </a:r>
            <a:r>
              <a:rPr dirty="0" sz="900" spc="20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120">
                <a:solidFill>
                  <a:srgbClr val="0000C8"/>
                </a:solidFill>
                <a:latin typeface="Trebuchet MS"/>
                <a:cs typeface="Trebuchet MS"/>
              </a:rPr>
              <a:t>s)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(aplicacion)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10">
                <a:solidFill>
                  <a:srgbClr val="0000C8"/>
                </a:solidFill>
                <a:latin typeface="Trebuchet MS"/>
                <a:cs typeface="Trebuchet MS"/>
              </a:rPr>
              <a:t>t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s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expresiones.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latin typeface="Tahoma"/>
                <a:cs typeface="Tahoma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31496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15"/>
              <a:t> </a:t>
            </a:r>
            <a:r>
              <a:rPr dirty="0" spc="-40"/>
              <a:t>Funcional:</a:t>
            </a:r>
            <a:r>
              <a:rPr dirty="0" spc="170"/>
              <a:t> </a:t>
            </a:r>
            <a:r>
              <a:rPr dirty="0" spc="-114"/>
              <a:t>C´alculo</a:t>
            </a:r>
            <a:r>
              <a:rPr dirty="0" spc="15"/>
              <a:t> </a:t>
            </a:r>
            <a:r>
              <a:rPr dirty="0" spc="-35"/>
              <a:t>Lambda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431" y="785158"/>
            <a:ext cx="4017645" cy="820419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64465" indent="-127000">
              <a:lnSpc>
                <a:spcPct val="10000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35">
                <a:latin typeface="Tahoma"/>
                <a:cs typeface="Tahoma"/>
              </a:rPr>
              <a:t>Intr</a:t>
            </a:r>
            <a:r>
              <a:rPr dirty="0" sz="1000" spc="-2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ducci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c</a:t>
            </a:r>
            <a:r>
              <a:rPr dirty="0" sz="1000" spc="-540">
                <a:latin typeface="Tahoma"/>
                <a:cs typeface="Tahoma"/>
              </a:rPr>
              <a:t>´</a:t>
            </a:r>
            <a:r>
              <a:rPr dirty="0" sz="1000" spc="-25">
                <a:latin typeface="Tahoma"/>
                <a:cs typeface="Tahoma"/>
              </a:rPr>
              <a:t>alculo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</a:t>
            </a:r>
            <a:r>
              <a:rPr dirty="0" sz="1000" spc="-10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da.</a:t>
            </a:r>
            <a:endParaRPr sz="1000">
              <a:latin typeface="Tahoma"/>
              <a:cs typeface="Tahoma"/>
            </a:endParaRPr>
          </a:p>
          <a:p>
            <a:pPr marL="164465" indent="-127000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ans Condensed"/>
              <a:buChar char="•"/>
              <a:tabLst>
                <a:tab pos="165100" algn="l"/>
              </a:tabLst>
            </a:pPr>
            <a:r>
              <a:rPr dirty="0" sz="1000" spc="-40">
                <a:latin typeface="Tahoma"/>
                <a:cs typeface="Tahoma"/>
              </a:rPr>
              <a:t>Reglas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formaci´on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las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expresiones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lambda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i="1">
                <a:latin typeface="Georgia"/>
                <a:cs typeface="Georgia"/>
              </a:rPr>
              <a:t>λ</a:t>
            </a:r>
            <a:r>
              <a:rPr dirty="0" sz="1000" spc="-40">
                <a:latin typeface="Tahoma"/>
                <a:cs typeface="Tahoma"/>
              </a:rPr>
              <a:t>-expresiones):</a:t>
            </a:r>
            <a:endParaRPr sz="10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variable.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(</a:t>
            </a:r>
            <a:r>
              <a:rPr dirty="0" sz="900" spc="105" i="1">
                <a:solidFill>
                  <a:srgbClr val="0000C8"/>
                </a:solidFill>
                <a:latin typeface="Arial"/>
                <a:cs typeface="Arial"/>
              </a:rPr>
              <a:t>λ</a:t>
            </a: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x.t)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(funcion)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10">
                <a:solidFill>
                  <a:srgbClr val="0000C8"/>
                </a:solidFill>
                <a:latin typeface="Trebuchet MS"/>
                <a:cs typeface="Trebuchet MS"/>
              </a:rPr>
              <a:t>t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80">
                <a:latin typeface="Tahoma"/>
                <a:cs typeface="Tahoma"/>
              </a:rPr>
              <a:t>expresi´on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5">
                <a:solidFill>
                  <a:srgbClr val="0000C8"/>
                </a:solidFill>
                <a:latin typeface="Trebuchet MS"/>
                <a:cs typeface="Trebuchet MS"/>
              </a:rPr>
              <a:t>x</a:t>
            </a:r>
            <a:r>
              <a:rPr dirty="0" sz="900" spc="35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variable.</a:t>
            </a:r>
            <a:endParaRPr sz="900">
              <a:latin typeface="Tahoma"/>
              <a:cs typeface="Tahoma"/>
            </a:endParaRPr>
          </a:p>
          <a:p>
            <a:pPr lvl="1" marL="417195" indent="-122555"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DejaVu Serif Condensed"/>
              <a:buChar char="•"/>
              <a:tabLst>
                <a:tab pos="417830" algn="l"/>
              </a:tabLst>
            </a:pPr>
            <a:r>
              <a:rPr dirty="0" sz="900" spc="125">
                <a:solidFill>
                  <a:srgbClr val="0000C8"/>
                </a:solidFill>
                <a:latin typeface="Trebuchet MS"/>
                <a:cs typeface="Trebuchet MS"/>
              </a:rPr>
              <a:t>(t</a:t>
            </a:r>
            <a:r>
              <a:rPr dirty="0" sz="900" spc="20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120">
                <a:solidFill>
                  <a:srgbClr val="0000C8"/>
                </a:solidFill>
                <a:latin typeface="Trebuchet MS"/>
                <a:cs typeface="Trebuchet MS"/>
              </a:rPr>
              <a:t>s)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60">
                <a:latin typeface="Tahoma"/>
                <a:cs typeface="Tahoma"/>
              </a:rPr>
              <a:t>es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una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65" i="1">
                <a:latin typeface="Arial"/>
                <a:cs typeface="Arial"/>
              </a:rPr>
              <a:t>λ</a:t>
            </a:r>
            <a:r>
              <a:rPr dirty="0" sz="900" spc="-65">
                <a:latin typeface="Tahoma"/>
                <a:cs typeface="Tahoma"/>
              </a:rPr>
              <a:t>-expresi´on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(aplicacion)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20">
                <a:latin typeface="Tahoma"/>
                <a:cs typeface="Tahoma"/>
              </a:rPr>
              <a:t>si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10">
                <a:solidFill>
                  <a:srgbClr val="0000C8"/>
                </a:solidFill>
                <a:latin typeface="Trebuchet MS"/>
                <a:cs typeface="Trebuchet MS"/>
              </a:rPr>
              <a:t>t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latin typeface="Tahoma"/>
                <a:cs typeface="Tahoma"/>
              </a:rPr>
              <a:t>y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105">
                <a:solidFill>
                  <a:srgbClr val="0000C8"/>
                </a:solidFill>
                <a:latin typeface="Trebuchet MS"/>
                <a:cs typeface="Trebuchet MS"/>
              </a:rPr>
              <a:t>s</a:t>
            </a:r>
            <a:r>
              <a:rPr dirty="0" sz="900" spc="40">
                <a:solidFill>
                  <a:srgbClr val="0000C8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latin typeface="Tahoma"/>
                <a:cs typeface="Tahoma"/>
              </a:rPr>
              <a:t>son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expresiones.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7824" y="1731924"/>
            <a:ext cx="4944745" cy="221615"/>
          </a:xfrm>
          <a:custGeom>
            <a:avLst/>
            <a:gdLst/>
            <a:ahLst/>
            <a:cxnLst/>
            <a:rect l="l" t="t" r="r" b="b"/>
            <a:pathLst>
              <a:path w="4944745" h="221614">
                <a:moveTo>
                  <a:pt x="0" y="221437"/>
                </a:moveTo>
                <a:lnTo>
                  <a:pt x="4944351" y="221437"/>
                </a:lnTo>
                <a:lnTo>
                  <a:pt x="4944351" y="0"/>
                </a:lnTo>
                <a:lnTo>
                  <a:pt x="0" y="0"/>
                </a:lnTo>
                <a:lnTo>
                  <a:pt x="0" y="22143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7824" y="1731924"/>
            <a:ext cx="4944745" cy="221615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400"/>
              </a:lnSpc>
            </a:pPr>
            <a:r>
              <a:rPr dirty="0" sz="1200" spc="-50">
                <a:solidFill>
                  <a:srgbClr val="FF0000"/>
                </a:solidFill>
                <a:latin typeface="Tahoma"/>
                <a:cs typeface="Tahoma"/>
              </a:rPr>
              <a:t>Evaluando</a:t>
            </a:r>
            <a:r>
              <a:rPr dirty="0" sz="12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200" spc="-65" i="1">
                <a:solidFill>
                  <a:srgbClr val="FF0000"/>
                </a:solidFill>
                <a:latin typeface="Arial"/>
                <a:cs typeface="Arial"/>
              </a:rPr>
              <a:t>λ</a:t>
            </a:r>
            <a:r>
              <a:rPr dirty="0" sz="1200" spc="-65">
                <a:solidFill>
                  <a:srgbClr val="FF0000"/>
                </a:solidFill>
                <a:latin typeface="Tahoma"/>
                <a:cs typeface="Tahoma"/>
              </a:rPr>
              <a:t>-expresiones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24" y="1953361"/>
            <a:ext cx="4944745" cy="525780"/>
          </a:xfrm>
          <a:custGeom>
            <a:avLst/>
            <a:gdLst/>
            <a:ahLst/>
            <a:cxnLst/>
            <a:rect l="l" t="t" r="r" b="b"/>
            <a:pathLst>
              <a:path w="4944745" h="525780">
                <a:moveTo>
                  <a:pt x="4944351" y="0"/>
                </a:moveTo>
                <a:lnTo>
                  <a:pt x="0" y="0"/>
                </a:lnTo>
                <a:lnTo>
                  <a:pt x="0" y="525779"/>
                </a:lnTo>
                <a:lnTo>
                  <a:pt x="4944351" y="525779"/>
                </a:lnTo>
                <a:lnTo>
                  <a:pt x="4944351" y="0"/>
                </a:lnTo>
                <a:close/>
              </a:path>
            </a:pathLst>
          </a:custGeom>
          <a:solidFill>
            <a:srgbClr val="FF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20001" y="1965952"/>
            <a:ext cx="2677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90">
                <a:latin typeface="Tahoma"/>
                <a:cs typeface="Tahoma"/>
              </a:rPr>
              <a:t>Funci´on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identidad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aplicada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x.x)</a:t>
            </a:r>
            <a:r>
              <a:rPr dirty="0" sz="1000" spc="29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3)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40" i="1">
                <a:latin typeface="DejaVu Sans Condensed"/>
                <a:cs typeface="DejaVu Sans Condensed"/>
              </a:rPr>
              <a:t> </a:t>
            </a:r>
            <a:r>
              <a:rPr dirty="0" sz="1000" spc="-35">
                <a:solidFill>
                  <a:srgbClr val="0000C8"/>
                </a:solidFill>
                <a:latin typeface="Cambria"/>
                <a:cs typeface="Cambria"/>
              </a:rPr>
              <a:t>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703" y="3096123"/>
            <a:ext cx="2051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0001" y="2117793"/>
            <a:ext cx="4660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90">
                <a:latin typeface="Tahoma"/>
                <a:cs typeface="Tahoma"/>
              </a:rPr>
              <a:t>Funci´on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aplicada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3: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(((</a:t>
            </a:r>
            <a:r>
              <a:rPr dirty="0" sz="1000" spc="11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1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y.x+y)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2)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3)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50" i="1">
                <a:latin typeface="DejaVu Sans Condensed"/>
                <a:cs typeface="DejaVu Sans Condensed"/>
              </a:rPr>
              <a:t> </a:t>
            </a:r>
            <a:r>
              <a:rPr dirty="0" sz="1000" spc="90">
                <a:solidFill>
                  <a:srgbClr val="0000C8"/>
                </a:solidFill>
                <a:latin typeface="Cambria"/>
                <a:cs typeface="Cambria"/>
              </a:rPr>
              <a:t>((</a:t>
            </a:r>
            <a:r>
              <a:rPr dirty="0" sz="1000" spc="9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90">
                <a:solidFill>
                  <a:srgbClr val="0000C8"/>
                </a:solidFill>
                <a:latin typeface="Cambria"/>
                <a:cs typeface="Cambria"/>
              </a:rPr>
              <a:t>y.2+y)</a:t>
            </a:r>
            <a:r>
              <a:rPr dirty="0" sz="1000" spc="30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55">
                <a:solidFill>
                  <a:srgbClr val="0000C8"/>
                </a:solidFill>
                <a:latin typeface="Cambria"/>
                <a:cs typeface="Cambria"/>
              </a:rPr>
              <a:t>3)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45" i="1">
                <a:latin typeface="DejaVu Sans Condensed"/>
                <a:cs typeface="DejaVu Sans Condensed"/>
              </a:rPr>
              <a:t> </a:t>
            </a:r>
            <a:r>
              <a:rPr dirty="0" sz="1000" spc="35">
                <a:solidFill>
                  <a:srgbClr val="0000C8"/>
                </a:solidFill>
                <a:latin typeface="Cambria"/>
                <a:cs typeface="Cambria"/>
              </a:rPr>
              <a:t>(2+3)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0001" y="2269622"/>
            <a:ext cx="4349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90">
                <a:latin typeface="Tahoma"/>
                <a:cs typeface="Tahoma"/>
              </a:rPr>
              <a:t>Funci´on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identidad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aplicada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suma: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((</a:t>
            </a:r>
            <a:r>
              <a:rPr dirty="0" sz="1000" spc="13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30">
                <a:solidFill>
                  <a:srgbClr val="0000C8"/>
                </a:solidFill>
                <a:latin typeface="Cambria"/>
                <a:cs typeface="Cambria"/>
              </a:rPr>
              <a:t>x.x)</a:t>
            </a:r>
            <a:r>
              <a:rPr dirty="0" sz="1000" spc="30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1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10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10">
                <a:solidFill>
                  <a:srgbClr val="0000C8"/>
                </a:solidFill>
                <a:latin typeface="Cambria"/>
                <a:cs typeface="Cambria"/>
              </a:rPr>
              <a:t>y.x+y)) </a:t>
            </a:r>
            <a:r>
              <a:rPr dirty="0" sz="1000" spc="20" i="1">
                <a:latin typeface="DejaVu Sans Condensed"/>
                <a:cs typeface="DejaVu Sans Condensed"/>
              </a:rPr>
              <a:t>≡</a:t>
            </a:r>
            <a:r>
              <a:rPr dirty="0" sz="1000" spc="45" i="1">
                <a:latin typeface="DejaVu Sans Condensed"/>
                <a:cs typeface="DejaVu Sans Condensed"/>
              </a:rPr>
              <a:t> 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(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x.</a:t>
            </a:r>
            <a:r>
              <a:rPr dirty="0" sz="1000" spc="105" i="1">
                <a:solidFill>
                  <a:srgbClr val="0000C8"/>
                </a:solidFill>
                <a:latin typeface="Georgia"/>
                <a:cs typeface="Georgia"/>
              </a:rPr>
              <a:t>λ</a:t>
            </a:r>
            <a:r>
              <a:rPr dirty="0" sz="1000" spc="105">
                <a:solidFill>
                  <a:srgbClr val="0000C8"/>
                </a:solidFill>
                <a:latin typeface="Cambria"/>
                <a:cs typeface="Cambria"/>
              </a:rPr>
              <a:t>y.x+y)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0" y="864041"/>
            <a:ext cx="464820" cy="76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600"/>
              </a:lnSpc>
              <a:spcBef>
                <a:spcPts val="100"/>
              </a:spcBef>
            </a:pPr>
            <a:r>
              <a:rPr dirty="0" sz="700" spc="5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Decl</a:t>
            </a:r>
            <a:r>
              <a:rPr dirty="0" sz="700" spc="-2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a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2" action="ppaction://hlinksldjump"/>
              </a:rPr>
              <a:t>rativa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3" action="ppaction://hlinksldjump"/>
              </a:rPr>
              <a:t>Funcional</a:t>
            </a:r>
            <a:endParaRPr sz="700">
              <a:latin typeface="Tahoma"/>
              <a:cs typeface="Tahoma"/>
            </a:endParaRPr>
          </a:p>
          <a:p>
            <a:pPr marL="37465" marR="61594">
              <a:lnSpc>
                <a:spcPct val="110700"/>
              </a:lnSpc>
              <a:spcBef>
                <a:spcPts val="25"/>
              </a:spcBef>
            </a:pP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Intr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ducci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4" action="ppaction://hlinksldjump"/>
              </a:rPr>
              <a:t>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 i="1">
                <a:solidFill>
                  <a:srgbClr val="997A7A"/>
                </a:solidFill>
                <a:latin typeface="Arial"/>
                <a:cs typeface="Arial"/>
                <a:hlinkClick r:id="rId5" action="ppaction://hlinksldjump"/>
              </a:rPr>
              <a:t>λ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5" action="ppaction://hlinksldjump"/>
              </a:rPr>
              <a:t>-C´alculo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5">
                <a:latin typeface="Tahoma"/>
                <a:cs typeface="Tahoma"/>
                <a:hlinkClick r:id="rId6" action="ppaction://hlinksldjump"/>
              </a:rPr>
              <a:t>Haskell </a:t>
            </a:r>
            <a:r>
              <a:rPr dirty="0" sz="500">
                <a:latin typeface="Tahoma"/>
                <a:cs typeface="Tahoma"/>
              </a:rPr>
              <a:t>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7" action="ppaction://hlinksldjump"/>
              </a:rPr>
              <a:t>Booleanos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8" action="ppaction://hlinksldjump"/>
              </a:rPr>
              <a:t>Conclusiones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60" y="1635344"/>
            <a:ext cx="470534" cy="573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700" spc="-50">
                <a:solidFill>
                  <a:srgbClr val="FF7A7A"/>
                </a:solidFill>
                <a:latin typeface="Tahoma"/>
                <a:cs typeface="Tahoma"/>
                <a:hlinkClick r:id="rId9" action="ppaction://hlinksldjump"/>
              </a:rPr>
              <a:t>L´ogica</a:t>
            </a:r>
            <a:endParaRPr sz="700">
              <a:latin typeface="Tahoma"/>
              <a:cs typeface="Tahoma"/>
            </a:endParaRPr>
          </a:p>
          <a:p>
            <a:pPr marL="37465" marR="5080">
              <a:lnSpc>
                <a:spcPct val="110700"/>
              </a:lnSpc>
              <a:spcBef>
                <a:spcPts val="2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0" action="ppaction://hlinksldjump"/>
              </a:rPr>
              <a:t>Introduccion 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3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C</a:t>
            </a:r>
            <a:r>
              <a:rPr dirty="0" sz="50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l</a:t>
            </a:r>
            <a:r>
              <a:rPr dirty="0" sz="500" spc="-27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´</a:t>
            </a:r>
            <a:r>
              <a:rPr dirty="0" sz="500" spc="-1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ausulas</a:t>
            </a:r>
            <a:r>
              <a:rPr dirty="0" sz="500" spc="20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500" spc="1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H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o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1" action="ppaction://hlinksldjump"/>
              </a:rPr>
              <a:t>rn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997A7A"/>
                </a:solidFill>
                <a:latin typeface="Tahoma"/>
                <a:cs typeface="Tahoma"/>
                <a:hlinkClick r:id="rId12" action="ppaction://hlinksldjump"/>
              </a:rPr>
              <a:t>Prolog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algo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3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  <a:p>
            <a:pPr marL="37465">
              <a:lnSpc>
                <a:spcPct val="100000"/>
              </a:lnSpc>
              <a:spcBef>
                <a:spcPts val="65"/>
              </a:spcBef>
            </a:pP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...</a:t>
            </a:r>
            <a:r>
              <a:rPr dirty="0" sz="500" spc="4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 </a:t>
            </a:r>
            <a:r>
              <a:rPr dirty="0" sz="500" spc="-5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mucho </a:t>
            </a:r>
            <a:r>
              <a:rPr dirty="0" sz="500" spc="-80">
                <a:solidFill>
                  <a:srgbClr val="997A7A"/>
                </a:solidFill>
                <a:latin typeface="Tahoma"/>
                <a:cs typeface="Tahoma"/>
                <a:hlinkClick r:id="rId14" action="ppaction://hlinksldjump"/>
              </a:rPr>
              <a:t>m´as</a:t>
            </a:r>
            <a:endParaRPr sz="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60" y="2231087"/>
            <a:ext cx="5041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FF7A7A"/>
                </a:solidFill>
                <a:latin typeface="Tahoma"/>
                <a:cs typeface="Tahoma"/>
                <a:hlinkClick r:id="rId15" action="ppaction://hlinksldjump"/>
              </a:rPr>
              <a:t>HackReason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6328" y="0"/>
            <a:ext cx="0" cy="3240405"/>
          </a:xfrm>
          <a:custGeom>
            <a:avLst/>
            <a:gdLst/>
            <a:ahLst/>
            <a:cxnLst/>
            <a:rect l="l" t="t" r="r" b="b"/>
            <a:pathLst>
              <a:path w="0" h="3240405">
                <a:moveTo>
                  <a:pt x="0" y="3239998"/>
                </a:moveTo>
                <a:lnTo>
                  <a:pt x="0" y="0"/>
                </a:lnTo>
              </a:path>
            </a:pathLst>
          </a:custGeom>
          <a:ln w="12649">
            <a:solidFill>
              <a:srgbClr val="F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304" y="72527"/>
            <a:ext cx="24733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Programaci´on</a:t>
            </a:r>
            <a:r>
              <a:rPr dirty="0" spc="5"/>
              <a:t> </a:t>
            </a:r>
            <a:r>
              <a:rPr dirty="0" spc="-40"/>
              <a:t>Funcional:</a:t>
            </a:r>
            <a:r>
              <a:rPr dirty="0" spc="150"/>
              <a:t> </a:t>
            </a:r>
            <a:r>
              <a:rPr dirty="0" spc="-40"/>
              <a:t>Haskell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3031" y="341255"/>
            <a:ext cx="3359150" cy="54419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89865" indent="-127000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Font typeface="DejaVu Sans Condensed"/>
              <a:buChar char="•"/>
              <a:tabLst>
                <a:tab pos="190500" algn="l"/>
              </a:tabLst>
            </a:pPr>
            <a:r>
              <a:rPr dirty="0" sz="1000" spc="-40">
                <a:latin typeface="Tahoma"/>
                <a:cs typeface="Tahoma"/>
              </a:rPr>
              <a:t>Debe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nombre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Haskell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Curry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(1900-1982).</a:t>
            </a:r>
            <a:endParaRPr sz="1000">
              <a:latin typeface="Tahoma"/>
              <a:cs typeface="Tahoma"/>
            </a:endParaRPr>
          </a:p>
          <a:p>
            <a:pPr marL="189865" indent="-127000">
              <a:lnSpc>
                <a:spcPts val="1150"/>
              </a:lnSpc>
              <a:spcBef>
                <a:spcPts val="295"/>
              </a:spcBef>
              <a:buClr>
                <a:srgbClr val="FF0000"/>
              </a:buClr>
              <a:buFont typeface="DejaVu Sans Condensed"/>
              <a:buChar char="•"/>
              <a:tabLst>
                <a:tab pos="190500" algn="l"/>
              </a:tabLst>
            </a:pPr>
            <a:r>
              <a:rPr dirty="0" sz="1000" spc="-25">
                <a:latin typeface="Tahoma"/>
                <a:cs typeface="Tahoma"/>
              </a:rPr>
              <a:t>Dada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f</a:t>
            </a:r>
            <a:r>
              <a:rPr dirty="0" sz="1000" spc="-25">
                <a:latin typeface="Tahoma"/>
                <a:cs typeface="Tahoma"/>
              </a:rPr>
              <a:t>unci</a:t>
            </a:r>
            <a:r>
              <a:rPr dirty="0" sz="1000" spc="-550">
                <a:latin typeface="Tahoma"/>
                <a:cs typeface="Tahoma"/>
              </a:rPr>
              <a:t>´</a:t>
            </a:r>
            <a:r>
              <a:rPr dirty="0" sz="1000" spc="-45">
                <a:latin typeface="Tahoma"/>
                <a:cs typeface="Tahoma"/>
              </a:rPr>
              <a:t>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Arial"/>
                <a:cs typeface="Arial"/>
              </a:rPr>
              <a:t>f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-22">
                <a:latin typeface="Tahoma"/>
                <a:cs typeface="Tahoma"/>
              </a:rPr>
              <a:t>1</a:t>
            </a:r>
            <a:r>
              <a:rPr dirty="0" baseline="-11904" sz="1050" spc="7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-22">
                <a:latin typeface="Tahoma"/>
                <a:cs typeface="Tahoma"/>
              </a:rPr>
              <a:t>2</a:t>
            </a:r>
            <a:r>
              <a:rPr dirty="0" baseline="-11904" sz="1050" spc="75">
                <a:latin typeface="Tahoma"/>
                <a:cs typeface="Tahoma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120" i="1">
                <a:latin typeface="DejaVu Sans Condensed"/>
                <a:cs typeface="DejaVu Sans Condensed"/>
              </a:rPr>
              <a:t> </a:t>
            </a:r>
            <a:r>
              <a:rPr dirty="0" sz="1000" spc="-10" i="1">
                <a:latin typeface="DejaVu Sans Condensed"/>
                <a:cs typeface="DejaVu Sans Condensed"/>
              </a:rPr>
              <a:t>·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20" i="1">
                <a:latin typeface="DejaVu Sans Condensed"/>
                <a:cs typeface="DejaVu Sans Condensed"/>
              </a:rPr>
              <a:t>×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1904" sz="1050" spc="120" i="1">
                <a:latin typeface="Calibri"/>
                <a:cs typeface="Calibri"/>
              </a:rPr>
              <a:t>n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40" i="1">
                <a:latin typeface="DejaVu Sans Condensed"/>
                <a:cs typeface="DejaVu Sans Condensed"/>
              </a:rPr>
              <a:t>→</a:t>
            </a:r>
            <a:r>
              <a:rPr dirty="0" sz="1000" spc="-10" i="1">
                <a:latin typeface="DejaVu Sans Condensed"/>
                <a:cs typeface="DejaVu Sans Condensed"/>
              </a:rPr>
              <a:t> </a:t>
            </a:r>
            <a:r>
              <a:rPr dirty="0" sz="1000" spc="-5" i="1">
                <a:latin typeface="Arial"/>
                <a:cs typeface="Arial"/>
              </a:rPr>
              <a:t>Z</a:t>
            </a:r>
            <a:endParaRPr sz="1000">
              <a:latin typeface="Arial"/>
              <a:cs typeface="Arial"/>
            </a:endParaRPr>
          </a:p>
          <a:p>
            <a:pPr marL="189865">
              <a:lnSpc>
                <a:spcPts val="1150"/>
              </a:lnSpc>
            </a:pPr>
            <a:r>
              <a:rPr dirty="0" sz="1000" spc="-45">
                <a:latin typeface="Tahoma"/>
                <a:cs typeface="Tahoma"/>
              </a:rPr>
              <a:t>decimos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currificaci´on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28" y="870131"/>
            <a:ext cx="3094355" cy="3295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215"/>
              </a:spcBef>
              <a:buClr>
                <a:srgbClr val="FF0000"/>
              </a:buClr>
              <a:buFont typeface="DejaVu Serif Condensed"/>
              <a:buChar char="•"/>
              <a:tabLst>
                <a:tab pos="160020" algn="l"/>
              </a:tabLst>
            </a:pPr>
            <a:r>
              <a:rPr dirty="0" sz="900" spc="-5">
                <a:latin typeface="Tahoma"/>
                <a:cs typeface="Tahoma"/>
              </a:rPr>
              <a:t>Una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secuencia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5">
                <a:latin typeface="Tahoma"/>
                <a:cs typeface="Tahoma"/>
              </a:rPr>
              <a:t>de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funciones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con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0">
                <a:latin typeface="Tahoma"/>
                <a:cs typeface="Tahoma"/>
              </a:rPr>
              <a:t>un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100">
                <a:latin typeface="Tahoma"/>
                <a:cs typeface="Tahoma"/>
              </a:rPr>
              <a:t>u´nico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35">
                <a:latin typeface="Tahoma"/>
                <a:cs typeface="Tahoma"/>
              </a:rPr>
              <a:t>argumento:</a:t>
            </a:r>
            <a:endParaRPr sz="900">
              <a:latin typeface="Tahoma"/>
              <a:cs typeface="Tahoma"/>
            </a:endParaRPr>
          </a:p>
          <a:p>
            <a:pPr marL="1188085">
              <a:lnSpc>
                <a:spcPct val="100000"/>
              </a:lnSpc>
              <a:spcBef>
                <a:spcPts val="114"/>
              </a:spcBef>
            </a:pPr>
            <a:r>
              <a:rPr dirty="0" baseline="6172" sz="1350" spc="-22" i="1">
                <a:latin typeface="Arial"/>
                <a:cs typeface="Arial"/>
              </a:rPr>
              <a:t>curry</a:t>
            </a:r>
            <a:r>
              <a:rPr dirty="0" baseline="6172" sz="1350" spc="-232" i="1">
                <a:latin typeface="Arial"/>
                <a:cs typeface="Arial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(</a:t>
            </a:r>
            <a:r>
              <a:rPr dirty="0" baseline="6172" sz="1350" spc="44" i="1">
                <a:latin typeface="Arial"/>
                <a:cs typeface="Arial"/>
              </a:rPr>
              <a:t>f</a:t>
            </a:r>
            <a:r>
              <a:rPr dirty="0" baseline="6172" sz="1350" spc="-82" i="1">
                <a:latin typeface="Arial"/>
                <a:cs typeface="Arial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)</a:t>
            </a:r>
            <a:r>
              <a:rPr dirty="0" baseline="6172" sz="1350" spc="-37">
                <a:latin typeface="Tahoma"/>
                <a:cs typeface="Tahoma"/>
              </a:rPr>
              <a:t> </a:t>
            </a:r>
            <a:r>
              <a:rPr dirty="0" baseline="6172" sz="1350" spc="-97">
                <a:latin typeface="Tahoma"/>
                <a:cs typeface="Tahoma"/>
              </a:rPr>
              <a:t>:</a:t>
            </a:r>
            <a:r>
              <a:rPr dirty="0" baseline="6172" sz="1350" spc="-44">
                <a:latin typeface="Tahoma"/>
                <a:cs typeface="Tahoma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-15">
                <a:latin typeface="Tahoma"/>
                <a:cs typeface="Tahoma"/>
              </a:rPr>
              <a:t>1</a:t>
            </a:r>
            <a:r>
              <a:rPr dirty="0" sz="600">
                <a:latin typeface="Tahoma"/>
                <a:cs typeface="Tahoma"/>
              </a:rPr>
              <a:t> </a:t>
            </a:r>
            <a:r>
              <a:rPr dirty="0" sz="600" spc="-70">
                <a:latin typeface="Tahoma"/>
                <a:cs typeface="Tahoma"/>
              </a:rPr>
              <a:t> </a:t>
            </a:r>
            <a:r>
              <a:rPr dirty="0" baseline="6172" sz="1350" spc="359" i="1">
                <a:latin typeface="DejaVu Serif Condensed"/>
                <a:cs typeface="DejaVu Serif Condensed"/>
              </a:rPr>
              <a:t>→</a:t>
            </a:r>
            <a:r>
              <a:rPr dirty="0" baseline="6172" sz="1350" spc="-7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-15">
                <a:latin typeface="Tahoma"/>
                <a:cs typeface="Tahoma"/>
              </a:rPr>
              <a:t>2</a:t>
            </a:r>
            <a:r>
              <a:rPr dirty="0" sz="600">
                <a:latin typeface="Tahoma"/>
                <a:cs typeface="Tahoma"/>
              </a:rPr>
              <a:t> </a:t>
            </a:r>
            <a:r>
              <a:rPr dirty="0" sz="600" spc="-70">
                <a:latin typeface="Tahoma"/>
                <a:cs typeface="Tahoma"/>
              </a:rPr>
              <a:t> </a:t>
            </a:r>
            <a:r>
              <a:rPr dirty="0" baseline="6172" sz="1350" spc="359" i="1">
                <a:latin typeface="DejaVu Serif Condensed"/>
                <a:cs typeface="DejaVu Serif Condensed"/>
              </a:rPr>
              <a:t>→</a:t>
            </a:r>
            <a:r>
              <a:rPr dirty="0" baseline="6172" sz="1350" spc="-7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157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157" i="1">
                <a:latin typeface="DejaVu Serif Condensed"/>
                <a:cs typeface="DejaVu Serif Condensed"/>
              </a:rPr>
              <a:t> </a:t>
            </a:r>
            <a:r>
              <a:rPr dirty="0" baseline="6172" sz="1350" spc="-7" i="1">
                <a:latin typeface="DejaVu Serif Condensed"/>
                <a:cs typeface="DejaVu Serif Condensed"/>
              </a:rPr>
              <a:t>·</a:t>
            </a:r>
            <a:r>
              <a:rPr dirty="0" baseline="6172" sz="1350" spc="-7" i="1">
                <a:latin typeface="DejaVu Serif Condensed"/>
                <a:cs typeface="DejaVu Serif Condensed"/>
              </a:rPr>
              <a:t> </a:t>
            </a:r>
            <a:r>
              <a:rPr dirty="0" baseline="6172" sz="1350" spc="359" i="1">
                <a:latin typeface="DejaVu Serif Condensed"/>
                <a:cs typeface="DejaVu Serif Condensed"/>
              </a:rPr>
              <a:t>→</a:t>
            </a:r>
            <a:r>
              <a:rPr dirty="0" baseline="6172" sz="1350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X</a:t>
            </a:r>
            <a:r>
              <a:rPr dirty="0" sz="600" spc="15" i="1">
                <a:latin typeface="Calibri"/>
                <a:cs typeface="Calibri"/>
              </a:rPr>
              <a:t>n</a:t>
            </a:r>
            <a:r>
              <a:rPr dirty="0" sz="600" i="1">
                <a:latin typeface="Calibri"/>
                <a:cs typeface="Calibri"/>
              </a:rPr>
              <a:t> </a:t>
            </a:r>
            <a:r>
              <a:rPr dirty="0" sz="600" spc="40" i="1">
                <a:latin typeface="Calibri"/>
                <a:cs typeface="Calibri"/>
              </a:rPr>
              <a:t> </a:t>
            </a:r>
            <a:r>
              <a:rPr dirty="0" baseline="6172" sz="1350" spc="359" i="1">
                <a:latin typeface="DejaVu Serif Condensed"/>
                <a:cs typeface="DejaVu Serif Condensed"/>
              </a:rPr>
              <a:t>→</a:t>
            </a:r>
            <a:r>
              <a:rPr dirty="0" baseline="6172" sz="1350" spc="-7" i="1">
                <a:latin typeface="DejaVu Serif Condensed"/>
                <a:cs typeface="DejaVu Serif Condensed"/>
              </a:rPr>
              <a:t> </a:t>
            </a:r>
            <a:r>
              <a:rPr dirty="0" baseline="6172" sz="1350" spc="15" i="1">
                <a:latin typeface="Arial"/>
                <a:cs typeface="Arial"/>
              </a:rPr>
              <a:t>Z</a:t>
            </a:r>
            <a:r>
              <a:rPr dirty="0" baseline="6172" sz="1350" spc="-217" i="1">
                <a:latin typeface="Arial"/>
                <a:cs typeface="Arial"/>
              </a:rPr>
              <a:t> </a:t>
            </a:r>
            <a:r>
              <a:rPr dirty="0" baseline="6172" sz="1350" spc="-30">
                <a:latin typeface="Tahoma"/>
                <a:cs typeface="Tahoma"/>
              </a:rPr>
              <a:t>.</a:t>
            </a:r>
            <a:endParaRPr baseline="6172" sz="135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484560" y="459146"/>
            <a:ext cx="719938" cy="50836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556315" y="980114"/>
            <a:ext cx="576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Tahoma"/>
                <a:cs typeface="Tahoma"/>
                <a:hlinkClick r:id="rId17"/>
              </a:rPr>
              <a:t>has</a:t>
            </a:r>
            <a:r>
              <a:rPr dirty="0" sz="1000" spc="-75">
                <a:latin typeface="Tahoma"/>
                <a:cs typeface="Tahoma"/>
                <a:hlinkClick r:id="rId17"/>
              </a:rPr>
              <a:t>k</a:t>
            </a:r>
            <a:r>
              <a:rPr dirty="0" sz="1000" spc="-25">
                <a:latin typeface="Tahoma"/>
                <a:cs typeface="Tahoma"/>
                <a:hlinkClick r:id="rId17"/>
              </a:rPr>
              <a:t>ell.</a:t>
            </a:r>
            <a:r>
              <a:rPr dirty="0" sz="1000" spc="-75">
                <a:latin typeface="Tahoma"/>
                <a:cs typeface="Tahoma"/>
                <a:hlinkClick r:id="rId17"/>
              </a:rPr>
              <a:t>o</a:t>
            </a:r>
            <a:r>
              <a:rPr dirty="0" sz="1000" spc="-40">
                <a:latin typeface="Tahoma"/>
                <a:cs typeface="Tahoma"/>
                <a:hlinkClick r:id="rId17"/>
              </a:rPr>
              <a:t>rg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7824" y="1275372"/>
            <a:ext cx="4944745" cy="1727835"/>
            <a:chOff x="677824" y="1275372"/>
            <a:chExt cx="4944745" cy="1727835"/>
          </a:xfrm>
        </p:grpSpPr>
        <p:sp>
          <p:nvSpPr>
            <p:cNvPr id="12" name="object 12"/>
            <p:cNvSpPr/>
            <p:nvPr/>
          </p:nvSpPr>
          <p:spPr>
            <a:xfrm>
              <a:off x="677824" y="1275372"/>
              <a:ext cx="4944745" cy="86995"/>
            </a:xfrm>
            <a:custGeom>
              <a:avLst/>
              <a:gdLst/>
              <a:ahLst/>
              <a:cxnLst/>
              <a:rect l="l" t="t" r="r" b="b"/>
              <a:pathLst>
                <a:path w="4944745" h="86994">
                  <a:moveTo>
                    <a:pt x="0" y="86461"/>
                  </a:moveTo>
                  <a:lnTo>
                    <a:pt x="4944351" y="86461"/>
                  </a:lnTo>
                  <a:lnTo>
                    <a:pt x="4944351" y="0"/>
                  </a:lnTo>
                  <a:lnTo>
                    <a:pt x="0" y="0"/>
                  </a:lnTo>
                  <a:lnTo>
                    <a:pt x="0" y="86461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77824" y="1361833"/>
              <a:ext cx="4944745" cy="1640839"/>
            </a:xfrm>
            <a:custGeom>
              <a:avLst/>
              <a:gdLst/>
              <a:ahLst/>
              <a:cxnLst/>
              <a:rect l="l" t="t" r="r" b="b"/>
              <a:pathLst>
                <a:path w="4944745" h="1640839">
                  <a:moveTo>
                    <a:pt x="4944351" y="0"/>
                  </a:moveTo>
                  <a:lnTo>
                    <a:pt x="0" y="0"/>
                  </a:lnTo>
                  <a:lnTo>
                    <a:pt x="0" y="1640827"/>
                  </a:lnTo>
                  <a:lnTo>
                    <a:pt x="4944351" y="1640827"/>
                  </a:lnTo>
                  <a:lnTo>
                    <a:pt x="4944351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237841" y="1488311"/>
            <a:ext cx="1868170" cy="387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declaraci´on 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20">
                <a:solidFill>
                  <a:srgbClr val="A9522C"/>
                </a:solidFill>
                <a:latin typeface="Cambria"/>
                <a:cs typeface="Cambria"/>
              </a:rPr>
              <a:t>la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funcio´n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65">
                <a:solidFill>
                  <a:srgbClr val="A9522C"/>
                </a:solidFill>
                <a:latin typeface="Cambria"/>
                <a:cs typeface="Cambria"/>
              </a:rPr>
              <a:t>definicio´n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A9522C"/>
                </a:solidFill>
                <a:latin typeface="Cambria"/>
                <a:cs typeface="Cambria"/>
              </a:rPr>
              <a:t>con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dos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argumentos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65">
                <a:solidFill>
                  <a:srgbClr val="A9522C"/>
                </a:solidFill>
                <a:latin typeface="Cambria"/>
                <a:cs typeface="Cambria"/>
              </a:rPr>
              <a:t>definici´on</a:t>
            </a:r>
            <a:r>
              <a:rPr dirty="0" sz="800" spc="27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95">
                <a:solidFill>
                  <a:srgbClr val="A9522C"/>
                </a:solidFill>
                <a:latin typeface="Cambria"/>
                <a:cs typeface="Cambria"/>
              </a:rPr>
              <a:t>currificada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303" y="3096123"/>
            <a:ext cx="230504" cy="8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80"/>
              </a:lnSpc>
            </a:pP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sz="5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70">
                <a:solidFill>
                  <a:srgbClr val="FF0000"/>
                </a:solidFill>
                <a:latin typeface="Tahoma"/>
                <a:cs typeface="Tahoma"/>
              </a:rPr>
              <a:t>/</a:t>
            </a:r>
            <a:r>
              <a:rPr dirty="0" sz="5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00" spc="-10">
                <a:solidFill>
                  <a:srgbClr val="FF0000"/>
                </a:solidFill>
                <a:latin typeface="Tahoma"/>
                <a:cs typeface="Tahoma"/>
              </a:rPr>
              <a:t>18</a:t>
            </a:r>
            <a:endParaRPr sz="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0821" y="2089301"/>
            <a:ext cx="1196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54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60">
                <a:solidFill>
                  <a:srgbClr val="A9522C"/>
                </a:solidFill>
                <a:latin typeface="Cambria"/>
                <a:cs typeface="Cambria"/>
              </a:rPr>
              <a:t>aplicaci´on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95">
                <a:solidFill>
                  <a:srgbClr val="A9522C"/>
                </a:solidFill>
                <a:latin typeface="Cambria"/>
                <a:cs typeface="Cambria"/>
              </a:rPr>
              <a:t>parcial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3559" y="1368106"/>
            <a:ext cx="3125470" cy="1589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5720">
              <a:lnSpc>
                <a:spcPts val="955"/>
              </a:lnSpc>
              <a:spcBef>
                <a:spcPts val="95"/>
              </a:spcBef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45">
                <a:solidFill>
                  <a:srgbClr val="A9522C"/>
                </a:solidFill>
                <a:latin typeface="Cambria"/>
                <a:cs typeface="Cambria"/>
              </a:rPr>
              <a:t>Suma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a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A9522C"/>
                </a:solidFill>
                <a:latin typeface="Cambria"/>
                <a:cs typeface="Cambria"/>
              </a:rPr>
              <a:t>y </a:t>
            </a:r>
            <a:r>
              <a:rPr dirty="0" sz="800" spc="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A9522C"/>
                </a:solidFill>
                <a:latin typeface="Cambria"/>
                <a:cs typeface="Cambria"/>
              </a:rPr>
              <a:t>b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2	</a:t>
            </a:r>
            <a:r>
              <a:rPr dirty="0" sz="800" spc="-30">
                <a:solidFill>
                  <a:srgbClr val="FF7F00"/>
                </a:solidFill>
                <a:latin typeface="Cambria"/>
                <a:cs typeface="Cambria"/>
              </a:rPr>
              <a:t>suma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r>
              <a:rPr dirty="0" sz="800" spc="28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3	</a:t>
            </a:r>
            <a:r>
              <a:rPr dirty="0" sz="800" spc="-30">
                <a:solidFill>
                  <a:srgbClr val="0000C8"/>
                </a:solidFill>
                <a:latin typeface="Cambria"/>
                <a:cs typeface="Cambria"/>
              </a:rPr>
              <a:t>suma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a 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a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4	</a:t>
            </a:r>
            <a:r>
              <a:rPr dirty="0" sz="800" spc="-30">
                <a:solidFill>
                  <a:srgbClr val="0000C8"/>
                </a:solidFill>
                <a:latin typeface="Cambria"/>
                <a:cs typeface="Cambria"/>
              </a:rPr>
              <a:t>suma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5">
                <a:solidFill>
                  <a:srgbClr val="0000C8"/>
                </a:solidFill>
                <a:latin typeface="Cambria"/>
                <a:cs typeface="Cambria"/>
              </a:rPr>
              <a:t>\a </a:t>
            </a:r>
            <a:r>
              <a:rPr dirty="0" sz="800" spc="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5">
                <a:solidFill>
                  <a:srgbClr val="0000C8"/>
                </a:solidFill>
                <a:latin typeface="Cambria"/>
                <a:cs typeface="Cambria"/>
              </a:rPr>
              <a:t>\b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0000C8"/>
                </a:solidFill>
                <a:latin typeface="Cambria"/>
                <a:cs typeface="Cambria"/>
              </a:rPr>
              <a:t>-&gt;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0000C8"/>
                </a:solidFill>
                <a:latin typeface="Cambria"/>
                <a:cs typeface="Cambria"/>
              </a:rPr>
              <a:t>a </a:t>
            </a:r>
            <a:r>
              <a:rPr dirty="0" sz="800" spc="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+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15">
                <a:solidFill>
                  <a:srgbClr val="0000C8"/>
                </a:solidFill>
                <a:latin typeface="Cambria"/>
                <a:cs typeface="Cambria"/>
              </a:rPr>
              <a:t>b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5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54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Sucesor</a:t>
            </a:r>
            <a:r>
              <a:rPr dirty="0" sz="800" spc="26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de </a:t>
            </a:r>
            <a:r>
              <a:rPr dirty="0" sz="800" spc="7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30">
                <a:solidFill>
                  <a:srgbClr val="A9522C"/>
                </a:solidFill>
                <a:latin typeface="Cambria"/>
                <a:cs typeface="Cambria"/>
              </a:rPr>
              <a:t>a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6	</a:t>
            </a:r>
            <a:r>
              <a:rPr dirty="0" sz="800" spc="55">
                <a:solidFill>
                  <a:srgbClr val="FF7F00"/>
                </a:solidFill>
                <a:latin typeface="Cambria"/>
                <a:cs typeface="Cambria"/>
              </a:rPr>
              <a:t>sucesor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FF7F00"/>
                </a:solidFill>
                <a:latin typeface="Cambria"/>
                <a:cs typeface="Cambria"/>
              </a:rPr>
              <a:t>Int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7	</a:t>
            </a:r>
            <a:r>
              <a:rPr dirty="0" sz="800" spc="55">
                <a:solidFill>
                  <a:srgbClr val="0000C8"/>
                </a:solidFill>
                <a:latin typeface="Cambria"/>
                <a:cs typeface="Cambria"/>
              </a:rPr>
              <a:t>sucesor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30">
                <a:solidFill>
                  <a:srgbClr val="0000C8"/>
                </a:solidFill>
                <a:latin typeface="Cambria"/>
                <a:cs typeface="Cambria"/>
              </a:rPr>
              <a:t>suma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1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8	</a:t>
            </a: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-60">
                <a:solidFill>
                  <a:srgbClr val="A9522C"/>
                </a:solidFill>
                <a:latin typeface="Cambria"/>
                <a:cs typeface="Cambria"/>
              </a:rPr>
              <a:t>Toma</a:t>
            </a:r>
            <a:r>
              <a:rPr dirty="0" sz="800" spc="2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A9522C"/>
                </a:solidFill>
                <a:latin typeface="Cambria"/>
                <a:cs typeface="Cambria"/>
              </a:rPr>
              <a:t>una</a:t>
            </a:r>
            <a:r>
              <a:rPr dirty="0" sz="800" spc="2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5">
                <a:solidFill>
                  <a:srgbClr val="A9522C"/>
                </a:solidFill>
                <a:latin typeface="Cambria"/>
                <a:cs typeface="Cambria"/>
              </a:rPr>
              <a:t>funci´on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A9522C"/>
                </a:solidFill>
                <a:latin typeface="Cambria"/>
                <a:cs typeface="Cambria"/>
              </a:rPr>
              <a:t>y </a:t>
            </a:r>
            <a:r>
              <a:rPr dirty="0" sz="800" spc="8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A9522C"/>
                </a:solidFill>
                <a:latin typeface="Cambria"/>
                <a:cs typeface="Cambria"/>
              </a:rPr>
              <a:t>una</a:t>
            </a:r>
            <a:r>
              <a:rPr dirty="0" sz="800" spc="2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r>
              <a:rPr dirty="0" sz="800" spc="2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20">
                <a:solidFill>
                  <a:srgbClr val="A9522C"/>
                </a:solidFill>
                <a:latin typeface="Cambria"/>
                <a:cs typeface="Cambria"/>
              </a:rPr>
              <a:t>y </a:t>
            </a:r>
            <a:r>
              <a:rPr dirty="0" sz="800" spc="95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A9522C"/>
                </a:solidFill>
                <a:latin typeface="Cambria"/>
                <a:cs typeface="Cambria"/>
              </a:rPr>
              <a:t>devuelve </a:t>
            </a:r>
            <a:r>
              <a:rPr dirty="0" sz="800" spc="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>
                <a:solidFill>
                  <a:srgbClr val="A9522C"/>
                </a:solidFill>
                <a:latin typeface="Cambria"/>
                <a:cs typeface="Cambria"/>
              </a:rPr>
              <a:t>una</a:t>
            </a:r>
            <a:r>
              <a:rPr dirty="0" sz="800" spc="29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40">
                <a:solidFill>
                  <a:srgbClr val="A9522C"/>
                </a:solidFill>
                <a:latin typeface="Cambria"/>
                <a:cs typeface="Cambria"/>
              </a:rPr>
              <a:t>lista</a:t>
            </a:r>
            <a:endParaRPr sz="800">
              <a:latin typeface="Cambria"/>
              <a:cs typeface="Cambria"/>
            </a:endParaRPr>
          </a:p>
          <a:p>
            <a:pPr marL="4572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9	</a:t>
            </a:r>
            <a:r>
              <a:rPr dirty="0" sz="800" spc="95">
                <a:solidFill>
                  <a:srgbClr val="FF7F00"/>
                </a:solidFill>
                <a:latin typeface="Cambria"/>
                <a:cs typeface="Cambria"/>
              </a:rPr>
              <a:t>aplica</a:t>
            </a:r>
            <a:r>
              <a:rPr dirty="0" sz="800" spc="28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215">
                <a:solidFill>
                  <a:srgbClr val="FF7F00"/>
                </a:solidFill>
                <a:latin typeface="Cambria"/>
                <a:cs typeface="Cambria"/>
              </a:rPr>
              <a:t>::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(Int</a:t>
            </a:r>
            <a:r>
              <a:rPr dirty="0" sz="800" spc="28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10">
                <a:solidFill>
                  <a:srgbClr val="FF7F00"/>
                </a:solidFill>
                <a:latin typeface="Cambria"/>
                <a:cs typeface="Cambria"/>
              </a:rPr>
              <a:t>Int)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FF7F00"/>
                </a:solidFill>
                <a:latin typeface="Cambria"/>
                <a:cs typeface="Cambria"/>
              </a:rPr>
              <a:t>[Int]</a:t>
            </a:r>
            <a:r>
              <a:rPr dirty="0" sz="800" spc="280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70">
                <a:solidFill>
                  <a:srgbClr val="FF7F00"/>
                </a:solidFill>
                <a:latin typeface="Cambria"/>
                <a:cs typeface="Cambria"/>
              </a:rPr>
              <a:t>-&gt;</a:t>
            </a:r>
            <a:r>
              <a:rPr dirty="0" sz="800" spc="275">
                <a:solidFill>
                  <a:srgbClr val="FF7F00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FF7F00"/>
                </a:solidFill>
                <a:latin typeface="Cambria"/>
                <a:cs typeface="Cambria"/>
              </a:rPr>
              <a:t>[Int]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44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10	</a:t>
            </a:r>
            <a:r>
              <a:rPr dirty="0" sz="800" spc="95">
                <a:solidFill>
                  <a:srgbClr val="0000C8"/>
                </a:solidFill>
                <a:latin typeface="Cambria"/>
                <a:cs typeface="Cambria"/>
              </a:rPr>
              <a:t>aplica</a:t>
            </a:r>
            <a:r>
              <a:rPr dirty="0" sz="800" spc="26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25">
                <a:solidFill>
                  <a:srgbClr val="0000C8"/>
                </a:solidFill>
                <a:latin typeface="Cambria"/>
                <a:cs typeface="Cambria"/>
              </a:rPr>
              <a:t>_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45">
                <a:solidFill>
                  <a:srgbClr val="0000C8"/>
                </a:solidFill>
                <a:latin typeface="Cambria"/>
                <a:cs typeface="Cambria"/>
              </a:rPr>
              <a:t>[]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6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45">
                <a:solidFill>
                  <a:srgbClr val="0000C8"/>
                </a:solidFill>
                <a:latin typeface="Cambria"/>
                <a:cs typeface="Cambria"/>
              </a:rPr>
              <a:t>[]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55"/>
              </a:lnSpc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11	</a:t>
            </a:r>
            <a:r>
              <a:rPr dirty="0" sz="800" spc="95">
                <a:solidFill>
                  <a:srgbClr val="0000C8"/>
                </a:solidFill>
                <a:latin typeface="Cambria"/>
                <a:cs typeface="Cambria"/>
              </a:rPr>
              <a:t>aplica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80">
                <a:solidFill>
                  <a:srgbClr val="0000C8"/>
                </a:solidFill>
                <a:latin typeface="Cambria"/>
                <a:cs typeface="Cambria"/>
              </a:rPr>
              <a:t>f</a:t>
            </a:r>
            <a:r>
              <a:rPr dirty="0" sz="800" spc="27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(n  </a:t>
            </a:r>
            <a:r>
              <a:rPr dirty="0" sz="800" spc="210">
                <a:solidFill>
                  <a:srgbClr val="6800C8"/>
                </a:solidFill>
                <a:latin typeface="Cambria"/>
                <a:cs typeface="Cambria"/>
              </a:rPr>
              <a:t>: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60">
                <a:solidFill>
                  <a:srgbClr val="6800C8"/>
                </a:solidFill>
                <a:latin typeface="Cambria"/>
                <a:cs typeface="Cambria"/>
              </a:rPr>
              <a:t>list)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45">
                <a:solidFill>
                  <a:srgbClr val="6800C8"/>
                </a:solidFill>
                <a:latin typeface="Cambria"/>
                <a:cs typeface="Cambria"/>
              </a:rPr>
              <a:t>((f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50">
                <a:solidFill>
                  <a:srgbClr val="6800C8"/>
                </a:solidFill>
                <a:latin typeface="Cambria"/>
                <a:cs typeface="Cambria"/>
              </a:rPr>
              <a:t>n)  </a:t>
            </a:r>
            <a:r>
              <a:rPr dirty="0" sz="800" spc="210">
                <a:solidFill>
                  <a:srgbClr val="6800C8"/>
                </a:solidFill>
                <a:latin typeface="Cambria"/>
                <a:cs typeface="Cambria"/>
              </a:rPr>
              <a:t>:</a:t>
            </a:r>
            <a:r>
              <a:rPr dirty="0" sz="800" spc="27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(aplica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80">
                <a:solidFill>
                  <a:srgbClr val="6800C8"/>
                </a:solidFill>
                <a:latin typeface="Cambria"/>
                <a:cs typeface="Cambria"/>
              </a:rPr>
              <a:t>f</a:t>
            </a:r>
            <a:r>
              <a:rPr dirty="0" sz="800" spc="280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155">
                <a:solidFill>
                  <a:srgbClr val="6800C8"/>
                </a:solidFill>
                <a:latin typeface="Cambria"/>
                <a:cs typeface="Cambria"/>
              </a:rPr>
              <a:t>list))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12</a:t>
            </a:r>
            <a:endParaRPr sz="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207645" algn="l"/>
              </a:tabLst>
            </a:pPr>
            <a:r>
              <a:rPr dirty="0" sz="500" spc="-10">
                <a:solidFill>
                  <a:srgbClr val="0000C8"/>
                </a:solidFill>
                <a:latin typeface="Tahoma"/>
                <a:cs typeface="Tahoma"/>
              </a:rPr>
              <a:t>13	</a:t>
            </a:r>
            <a:r>
              <a:rPr dirty="0" sz="800" spc="-5">
                <a:solidFill>
                  <a:srgbClr val="0000C8"/>
                </a:solidFill>
                <a:latin typeface="Cambria"/>
                <a:cs typeface="Cambria"/>
              </a:rPr>
              <a:t>main</a:t>
            </a:r>
            <a:r>
              <a:rPr dirty="0" sz="800" spc="275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-20">
                <a:solidFill>
                  <a:srgbClr val="0000C8"/>
                </a:solidFill>
                <a:latin typeface="Cambria"/>
                <a:cs typeface="Cambria"/>
              </a:rPr>
              <a:t>=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85">
                <a:solidFill>
                  <a:srgbClr val="0000C8"/>
                </a:solidFill>
                <a:latin typeface="Cambria"/>
                <a:cs typeface="Cambria"/>
              </a:rPr>
              <a:t>print</a:t>
            </a:r>
            <a:r>
              <a:rPr dirty="0" sz="800" spc="280">
                <a:solidFill>
                  <a:srgbClr val="0000C8"/>
                </a:solidFill>
                <a:latin typeface="Cambria"/>
                <a:cs typeface="Cambria"/>
              </a:rPr>
              <a:t> </a:t>
            </a:r>
            <a:r>
              <a:rPr dirty="0" sz="800" spc="100">
                <a:solidFill>
                  <a:srgbClr val="6800C8"/>
                </a:solidFill>
                <a:latin typeface="Cambria"/>
                <a:cs typeface="Cambria"/>
              </a:rPr>
              <a:t>(aplica</a:t>
            </a:r>
            <a:r>
              <a:rPr dirty="0" sz="800" spc="285">
                <a:solidFill>
                  <a:srgbClr val="6800C8"/>
                </a:solidFill>
                <a:latin typeface="Cambria"/>
                <a:cs typeface="Cambria"/>
              </a:rPr>
              <a:t> </a:t>
            </a:r>
            <a:r>
              <a:rPr dirty="0" sz="800" spc="55">
                <a:solidFill>
                  <a:srgbClr val="6800C8"/>
                </a:solidFill>
                <a:latin typeface="Cambria"/>
                <a:cs typeface="Cambria"/>
              </a:rPr>
              <a:t>sucesor  </a:t>
            </a:r>
            <a:r>
              <a:rPr dirty="0" sz="800" spc="120">
                <a:solidFill>
                  <a:srgbClr val="6800C8"/>
                </a:solidFill>
                <a:latin typeface="Cambria"/>
                <a:cs typeface="Cambria"/>
              </a:rPr>
              <a:t>[1,3,4])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8664" y="2810495"/>
            <a:ext cx="10293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60">
                <a:solidFill>
                  <a:srgbClr val="A9522C"/>
                </a:solidFill>
                <a:latin typeface="Cambria"/>
                <a:cs typeface="Cambria"/>
              </a:rPr>
              <a:t>--</a:t>
            </a:r>
            <a:r>
              <a:rPr dirty="0" sz="800" spc="26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0">
                <a:solidFill>
                  <a:srgbClr val="A9522C"/>
                </a:solidFill>
                <a:latin typeface="Cambria"/>
                <a:cs typeface="Cambria"/>
              </a:rPr>
              <a:t>imprime </a:t>
            </a:r>
            <a:r>
              <a:rPr dirty="0" sz="800" spc="80">
                <a:solidFill>
                  <a:srgbClr val="A9522C"/>
                </a:solidFill>
                <a:latin typeface="Cambria"/>
                <a:cs typeface="Cambria"/>
              </a:rPr>
              <a:t> </a:t>
            </a:r>
            <a:r>
              <a:rPr dirty="0" sz="800" spc="114">
                <a:solidFill>
                  <a:srgbClr val="A9522C"/>
                </a:solidFill>
                <a:latin typeface="Cambria"/>
                <a:cs typeface="Cambria"/>
              </a:rPr>
              <a:t>[2,4,5]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2022-09-28T11:29:05Z</dcterms:created>
  <dcterms:modified xsi:type="dcterms:W3CDTF">2022-09-28T11:29:05Z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2022-09-28T00:00:00Z</vt:filetime>
  </property>
</Properties>
</file>