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11430000" cy="6426200"/>
  <p:notesSz cx="11430000" cy="6426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992122"/>
            <a:ext cx="9715500" cy="1349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598672"/>
            <a:ext cx="8001000" cy="160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C7001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73737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C7001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214536" y="1198880"/>
            <a:ext cx="4354830" cy="400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3737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6180" y="1406525"/>
            <a:ext cx="4429759" cy="322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73737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C7001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3463" y="0"/>
            <a:ext cx="11006455" cy="6419215"/>
          </a:xfrm>
          <a:custGeom>
            <a:avLst/>
            <a:gdLst/>
            <a:ahLst/>
            <a:cxnLst/>
            <a:rect l="l" t="t" r="r" b="b"/>
            <a:pathLst>
              <a:path w="11006455" h="6419215">
                <a:moveTo>
                  <a:pt x="219589" y="6419087"/>
                </a:moveTo>
                <a:lnTo>
                  <a:pt x="0" y="6419087"/>
                </a:lnTo>
                <a:lnTo>
                  <a:pt x="0" y="0"/>
                </a:lnTo>
                <a:lnTo>
                  <a:pt x="216306" y="0"/>
                </a:lnTo>
                <a:lnTo>
                  <a:pt x="214874" y="4684"/>
                </a:lnTo>
                <a:lnTo>
                  <a:pt x="213186" y="12532"/>
                </a:lnTo>
                <a:lnTo>
                  <a:pt x="212173" y="20496"/>
                </a:lnTo>
                <a:lnTo>
                  <a:pt x="211835" y="28574"/>
                </a:lnTo>
                <a:lnTo>
                  <a:pt x="211835" y="6381749"/>
                </a:lnTo>
                <a:lnTo>
                  <a:pt x="212397" y="6392221"/>
                </a:lnTo>
                <a:lnTo>
                  <a:pt x="214082" y="6402442"/>
                </a:lnTo>
                <a:lnTo>
                  <a:pt x="216890" y="6412414"/>
                </a:lnTo>
                <a:lnTo>
                  <a:pt x="219589" y="6419087"/>
                </a:lnTo>
                <a:close/>
              </a:path>
              <a:path w="11006455" h="6419215">
                <a:moveTo>
                  <a:pt x="11006328" y="6419087"/>
                </a:moveTo>
                <a:lnTo>
                  <a:pt x="10729207" y="6419087"/>
                </a:lnTo>
                <a:lnTo>
                  <a:pt x="10731906" y="6412414"/>
                </a:lnTo>
                <a:lnTo>
                  <a:pt x="10734714" y="6402442"/>
                </a:lnTo>
                <a:lnTo>
                  <a:pt x="10736399" y="6392221"/>
                </a:lnTo>
                <a:lnTo>
                  <a:pt x="10736960" y="6381749"/>
                </a:lnTo>
                <a:lnTo>
                  <a:pt x="10736960" y="28574"/>
                </a:lnTo>
                <a:lnTo>
                  <a:pt x="10736623" y="20496"/>
                </a:lnTo>
                <a:lnTo>
                  <a:pt x="10735610" y="12532"/>
                </a:lnTo>
                <a:lnTo>
                  <a:pt x="10733921" y="4684"/>
                </a:lnTo>
                <a:lnTo>
                  <a:pt x="10732489" y="0"/>
                </a:lnTo>
                <a:lnTo>
                  <a:pt x="11006328" y="0"/>
                </a:lnTo>
                <a:lnTo>
                  <a:pt x="11006328" y="6419087"/>
                </a:lnTo>
                <a:close/>
              </a:path>
            </a:pathLst>
          </a:custGeom>
          <a:solidFill>
            <a:srgbClr val="000000">
              <a:alpha val="2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95300" y="0"/>
            <a:ext cx="10525125" cy="6419215"/>
          </a:xfrm>
          <a:custGeom>
            <a:avLst/>
            <a:gdLst/>
            <a:ahLst/>
            <a:cxnLst/>
            <a:rect l="l" t="t" r="r" b="b"/>
            <a:pathLst>
              <a:path w="10525125" h="6419215">
                <a:moveTo>
                  <a:pt x="10517453" y="6419087"/>
                </a:moveTo>
                <a:lnTo>
                  <a:pt x="7669" y="6419087"/>
                </a:lnTo>
                <a:lnTo>
                  <a:pt x="7250" y="6418199"/>
                </a:lnTo>
                <a:lnTo>
                  <a:pt x="4078" y="6409357"/>
                </a:lnTo>
                <a:lnTo>
                  <a:pt x="1812" y="6400335"/>
                </a:lnTo>
                <a:lnTo>
                  <a:pt x="453" y="6391132"/>
                </a:lnTo>
                <a:lnTo>
                  <a:pt x="0" y="6381750"/>
                </a:lnTo>
                <a:lnTo>
                  <a:pt x="0" y="28573"/>
                </a:lnTo>
                <a:lnTo>
                  <a:pt x="453" y="19191"/>
                </a:lnTo>
                <a:lnTo>
                  <a:pt x="1812" y="9989"/>
                </a:lnTo>
                <a:lnTo>
                  <a:pt x="4078" y="966"/>
                </a:lnTo>
                <a:lnTo>
                  <a:pt x="4425" y="0"/>
                </a:lnTo>
                <a:lnTo>
                  <a:pt x="10520698" y="0"/>
                </a:lnTo>
                <a:lnTo>
                  <a:pt x="10521044" y="966"/>
                </a:lnTo>
                <a:lnTo>
                  <a:pt x="10523310" y="9989"/>
                </a:lnTo>
                <a:lnTo>
                  <a:pt x="10524670" y="19191"/>
                </a:lnTo>
                <a:lnTo>
                  <a:pt x="10525124" y="28573"/>
                </a:lnTo>
                <a:lnTo>
                  <a:pt x="10525124" y="6381750"/>
                </a:lnTo>
                <a:lnTo>
                  <a:pt x="10517453" y="6419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10091" y="92075"/>
            <a:ext cx="111569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C7001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4673" y="2444750"/>
            <a:ext cx="4918075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73737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537153" y="6143614"/>
            <a:ext cx="400050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71500" y="5976366"/>
            <a:ext cx="2628900" cy="321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229600" y="5976366"/>
            <a:ext cx="2628900" cy="321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30.png"/><Relationship Id="rId7" Type="http://schemas.openxmlformats.org/officeDocument/2006/relationships/image" Target="../media/image41.png"/><Relationship Id="rId8" Type="http://schemas.openxmlformats.org/officeDocument/2006/relationships/image" Target="../media/image29.png"/><Relationship Id="rId9" Type="http://schemas.openxmlformats.org/officeDocument/2006/relationships/image" Target="../media/image14.png"/><Relationship Id="rId10" Type="http://schemas.openxmlformats.org/officeDocument/2006/relationships/image" Target="../media/image2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jpg"/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29.png"/><Relationship Id="rId7" Type="http://schemas.openxmlformats.org/officeDocument/2006/relationships/image" Target="../media/image10.png"/><Relationship Id="rId8" Type="http://schemas.openxmlformats.org/officeDocument/2006/relationships/image" Target="../media/image22.png"/><Relationship Id="rId9" Type="http://schemas.openxmlformats.org/officeDocument/2006/relationships/image" Target="../media/image40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5" Type="http://schemas.openxmlformats.org/officeDocument/2006/relationships/image" Target="../media/image29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30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50.png"/><Relationship Id="rId7" Type="http://schemas.openxmlformats.org/officeDocument/2006/relationships/image" Target="../media/image1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51.png"/><Relationship Id="rId4" Type="http://schemas.openxmlformats.org/officeDocument/2006/relationships/image" Target="../media/image10.png"/><Relationship Id="rId5" Type="http://schemas.openxmlformats.org/officeDocument/2006/relationships/image" Target="../media/image52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14.png"/><Relationship Id="rId8" Type="http://schemas.openxmlformats.org/officeDocument/2006/relationships/image" Target="../media/image22.png"/><Relationship Id="rId9" Type="http://schemas.openxmlformats.org/officeDocument/2006/relationships/image" Target="../media/image6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17.png"/><Relationship Id="rId7" Type="http://schemas.openxmlformats.org/officeDocument/2006/relationships/image" Target="../media/image6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8" Type="http://schemas.openxmlformats.org/officeDocument/2006/relationships/image" Target="../media/image55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73.png"/><Relationship Id="rId4" Type="http://schemas.openxmlformats.org/officeDocument/2006/relationships/image" Target="../media/image68.png"/><Relationship Id="rId5" Type="http://schemas.openxmlformats.org/officeDocument/2006/relationships/image" Target="../media/image74.png"/><Relationship Id="rId6" Type="http://schemas.openxmlformats.org/officeDocument/2006/relationships/image" Target="../media/image22.png"/><Relationship Id="rId7" Type="http://schemas.openxmlformats.org/officeDocument/2006/relationships/hyperlink" Target="https://twitter.com/iDigitalMOOC/status/1330936986425823235" TargetMode="External"/><Relationship Id="rId8" Type="http://schemas.openxmlformats.org/officeDocument/2006/relationships/image" Target="../media/image7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76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8" Type="http://schemas.openxmlformats.org/officeDocument/2006/relationships/image" Target="../media/image7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image" Target="../media/image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jp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81.png"/><Relationship Id="rId4" Type="http://schemas.openxmlformats.org/officeDocument/2006/relationships/image" Target="../media/image29.png"/><Relationship Id="rId5" Type="http://schemas.openxmlformats.org/officeDocument/2006/relationships/image" Target="../media/image2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76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8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85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85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8" Type="http://schemas.openxmlformats.org/officeDocument/2006/relationships/image" Target="../media/image8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85.pn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image" Target="../media/image7.png"/><Relationship Id="rId8" Type="http://schemas.openxmlformats.org/officeDocument/2006/relationships/hyperlink" Target="https://twubs.com/" TargetMode="External"/><Relationship Id="rId9" Type="http://schemas.openxmlformats.org/officeDocument/2006/relationships/hyperlink" Target="https://www.hashatit.com/" TargetMode="External"/><Relationship Id="rId10" Type="http://schemas.openxmlformats.org/officeDocument/2006/relationships/hyperlink" Target="https://www.techlearning.com/news/10-sites-for-creating-a-backchannel" TargetMode="External"/><Relationship Id="rId11" Type="http://schemas.openxmlformats.org/officeDocument/2006/relationships/hyperlink" Target="https://hashtagify.me/" TargetMode="External"/><Relationship Id="rId12" Type="http://schemas.openxmlformats.org/officeDocument/2006/relationships/hyperlink" Target="https://www.tweetbinder.com/blog/es/contador-twitter/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8" Type="http://schemas.openxmlformats.org/officeDocument/2006/relationships/image" Target="../media/image8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image" Target="../media/image7.png"/><Relationship Id="rId8" Type="http://schemas.openxmlformats.org/officeDocument/2006/relationships/image" Target="../media/image88.png"/><Relationship Id="rId9" Type="http://schemas.openxmlformats.org/officeDocument/2006/relationships/image" Target="../media/image90.png"/><Relationship Id="rId10" Type="http://schemas.openxmlformats.org/officeDocument/2006/relationships/hyperlink" Target="https://www.unir.net/educacion/revista/twitter-hilos-educativos-para-la-reflexion-y-el-aprendizaje/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jpg"/><Relationship Id="rId3" Type="http://schemas.openxmlformats.org/officeDocument/2006/relationships/image" Target="../media/image91.png"/><Relationship Id="rId4" Type="http://schemas.openxmlformats.org/officeDocument/2006/relationships/image" Target="../media/image68.png"/><Relationship Id="rId5" Type="http://schemas.openxmlformats.org/officeDocument/2006/relationships/image" Target="../media/image92.png"/><Relationship Id="rId6" Type="http://schemas.openxmlformats.org/officeDocument/2006/relationships/image" Target="../media/image2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3.jpg"/><Relationship Id="rId4" Type="http://schemas.openxmlformats.org/officeDocument/2006/relationships/image" Target="../media/image96.png"/><Relationship Id="rId5" Type="http://schemas.openxmlformats.org/officeDocument/2006/relationships/image" Target="../media/image50.png"/><Relationship Id="rId6" Type="http://schemas.openxmlformats.org/officeDocument/2006/relationships/image" Target="../media/image22.png"/><Relationship Id="rId7" Type="http://schemas.openxmlformats.org/officeDocument/2006/relationships/image" Target="../media/image68.png"/><Relationship Id="rId8" Type="http://schemas.openxmlformats.org/officeDocument/2006/relationships/image" Target="../media/image9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7.png"/><Relationship Id="rId5" Type="http://schemas.openxmlformats.org/officeDocument/2006/relationships/image" Target="../media/image68.png"/><Relationship Id="rId6" Type="http://schemas.openxmlformats.org/officeDocument/2006/relationships/image" Target="../media/image98.png"/><Relationship Id="rId7" Type="http://schemas.openxmlformats.org/officeDocument/2006/relationships/image" Target="../media/image22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hyperlink" Target="https://twitter.com/i/events/1241332551425372162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76.pn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image" Target="../media/image102.png"/><Relationship Id="rId8" Type="http://schemas.openxmlformats.org/officeDocument/2006/relationships/image" Target="../media/image103.jpg"/><Relationship Id="rId9" Type="http://schemas.openxmlformats.org/officeDocument/2006/relationships/image" Target="../media/image10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105.png"/><Relationship Id="rId4" Type="http://schemas.openxmlformats.org/officeDocument/2006/relationships/image" Target="../media/image68.png"/><Relationship Id="rId5" Type="http://schemas.openxmlformats.org/officeDocument/2006/relationships/image" Target="../media/image65.png"/><Relationship Id="rId6" Type="http://schemas.openxmlformats.org/officeDocument/2006/relationships/image" Target="../media/image22.png"/><Relationship Id="rId7" Type="http://schemas.openxmlformats.org/officeDocument/2006/relationships/image" Target="../media/image106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8" Type="http://schemas.openxmlformats.org/officeDocument/2006/relationships/image" Target="../media/image109.jpg"/><Relationship Id="rId9" Type="http://schemas.openxmlformats.org/officeDocument/2006/relationships/hyperlink" Target="https://publish.twitter.com/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110.png"/><Relationship Id="rId4" Type="http://schemas.openxmlformats.org/officeDocument/2006/relationships/image" Target="../media/image68.png"/><Relationship Id="rId5" Type="http://schemas.openxmlformats.org/officeDocument/2006/relationships/image" Target="../media/image111.png"/><Relationship Id="rId6" Type="http://schemas.openxmlformats.org/officeDocument/2006/relationships/image" Target="../media/image22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63.jp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29.png"/><Relationship Id="rId7" Type="http://schemas.openxmlformats.org/officeDocument/2006/relationships/image" Target="../media/image22.png"/><Relationship Id="rId8" Type="http://schemas.openxmlformats.org/officeDocument/2006/relationships/image" Target="../media/image7.png"/><Relationship Id="rId9" Type="http://schemas.openxmlformats.org/officeDocument/2006/relationships/image" Target="../media/image115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hyperlink" Target="https://analytics.twitter.com/" TargetMode="External"/><Relationship Id="rId8" Type="http://schemas.openxmlformats.org/officeDocument/2006/relationships/image" Target="../media/image116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22.png"/><Relationship Id="rId6" Type="http://schemas.openxmlformats.org/officeDocument/2006/relationships/image" Target="../media/image119.jpg"/><Relationship Id="rId7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14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29.png"/><Relationship Id="rId5" Type="http://schemas.openxmlformats.org/officeDocument/2006/relationships/image" Target="../media/image22.png"/><Relationship Id="rId6" Type="http://schemas.openxmlformats.org/officeDocument/2006/relationships/image" Target="../media/image7.png"/><Relationship Id="rId7" Type="http://schemas.openxmlformats.org/officeDocument/2006/relationships/image" Target="../media/image101.png"/><Relationship Id="rId8" Type="http://schemas.openxmlformats.org/officeDocument/2006/relationships/image" Target="../media/image119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74.png"/><Relationship Id="rId5" Type="http://schemas.openxmlformats.org/officeDocument/2006/relationships/image" Target="../media/image22.png"/><Relationship Id="rId6" Type="http://schemas.openxmlformats.org/officeDocument/2006/relationships/image" Target="../media/image7.png"/><Relationship Id="rId7" Type="http://schemas.openxmlformats.org/officeDocument/2006/relationships/image" Target="../media/image124.png"/><Relationship Id="rId8" Type="http://schemas.openxmlformats.org/officeDocument/2006/relationships/image" Target="../media/image119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25.png"/><Relationship Id="rId4" Type="http://schemas.openxmlformats.org/officeDocument/2006/relationships/image" Target="../media/image85.png"/><Relationship Id="rId5" Type="http://schemas.openxmlformats.org/officeDocument/2006/relationships/image" Target="../media/image126.png"/><Relationship Id="rId6" Type="http://schemas.openxmlformats.org/officeDocument/2006/relationships/image" Target="../media/image22.png"/><Relationship Id="rId7" Type="http://schemas.openxmlformats.org/officeDocument/2006/relationships/image" Target="../media/image119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29.png"/><Relationship Id="rId5" Type="http://schemas.openxmlformats.org/officeDocument/2006/relationships/image" Target="../media/image22.png"/><Relationship Id="rId6" Type="http://schemas.openxmlformats.org/officeDocument/2006/relationships/image" Target="../media/image119.jpg"/><Relationship Id="rId7" Type="http://schemas.openxmlformats.org/officeDocument/2006/relationships/image" Target="../media/image127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29.png"/><Relationship Id="rId5" Type="http://schemas.openxmlformats.org/officeDocument/2006/relationships/image" Target="../media/image22.png"/><Relationship Id="rId6" Type="http://schemas.openxmlformats.org/officeDocument/2006/relationships/image" Target="../media/image119.jpg"/><Relationship Id="rId7" Type="http://schemas.openxmlformats.org/officeDocument/2006/relationships/image" Target="../media/image128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7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22.png"/><Relationship Id="rId7" Type="http://schemas.openxmlformats.org/officeDocument/2006/relationships/image" Target="../media/image119.jpg"/><Relationship Id="rId8" Type="http://schemas.openxmlformats.org/officeDocument/2006/relationships/hyperlink" Target="https://www.instagram.com/orioltic/guide/publicaciones-sobre-educacion/17926678861609510/" TargetMode="Externa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22.png"/><Relationship Id="rId7" Type="http://schemas.openxmlformats.org/officeDocument/2006/relationships/image" Target="../media/image135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79.png"/><Relationship Id="rId4" Type="http://schemas.openxmlformats.org/officeDocument/2006/relationships/image" Target="../media/image29.png"/><Relationship Id="rId5" Type="http://schemas.openxmlformats.org/officeDocument/2006/relationships/image" Target="../media/image17.png"/><Relationship Id="rId6" Type="http://schemas.openxmlformats.org/officeDocument/2006/relationships/image" Target="../media/image137.jpg"/><Relationship Id="rId7" Type="http://schemas.openxmlformats.org/officeDocument/2006/relationships/image" Target="../media/image138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29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137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68.png"/><Relationship Id="rId4" Type="http://schemas.openxmlformats.org/officeDocument/2006/relationships/image" Target="../media/image29.png"/><Relationship Id="rId5" Type="http://schemas.openxmlformats.org/officeDocument/2006/relationships/image" Target="../media/image22.png"/><Relationship Id="rId6" Type="http://schemas.openxmlformats.org/officeDocument/2006/relationships/image" Target="../media/image7.png"/><Relationship Id="rId7" Type="http://schemas.openxmlformats.org/officeDocument/2006/relationships/image" Target="../media/image13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3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4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68.png"/><Relationship Id="rId4" Type="http://schemas.openxmlformats.org/officeDocument/2006/relationships/image" Target="../media/image29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124.png"/><Relationship Id="rId8" Type="http://schemas.openxmlformats.org/officeDocument/2006/relationships/image" Target="../media/image141.png"/><Relationship Id="rId9" Type="http://schemas.openxmlformats.org/officeDocument/2006/relationships/image" Target="../media/image142.png"/><Relationship Id="rId10" Type="http://schemas.openxmlformats.org/officeDocument/2006/relationships/image" Target="../media/image138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jpg"/><Relationship Id="rId3" Type="http://schemas.openxmlformats.org/officeDocument/2006/relationships/image" Target="../media/image144.png"/><Relationship Id="rId4" Type="http://schemas.openxmlformats.org/officeDocument/2006/relationships/image" Target="../media/image68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8" Type="http://schemas.openxmlformats.org/officeDocument/2006/relationships/image" Target="../media/image145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jpg"/><Relationship Id="rId3" Type="http://schemas.openxmlformats.org/officeDocument/2006/relationships/image" Target="../media/image144.png"/><Relationship Id="rId4" Type="http://schemas.openxmlformats.org/officeDocument/2006/relationships/image" Target="../media/image68.pn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image" Target="../media/image7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8.png"/><Relationship Id="rId4" Type="http://schemas.openxmlformats.org/officeDocument/2006/relationships/image" Target="../media/image146.pn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image" Target="../media/image147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29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147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Relationship Id="rId9" Type="http://schemas.openxmlformats.org/officeDocument/2006/relationships/image" Target="../media/image2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9.png"/><Relationship Id="rId4" Type="http://schemas.openxmlformats.org/officeDocument/2006/relationships/image" Target="../media/image33.png"/><Relationship Id="rId5" Type="http://schemas.openxmlformats.org/officeDocument/2006/relationships/image" Target="../media/image34.jpg"/><Relationship Id="rId6" Type="http://schemas.openxmlformats.org/officeDocument/2006/relationships/image" Target="../media/image35.png"/><Relationship Id="rId7" Type="http://schemas.openxmlformats.org/officeDocument/2006/relationships/image" Target="../media/image14.png"/><Relationship Id="rId8" Type="http://schemas.openxmlformats.org/officeDocument/2006/relationships/image" Target="../media/image22.png"/><Relationship Id="rId9" Type="http://schemas.openxmlformats.org/officeDocument/2006/relationships/image" Target="../media/image20.png"/><Relationship Id="rId10" Type="http://schemas.openxmlformats.org/officeDocument/2006/relationships/image" Target="../media/image36.jpg"/><Relationship Id="rId11" Type="http://schemas.openxmlformats.org/officeDocument/2006/relationships/image" Target="../media/image3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29.png"/><Relationship Id="rId7" Type="http://schemas.openxmlformats.org/officeDocument/2006/relationships/image" Target="../media/image38.png"/><Relationship Id="rId8" Type="http://schemas.openxmlformats.org/officeDocument/2006/relationships/hyperlink" Target="https://www.facebook.com/groups/rseurjc" TargetMode="External"/><Relationship Id="rId9" Type="http://schemas.openxmlformats.org/officeDocument/2006/relationships/hyperlink" Target="https://www.facebook.com/help/167970719931213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3" y="0"/>
            <a:ext cx="11006455" cy="6419215"/>
            <a:chOff x="283463" y="0"/>
            <a:chExt cx="11006455" cy="6419215"/>
          </a:xfrm>
        </p:grpSpPr>
        <p:sp>
          <p:nvSpPr>
            <p:cNvPr id="3" name="object 3"/>
            <p:cNvSpPr/>
            <p:nvPr/>
          </p:nvSpPr>
          <p:spPr>
            <a:xfrm>
              <a:off x="6160007" y="701040"/>
              <a:ext cx="1902460" cy="1902460"/>
            </a:xfrm>
            <a:custGeom>
              <a:avLst/>
              <a:gdLst/>
              <a:ahLst/>
              <a:cxnLst/>
              <a:rect l="l" t="t" r="r" b="b"/>
              <a:pathLst>
                <a:path w="1902459" h="1902460">
                  <a:moveTo>
                    <a:pt x="1901952" y="1901952"/>
                  </a:moveTo>
                  <a:lnTo>
                    <a:pt x="0" y="1901952"/>
                  </a:lnTo>
                  <a:lnTo>
                    <a:pt x="0" y="0"/>
                  </a:lnTo>
                  <a:lnTo>
                    <a:pt x="1901952" y="0"/>
                  </a:lnTo>
                  <a:lnTo>
                    <a:pt x="1901952" y="203835"/>
                  </a:lnTo>
                  <a:lnTo>
                    <a:pt x="307467" y="203835"/>
                  </a:lnTo>
                  <a:lnTo>
                    <a:pt x="298083" y="204288"/>
                  </a:lnTo>
                  <a:lnTo>
                    <a:pt x="254538" y="219872"/>
                  </a:lnTo>
                  <a:lnTo>
                    <a:pt x="223476" y="254139"/>
                  </a:lnTo>
                  <a:lnTo>
                    <a:pt x="212217" y="299085"/>
                  </a:lnTo>
                  <a:lnTo>
                    <a:pt x="212217" y="1527810"/>
                  </a:lnTo>
                  <a:lnTo>
                    <a:pt x="223476" y="1572755"/>
                  </a:lnTo>
                  <a:lnTo>
                    <a:pt x="254539" y="1607022"/>
                  </a:lnTo>
                  <a:lnTo>
                    <a:pt x="298084" y="1622606"/>
                  </a:lnTo>
                  <a:lnTo>
                    <a:pt x="307467" y="1623060"/>
                  </a:lnTo>
                  <a:lnTo>
                    <a:pt x="1901952" y="1623060"/>
                  </a:lnTo>
                  <a:lnTo>
                    <a:pt x="1901952" y="1901952"/>
                  </a:lnTo>
                  <a:close/>
                </a:path>
                <a:path w="1902459" h="1902460">
                  <a:moveTo>
                    <a:pt x="1901952" y="1623060"/>
                  </a:moveTo>
                  <a:lnTo>
                    <a:pt x="1536192" y="1623060"/>
                  </a:lnTo>
                  <a:lnTo>
                    <a:pt x="1545575" y="1622606"/>
                  </a:lnTo>
                  <a:lnTo>
                    <a:pt x="1554777" y="1621247"/>
                  </a:lnTo>
                  <a:lnTo>
                    <a:pt x="1596588" y="1601476"/>
                  </a:lnTo>
                  <a:lnTo>
                    <a:pt x="1624191" y="1564260"/>
                  </a:lnTo>
                  <a:lnTo>
                    <a:pt x="1631442" y="1527810"/>
                  </a:lnTo>
                  <a:lnTo>
                    <a:pt x="1631442" y="299085"/>
                  </a:lnTo>
                  <a:lnTo>
                    <a:pt x="1620182" y="254139"/>
                  </a:lnTo>
                  <a:lnTo>
                    <a:pt x="1589119" y="219872"/>
                  </a:lnTo>
                  <a:lnTo>
                    <a:pt x="1545575" y="204288"/>
                  </a:lnTo>
                  <a:lnTo>
                    <a:pt x="1536192" y="203835"/>
                  </a:lnTo>
                  <a:lnTo>
                    <a:pt x="1901952" y="203835"/>
                  </a:lnTo>
                  <a:lnTo>
                    <a:pt x="1901952" y="1623060"/>
                  </a:lnTo>
                  <a:close/>
                </a:path>
              </a:pathLst>
            </a:custGeom>
            <a:solidFill>
              <a:srgbClr val="000000">
                <a:alpha val="162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72225" y="904875"/>
              <a:ext cx="1419225" cy="1419225"/>
            </a:xfrm>
            <a:custGeom>
              <a:avLst/>
              <a:gdLst/>
              <a:ahLst/>
              <a:cxnLst/>
              <a:rect l="l" t="t" r="r" b="b"/>
              <a:pathLst>
                <a:path w="1419225" h="1419225">
                  <a:moveTo>
                    <a:pt x="1323978" y="1419224"/>
                  </a:moveTo>
                  <a:lnTo>
                    <a:pt x="95246" y="1419224"/>
                  </a:lnTo>
                  <a:lnTo>
                    <a:pt x="85866" y="1418771"/>
                  </a:lnTo>
                  <a:lnTo>
                    <a:pt x="42321" y="1403187"/>
                  </a:lnTo>
                  <a:lnTo>
                    <a:pt x="11259" y="1368920"/>
                  </a:lnTo>
                  <a:lnTo>
                    <a:pt x="0" y="1323981"/>
                  </a:lnTo>
                  <a:lnTo>
                    <a:pt x="0" y="95243"/>
                  </a:lnTo>
                  <a:lnTo>
                    <a:pt x="11259" y="50303"/>
                  </a:lnTo>
                  <a:lnTo>
                    <a:pt x="42321" y="16037"/>
                  </a:lnTo>
                  <a:lnTo>
                    <a:pt x="85866" y="453"/>
                  </a:lnTo>
                  <a:lnTo>
                    <a:pt x="1323974" y="0"/>
                  </a:lnTo>
                  <a:lnTo>
                    <a:pt x="1333357" y="453"/>
                  </a:lnTo>
                  <a:lnTo>
                    <a:pt x="1376902" y="16037"/>
                  </a:lnTo>
                  <a:lnTo>
                    <a:pt x="1407964" y="50303"/>
                  </a:lnTo>
                  <a:lnTo>
                    <a:pt x="1419224" y="95243"/>
                  </a:lnTo>
                  <a:lnTo>
                    <a:pt x="1419224" y="1323981"/>
                  </a:lnTo>
                  <a:lnTo>
                    <a:pt x="1407964" y="1368920"/>
                  </a:lnTo>
                  <a:lnTo>
                    <a:pt x="1376902" y="1403187"/>
                  </a:lnTo>
                  <a:lnTo>
                    <a:pt x="1333357" y="1418771"/>
                  </a:lnTo>
                  <a:lnTo>
                    <a:pt x="1323978" y="1419224"/>
                  </a:lnTo>
                  <a:close/>
                </a:path>
              </a:pathLst>
            </a:custGeom>
            <a:solidFill>
              <a:srgbClr val="FFFFFF">
                <a:alpha val="6470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3463" y="0"/>
              <a:ext cx="11006455" cy="6419215"/>
            </a:xfrm>
            <a:custGeom>
              <a:avLst/>
              <a:gdLst/>
              <a:ahLst/>
              <a:cxnLst/>
              <a:rect l="l" t="t" r="r" b="b"/>
              <a:pathLst>
                <a:path w="11006455" h="6419215">
                  <a:moveTo>
                    <a:pt x="219589" y="6419087"/>
                  </a:moveTo>
                  <a:lnTo>
                    <a:pt x="0" y="6419087"/>
                  </a:lnTo>
                  <a:lnTo>
                    <a:pt x="0" y="0"/>
                  </a:lnTo>
                  <a:lnTo>
                    <a:pt x="216306" y="0"/>
                  </a:lnTo>
                  <a:lnTo>
                    <a:pt x="214874" y="4684"/>
                  </a:lnTo>
                  <a:lnTo>
                    <a:pt x="213186" y="12532"/>
                  </a:lnTo>
                  <a:lnTo>
                    <a:pt x="212173" y="20496"/>
                  </a:lnTo>
                  <a:lnTo>
                    <a:pt x="211835" y="28574"/>
                  </a:lnTo>
                  <a:lnTo>
                    <a:pt x="211835" y="6381749"/>
                  </a:lnTo>
                  <a:lnTo>
                    <a:pt x="212397" y="6392221"/>
                  </a:lnTo>
                  <a:lnTo>
                    <a:pt x="214082" y="6402442"/>
                  </a:lnTo>
                  <a:lnTo>
                    <a:pt x="216890" y="6412414"/>
                  </a:lnTo>
                  <a:lnTo>
                    <a:pt x="219589" y="6419087"/>
                  </a:lnTo>
                  <a:close/>
                </a:path>
                <a:path w="11006455" h="6419215">
                  <a:moveTo>
                    <a:pt x="11006328" y="6419087"/>
                  </a:moveTo>
                  <a:lnTo>
                    <a:pt x="10729207" y="6419087"/>
                  </a:lnTo>
                  <a:lnTo>
                    <a:pt x="10731906" y="6412414"/>
                  </a:lnTo>
                  <a:lnTo>
                    <a:pt x="10734714" y="6402442"/>
                  </a:lnTo>
                  <a:lnTo>
                    <a:pt x="10736399" y="6392221"/>
                  </a:lnTo>
                  <a:lnTo>
                    <a:pt x="10736960" y="6381749"/>
                  </a:lnTo>
                  <a:lnTo>
                    <a:pt x="10736960" y="28574"/>
                  </a:lnTo>
                  <a:lnTo>
                    <a:pt x="10736623" y="20496"/>
                  </a:lnTo>
                  <a:lnTo>
                    <a:pt x="10735610" y="12532"/>
                  </a:lnTo>
                  <a:lnTo>
                    <a:pt x="10733921" y="4684"/>
                  </a:lnTo>
                  <a:lnTo>
                    <a:pt x="10732489" y="0"/>
                  </a:lnTo>
                  <a:lnTo>
                    <a:pt x="11006328" y="0"/>
                  </a:lnTo>
                  <a:lnTo>
                    <a:pt x="11006328" y="6419087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0"/>
              <a:ext cx="10525124" cy="641908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2947" y="1092200"/>
            <a:ext cx="4872990" cy="3263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dirty="0" sz="4500" spc="385">
                <a:solidFill>
                  <a:srgbClr val="CB0017"/>
                </a:solidFill>
              </a:rPr>
              <a:t>C</a:t>
            </a:r>
            <a:r>
              <a:rPr dirty="0" sz="4500">
                <a:solidFill>
                  <a:srgbClr val="CB0017"/>
                </a:solidFill>
              </a:rPr>
              <a:t>A</a:t>
            </a:r>
            <a:r>
              <a:rPr dirty="0" sz="4500" spc="335">
                <a:solidFill>
                  <a:srgbClr val="CB0017"/>
                </a:solidFill>
              </a:rPr>
              <a:t>R</a:t>
            </a:r>
            <a:r>
              <a:rPr dirty="0" sz="4500" spc="-45">
                <a:solidFill>
                  <a:srgbClr val="CB0017"/>
                </a:solidFill>
              </a:rPr>
              <a:t>A</a:t>
            </a:r>
            <a:r>
              <a:rPr dirty="0" sz="4500" spc="330">
                <a:solidFill>
                  <a:srgbClr val="CB0017"/>
                </a:solidFill>
              </a:rPr>
              <a:t>C</a:t>
            </a:r>
            <a:r>
              <a:rPr dirty="0" sz="4500" spc="420">
                <a:solidFill>
                  <a:srgbClr val="CB0017"/>
                </a:solidFill>
              </a:rPr>
              <a:t>T</a:t>
            </a:r>
            <a:r>
              <a:rPr dirty="0" sz="4500" spc="420">
                <a:solidFill>
                  <a:srgbClr val="CB0017"/>
                </a:solidFill>
              </a:rPr>
              <a:t>E</a:t>
            </a:r>
            <a:r>
              <a:rPr dirty="0" sz="4500" spc="375">
                <a:solidFill>
                  <a:srgbClr val="CB0017"/>
                </a:solidFill>
              </a:rPr>
              <a:t>R</a:t>
            </a:r>
            <a:r>
              <a:rPr dirty="0" sz="4500" spc="300">
                <a:solidFill>
                  <a:srgbClr val="CB0017"/>
                </a:solidFill>
              </a:rPr>
              <a:t>Í</a:t>
            </a:r>
            <a:r>
              <a:rPr dirty="0" sz="4500" spc="434">
                <a:solidFill>
                  <a:srgbClr val="CB0017"/>
                </a:solidFill>
              </a:rPr>
              <a:t>S</a:t>
            </a:r>
            <a:r>
              <a:rPr dirty="0" sz="4500" spc="420">
                <a:solidFill>
                  <a:srgbClr val="CB0017"/>
                </a:solidFill>
              </a:rPr>
              <a:t>T</a:t>
            </a:r>
            <a:r>
              <a:rPr dirty="0" sz="4500" spc="300">
                <a:solidFill>
                  <a:srgbClr val="CB0017"/>
                </a:solidFill>
              </a:rPr>
              <a:t>I</a:t>
            </a:r>
            <a:r>
              <a:rPr dirty="0" sz="4500" spc="385">
                <a:solidFill>
                  <a:srgbClr val="CB0017"/>
                </a:solidFill>
              </a:rPr>
              <a:t>C</a:t>
            </a:r>
            <a:r>
              <a:rPr dirty="0" sz="4500">
                <a:solidFill>
                  <a:srgbClr val="CB0017"/>
                </a:solidFill>
              </a:rPr>
              <a:t>A</a:t>
            </a:r>
            <a:r>
              <a:rPr dirty="0" sz="4500" spc="240">
                <a:solidFill>
                  <a:srgbClr val="CB0017"/>
                </a:solidFill>
              </a:rPr>
              <a:t>S  </a:t>
            </a:r>
            <a:r>
              <a:rPr dirty="0" sz="4500" spc="20">
                <a:solidFill>
                  <a:srgbClr val="CB0017"/>
                </a:solidFill>
              </a:rPr>
              <a:t>Y</a:t>
            </a:r>
            <a:r>
              <a:rPr dirty="0" sz="4500" spc="170">
                <a:solidFill>
                  <a:srgbClr val="CB0017"/>
                </a:solidFill>
              </a:rPr>
              <a:t> </a:t>
            </a:r>
            <a:r>
              <a:rPr dirty="0" sz="4500" spc="265">
                <a:solidFill>
                  <a:srgbClr val="CB0017"/>
                </a:solidFill>
              </a:rPr>
              <a:t>ESTRATEGIAS </a:t>
            </a:r>
            <a:r>
              <a:rPr dirty="0" sz="4500" spc="270">
                <a:solidFill>
                  <a:srgbClr val="CB0017"/>
                </a:solidFill>
              </a:rPr>
              <a:t> </a:t>
            </a:r>
            <a:r>
              <a:rPr dirty="0" sz="4500" spc="140">
                <a:solidFill>
                  <a:srgbClr val="CB0017"/>
                </a:solidFill>
              </a:rPr>
              <a:t>CON</a:t>
            </a:r>
            <a:r>
              <a:rPr dirty="0" sz="4500" spc="170">
                <a:solidFill>
                  <a:srgbClr val="CB0017"/>
                </a:solidFill>
              </a:rPr>
              <a:t> </a:t>
            </a:r>
            <a:r>
              <a:rPr dirty="0" sz="4500" spc="350">
                <a:solidFill>
                  <a:srgbClr val="CB0017"/>
                </a:solidFill>
              </a:rPr>
              <a:t>REDES </a:t>
            </a:r>
            <a:r>
              <a:rPr dirty="0" sz="4500" spc="355">
                <a:solidFill>
                  <a:srgbClr val="CB0017"/>
                </a:solidFill>
              </a:rPr>
              <a:t> </a:t>
            </a:r>
            <a:r>
              <a:rPr dirty="0" sz="4500" spc="345">
                <a:solidFill>
                  <a:srgbClr val="CB0017"/>
                </a:solidFill>
              </a:rPr>
              <a:t>SOCIALES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4861867" y="5864224"/>
            <a:ext cx="4832985" cy="47307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1720"/>
              </a:lnSpc>
              <a:spcBef>
                <a:spcPts val="220"/>
              </a:spcBef>
            </a:pPr>
            <a:r>
              <a:rPr dirty="0" sz="1500" spc="15">
                <a:latin typeface="Calibri"/>
                <a:cs typeface="Calibri"/>
              </a:rPr>
              <a:t>*Pulsa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15">
                <a:latin typeface="Calibri"/>
                <a:cs typeface="Calibri"/>
              </a:rPr>
              <a:t>sobre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15">
                <a:latin typeface="Calibri"/>
                <a:cs typeface="Calibri"/>
              </a:rPr>
              <a:t>el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20">
                <a:latin typeface="Calibri"/>
                <a:cs typeface="Calibri"/>
              </a:rPr>
              <a:t>icono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20">
                <a:latin typeface="Calibri"/>
                <a:cs typeface="Calibri"/>
              </a:rPr>
              <a:t>de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35">
                <a:latin typeface="Calibri"/>
                <a:cs typeface="Calibri"/>
              </a:rPr>
              <a:t>la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5">
                <a:latin typeface="Calibri"/>
                <a:cs typeface="Calibri"/>
              </a:rPr>
              <a:t>red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35">
                <a:latin typeface="Calibri"/>
                <a:cs typeface="Calibri"/>
              </a:rPr>
              <a:t>social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15">
                <a:latin typeface="Calibri"/>
                <a:cs typeface="Calibri"/>
              </a:rPr>
              <a:t>sobre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35">
                <a:latin typeface="Calibri"/>
                <a:cs typeface="Calibri"/>
              </a:rPr>
              <a:t>la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20">
                <a:latin typeface="Calibri"/>
                <a:cs typeface="Calibri"/>
              </a:rPr>
              <a:t>que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15">
                <a:latin typeface="Calibri"/>
                <a:cs typeface="Calibri"/>
              </a:rPr>
              <a:t>quieres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ver </a:t>
            </a:r>
            <a:r>
              <a:rPr dirty="0" sz="1500" spc="-320">
                <a:latin typeface="Calibri"/>
                <a:cs typeface="Calibri"/>
              </a:rPr>
              <a:t> </a:t>
            </a:r>
            <a:r>
              <a:rPr dirty="0" sz="1500" spc="35">
                <a:latin typeface="Calibri"/>
                <a:cs typeface="Calibri"/>
              </a:rPr>
              <a:t>sus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 spc="15">
                <a:latin typeface="Calibri"/>
                <a:cs typeface="Calibri"/>
              </a:rPr>
              <a:t>características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20">
                <a:latin typeface="Calibri"/>
                <a:cs typeface="Calibri"/>
              </a:rPr>
              <a:t>y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5">
                <a:latin typeface="Calibri"/>
                <a:cs typeface="Calibri"/>
              </a:rPr>
              <a:t>estrategias.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9264" y="1925447"/>
            <a:ext cx="846455" cy="260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F</a:t>
            </a:r>
            <a:r>
              <a:rPr dirty="0" sz="1500" spc="65" b="1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70" b="1">
                <a:solidFill>
                  <a:srgbClr val="737373"/>
                </a:solidFill>
                <a:latin typeface="Calibri"/>
                <a:cs typeface="Calibri"/>
              </a:rPr>
              <a:t>b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oo</a:t>
            </a:r>
            <a:r>
              <a:rPr dirty="0" sz="1500" spc="120" b="1">
                <a:solidFill>
                  <a:srgbClr val="737373"/>
                </a:solidFill>
                <a:latin typeface="Calibri"/>
                <a:cs typeface="Calibri"/>
              </a:rPr>
              <a:t>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0496" y="1928018"/>
            <a:ext cx="64833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60" b="1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60" b="1">
                <a:solidFill>
                  <a:srgbClr val="737373"/>
                </a:solidFill>
                <a:latin typeface="Calibri"/>
                <a:cs typeface="Calibri"/>
              </a:rPr>
              <a:t>w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70" b="1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5062" y="3475449"/>
            <a:ext cx="91122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spc="50" b="1">
                <a:solidFill>
                  <a:srgbClr val="737373"/>
                </a:solidFill>
                <a:latin typeface="Calibri"/>
                <a:cs typeface="Calibri"/>
              </a:rPr>
              <a:t>Instagram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5905" y="3487546"/>
            <a:ext cx="777875" cy="260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155" b="1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70" b="1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75" b="1">
                <a:solidFill>
                  <a:srgbClr val="737373"/>
                </a:solidFill>
                <a:latin typeface="Calibri"/>
                <a:cs typeface="Calibri"/>
              </a:rPr>
              <a:t>k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70" b="1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75" b="1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6902" y="5138610"/>
            <a:ext cx="511175" cy="2679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30" b="1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50" spc="65" b="1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50" spc="35" b="1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50" spc="65" b="1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50" spc="85" b="1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69151" y="3959351"/>
            <a:ext cx="3175000" cy="1902460"/>
            <a:chOff x="6169151" y="3959351"/>
            <a:chExt cx="3175000" cy="190246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9" y="4391024"/>
              <a:ext cx="581024" cy="581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69151" y="3959351"/>
              <a:ext cx="1902460" cy="1902460"/>
            </a:xfrm>
            <a:custGeom>
              <a:avLst/>
              <a:gdLst/>
              <a:ahLst/>
              <a:cxnLst/>
              <a:rect l="l" t="t" r="r" b="b"/>
              <a:pathLst>
                <a:path w="1902459" h="1902460">
                  <a:moveTo>
                    <a:pt x="1901952" y="1901952"/>
                  </a:moveTo>
                  <a:lnTo>
                    <a:pt x="0" y="1901952"/>
                  </a:lnTo>
                  <a:lnTo>
                    <a:pt x="0" y="0"/>
                  </a:lnTo>
                  <a:lnTo>
                    <a:pt x="1901952" y="0"/>
                  </a:lnTo>
                  <a:lnTo>
                    <a:pt x="1901952" y="203073"/>
                  </a:lnTo>
                  <a:lnTo>
                    <a:pt x="307848" y="203073"/>
                  </a:lnTo>
                  <a:lnTo>
                    <a:pt x="298464" y="203526"/>
                  </a:lnTo>
                  <a:lnTo>
                    <a:pt x="254919" y="219110"/>
                  </a:lnTo>
                  <a:lnTo>
                    <a:pt x="223857" y="253377"/>
                  </a:lnTo>
                  <a:lnTo>
                    <a:pt x="212598" y="298323"/>
                  </a:lnTo>
                  <a:lnTo>
                    <a:pt x="212598" y="1527047"/>
                  </a:lnTo>
                  <a:lnTo>
                    <a:pt x="223857" y="1571993"/>
                  </a:lnTo>
                  <a:lnTo>
                    <a:pt x="254919" y="1606260"/>
                  </a:lnTo>
                  <a:lnTo>
                    <a:pt x="298464" y="1621844"/>
                  </a:lnTo>
                  <a:lnTo>
                    <a:pt x="307848" y="1622297"/>
                  </a:lnTo>
                  <a:lnTo>
                    <a:pt x="1901952" y="1622297"/>
                  </a:lnTo>
                  <a:lnTo>
                    <a:pt x="1901952" y="1901952"/>
                  </a:lnTo>
                  <a:close/>
                </a:path>
                <a:path w="1902459" h="1902460">
                  <a:moveTo>
                    <a:pt x="1901952" y="1622297"/>
                  </a:moveTo>
                  <a:lnTo>
                    <a:pt x="1536573" y="1622297"/>
                  </a:lnTo>
                  <a:lnTo>
                    <a:pt x="1545956" y="1621844"/>
                  </a:lnTo>
                  <a:lnTo>
                    <a:pt x="1555158" y="1620485"/>
                  </a:lnTo>
                  <a:lnTo>
                    <a:pt x="1596969" y="1600714"/>
                  </a:lnTo>
                  <a:lnTo>
                    <a:pt x="1624572" y="1563498"/>
                  </a:lnTo>
                  <a:lnTo>
                    <a:pt x="1631823" y="1527047"/>
                  </a:lnTo>
                  <a:lnTo>
                    <a:pt x="1631823" y="298323"/>
                  </a:lnTo>
                  <a:lnTo>
                    <a:pt x="1620563" y="253377"/>
                  </a:lnTo>
                  <a:lnTo>
                    <a:pt x="1589500" y="219110"/>
                  </a:lnTo>
                  <a:lnTo>
                    <a:pt x="1545956" y="203526"/>
                  </a:lnTo>
                  <a:lnTo>
                    <a:pt x="1536573" y="203073"/>
                  </a:lnTo>
                  <a:lnTo>
                    <a:pt x="1901952" y="203073"/>
                  </a:lnTo>
                  <a:lnTo>
                    <a:pt x="1901952" y="1622297"/>
                  </a:lnTo>
                  <a:close/>
                </a:path>
              </a:pathLst>
            </a:custGeom>
            <a:solidFill>
              <a:srgbClr val="000000">
                <a:alpha val="1624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381750" y="4162424"/>
              <a:ext cx="1419225" cy="1419225"/>
            </a:xfrm>
            <a:custGeom>
              <a:avLst/>
              <a:gdLst/>
              <a:ahLst/>
              <a:cxnLst/>
              <a:rect l="l" t="t" r="r" b="b"/>
              <a:pathLst>
                <a:path w="1419225" h="1419225">
                  <a:moveTo>
                    <a:pt x="1323975" y="1419224"/>
                  </a:moveTo>
                  <a:lnTo>
                    <a:pt x="95248" y="1419224"/>
                  </a:lnTo>
                  <a:lnTo>
                    <a:pt x="85866" y="1418771"/>
                  </a:lnTo>
                  <a:lnTo>
                    <a:pt x="42321" y="1403187"/>
                  </a:lnTo>
                  <a:lnTo>
                    <a:pt x="11259" y="1368920"/>
                  </a:lnTo>
                  <a:lnTo>
                    <a:pt x="0" y="1323981"/>
                  </a:lnTo>
                  <a:lnTo>
                    <a:pt x="0" y="95243"/>
                  </a:lnTo>
                  <a:lnTo>
                    <a:pt x="452" y="85866"/>
                  </a:lnTo>
                  <a:lnTo>
                    <a:pt x="16037" y="42321"/>
                  </a:lnTo>
                  <a:lnTo>
                    <a:pt x="50303" y="11259"/>
                  </a:lnTo>
                  <a:lnTo>
                    <a:pt x="95249" y="0"/>
                  </a:lnTo>
                  <a:lnTo>
                    <a:pt x="1323974" y="0"/>
                  </a:lnTo>
                  <a:lnTo>
                    <a:pt x="1333357" y="453"/>
                  </a:lnTo>
                  <a:lnTo>
                    <a:pt x="1376902" y="16037"/>
                  </a:lnTo>
                  <a:lnTo>
                    <a:pt x="1407964" y="50303"/>
                  </a:lnTo>
                  <a:lnTo>
                    <a:pt x="1419224" y="95243"/>
                  </a:lnTo>
                  <a:lnTo>
                    <a:pt x="1419224" y="1323981"/>
                  </a:lnTo>
                  <a:lnTo>
                    <a:pt x="1407964" y="1368920"/>
                  </a:lnTo>
                  <a:lnTo>
                    <a:pt x="1376902" y="1403187"/>
                  </a:lnTo>
                  <a:lnTo>
                    <a:pt x="1333357" y="1418771"/>
                  </a:lnTo>
                  <a:lnTo>
                    <a:pt x="1323975" y="1419224"/>
                  </a:lnTo>
                  <a:close/>
                </a:path>
              </a:pathLst>
            </a:custGeom>
            <a:solidFill>
              <a:srgbClr val="FFFFFF">
                <a:alpha val="6470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533197" y="4371974"/>
              <a:ext cx="449580" cy="457200"/>
            </a:xfrm>
            <a:custGeom>
              <a:avLst/>
              <a:gdLst/>
              <a:ahLst/>
              <a:cxnLst/>
              <a:rect l="l" t="t" r="r" b="b"/>
              <a:pathLst>
                <a:path w="449579" h="457200">
                  <a:moveTo>
                    <a:pt x="232152" y="457199"/>
                  </a:moveTo>
                  <a:lnTo>
                    <a:pt x="217427" y="457199"/>
                  </a:lnTo>
                  <a:lnTo>
                    <a:pt x="210083" y="456833"/>
                  </a:lnTo>
                  <a:lnTo>
                    <a:pt x="166582" y="449529"/>
                  </a:lnTo>
                  <a:lnTo>
                    <a:pt x="125317" y="433736"/>
                  </a:lnTo>
                  <a:lnTo>
                    <a:pt x="87875" y="410059"/>
                  </a:lnTo>
                  <a:lnTo>
                    <a:pt x="55695" y="379409"/>
                  </a:lnTo>
                  <a:lnTo>
                    <a:pt x="30013" y="342964"/>
                  </a:lnTo>
                  <a:lnTo>
                    <a:pt x="11816" y="302123"/>
                  </a:lnTo>
                  <a:lnTo>
                    <a:pt x="1804" y="258457"/>
                  </a:lnTo>
                  <a:lnTo>
                    <a:pt x="0" y="236086"/>
                  </a:lnTo>
                  <a:lnTo>
                    <a:pt x="0" y="221113"/>
                  </a:lnTo>
                  <a:lnTo>
                    <a:pt x="5755" y="176659"/>
                  </a:lnTo>
                  <a:lnTo>
                    <a:pt x="19928" y="134201"/>
                  </a:lnTo>
                  <a:lnTo>
                    <a:pt x="41974" y="95371"/>
                  </a:lnTo>
                  <a:lnTo>
                    <a:pt x="71045" y="61661"/>
                  </a:lnTo>
                  <a:lnTo>
                    <a:pt x="106024" y="34366"/>
                  </a:lnTo>
                  <a:lnTo>
                    <a:pt x="145568" y="14536"/>
                  </a:lnTo>
                  <a:lnTo>
                    <a:pt x="188156" y="2931"/>
                  </a:lnTo>
                  <a:lnTo>
                    <a:pt x="217427" y="0"/>
                  </a:lnTo>
                  <a:lnTo>
                    <a:pt x="232152" y="0"/>
                  </a:lnTo>
                  <a:lnTo>
                    <a:pt x="275865" y="5853"/>
                  </a:lnTo>
                  <a:lnTo>
                    <a:pt x="317615" y="20266"/>
                  </a:lnTo>
                  <a:lnTo>
                    <a:pt x="355798" y="42685"/>
                  </a:lnTo>
                  <a:lnTo>
                    <a:pt x="388946" y="72249"/>
                  </a:lnTo>
                  <a:lnTo>
                    <a:pt x="415786" y="107821"/>
                  </a:lnTo>
                  <a:lnTo>
                    <a:pt x="435286" y="148035"/>
                  </a:lnTo>
                  <a:lnTo>
                    <a:pt x="446696" y="191345"/>
                  </a:lnTo>
                  <a:lnTo>
                    <a:pt x="449580" y="221113"/>
                  </a:lnTo>
                  <a:lnTo>
                    <a:pt x="449580" y="228599"/>
                  </a:lnTo>
                  <a:lnTo>
                    <a:pt x="449580" y="236086"/>
                  </a:lnTo>
                  <a:lnTo>
                    <a:pt x="443824" y="280540"/>
                  </a:lnTo>
                  <a:lnTo>
                    <a:pt x="429651" y="322998"/>
                  </a:lnTo>
                  <a:lnTo>
                    <a:pt x="407605" y="361828"/>
                  </a:lnTo>
                  <a:lnTo>
                    <a:pt x="378534" y="395538"/>
                  </a:lnTo>
                  <a:lnTo>
                    <a:pt x="343555" y="422833"/>
                  </a:lnTo>
                  <a:lnTo>
                    <a:pt x="304011" y="442663"/>
                  </a:lnTo>
                  <a:lnTo>
                    <a:pt x="261423" y="454268"/>
                  </a:lnTo>
                  <a:lnTo>
                    <a:pt x="239496" y="456833"/>
                  </a:lnTo>
                  <a:lnTo>
                    <a:pt x="232152" y="457199"/>
                  </a:lnTo>
                  <a:close/>
                </a:path>
              </a:pathLst>
            </a:custGeom>
            <a:solidFill>
              <a:srgbClr val="525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4813" y="4513066"/>
              <a:ext cx="185659" cy="1752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161847" y="4371974"/>
              <a:ext cx="449580" cy="457200"/>
            </a:xfrm>
            <a:custGeom>
              <a:avLst/>
              <a:gdLst/>
              <a:ahLst/>
              <a:cxnLst/>
              <a:rect l="l" t="t" r="r" b="b"/>
              <a:pathLst>
                <a:path w="449579" h="457200">
                  <a:moveTo>
                    <a:pt x="232152" y="457200"/>
                  </a:moveTo>
                  <a:lnTo>
                    <a:pt x="217427" y="457200"/>
                  </a:lnTo>
                  <a:lnTo>
                    <a:pt x="210083" y="456833"/>
                  </a:lnTo>
                  <a:lnTo>
                    <a:pt x="166582" y="449529"/>
                  </a:lnTo>
                  <a:lnTo>
                    <a:pt x="125317" y="433736"/>
                  </a:lnTo>
                  <a:lnTo>
                    <a:pt x="87875" y="410059"/>
                  </a:lnTo>
                  <a:lnTo>
                    <a:pt x="55695" y="379409"/>
                  </a:lnTo>
                  <a:lnTo>
                    <a:pt x="30013" y="342964"/>
                  </a:lnTo>
                  <a:lnTo>
                    <a:pt x="11816" y="302123"/>
                  </a:lnTo>
                  <a:lnTo>
                    <a:pt x="1804" y="258457"/>
                  </a:lnTo>
                  <a:lnTo>
                    <a:pt x="0" y="236086"/>
                  </a:lnTo>
                  <a:lnTo>
                    <a:pt x="0" y="221113"/>
                  </a:lnTo>
                  <a:lnTo>
                    <a:pt x="5755" y="176659"/>
                  </a:lnTo>
                  <a:lnTo>
                    <a:pt x="19928" y="134201"/>
                  </a:lnTo>
                  <a:lnTo>
                    <a:pt x="41974" y="95371"/>
                  </a:lnTo>
                  <a:lnTo>
                    <a:pt x="71045" y="61661"/>
                  </a:lnTo>
                  <a:lnTo>
                    <a:pt x="106024" y="34366"/>
                  </a:lnTo>
                  <a:lnTo>
                    <a:pt x="145568" y="14536"/>
                  </a:lnTo>
                  <a:lnTo>
                    <a:pt x="188156" y="2931"/>
                  </a:lnTo>
                  <a:lnTo>
                    <a:pt x="217427" y="0"/>
                  </a:lnTo>
                  <a:lnTo>
                    <a:pt x="232152" y="0"/>
                  </a:lnTo>
                  <a:lnTo>
                    <a:pt x="275865" y="5853"/>
                  </a:lnTo>
                  <a:lnTo>
                    <a:pt x="317615" y="20266"/>
                  </a:lnTo>
                  <a:lnTo>
                    <a:pt x="355797" y="42685"/>
                  </a:lnTo>
                  <a:lnTo>
                    <a:pt x="388946" y="72249"/>
                  </a:lnTo>
                  <a:lnTo>
                    <a:pt x="415786" y="107821"/>
                  </a:lnTo>
                  <a:lnTo>
                    <a:pt x="435286" y="148035"/>
                  </a:lnTo>
                  <a:lnTo>
                    <a:pt x="446696" y="191345"/>
                  </a:lnTo>
                  <a:lnTo>
                    <a:pt x="449579" y="221113"/>
                  </a:lnTo>
                  <a:lnTo>
                    <a:pt x="449579" y="228600"/>
                  </a:lnTo>
                  <a:lnTo>
                    <a:pt x="449579" y="236086"/>
                  </a:lnTo>
                  <a:lnTo>
                    <a:pt x="443824" y="280540"/>
                  </a:lnTo>
                  <a:lnTo>
                    <a:pt x="429651" y="322998"/>
                  </a:lnTo>
                  <a:lnTo>
                    <a:pt x="407605" y="361828"/>
                  </a:lnTo>
                  <a:lnTo>
                    <a:pt x="378534" y="395538"/>
                  </a:lnTo>
                  <a:lnTo>
                    <a:pt x="343555" y="422833"/>
                  </a:lnTo>
                  <a:lnTo>
                    <a:pt x="304011" y="442663"/>
                  </a:lnTo>
                  <a:lnTo>
                    <a:pt x="261423" y="454268"/>
                  </a:lnTo>
                  <a:lnTo>
                    <a:pt x="239496" y="456833"/>
                  </a:lnTo>
                  <a:lnTo>
                    <a:pt x="232152" y="457200"/>
                  </a:lnTo>
                  <a:close/>
                </a:path>
              </a:pathLst>
            </a:custGeom>
            <a:solidFill>
              <a:srgbClr val="25D3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75928" y="4479992"/>
              <a:ext cx="229156" cy="23345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549727" y="4961349"/>
            <a:ext cx="1073785" cy="5969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40640">
              <a:lnSpc>
                <a:spcPct val="121000"/>
              </a:lnSpc>
              <a:spcBef>
                <a:spcPts val="90"/>
              </a:spcBef>
            </a:pPr>
            <a:r>
              <a:rPr dirty="0" sz="1550" spc="30" b="1">
                <a:solidFill>
                  <a:srgbClr val="737373"/>
                </a:solidFill>
                <a:latin typeface="Calibri"/>
                <a:cs typeface="Calibri"/>
              </a:rPr>
              <a:t>Mensajería </a:t>
            </a:r>
            <a:r>
              <a:rPr dirty="0" sz="1550" spc="-3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50" spc="50" b="1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50" spc="65" b="1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50" spc="45" b="1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50" spc="30" b="1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50" spc="60" b="1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50" spc="65" b="1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50" spc="30" b="1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50" spc="60" b="1">
                <a:solidFill>
                  <a:srgbClr val="737373"/>
                </a:solidFill>
                <a:latin typeface="Calibri"/>
                <a:cs typeface="Calibri"/>
              </a:rPr>
              <a:t>á</a:t>
            </a:r>
            <a:r>
              <a:rPr dirty="0" sz="1550" spc="65" b="1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50" spc="15" b="1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50" spc="65" b="1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024" y="1514475"/>
            <a:ext cx="66675" cy="66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0162" y="1776412"/>
            <a:ext cx="76200" cy="76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0162" y="2576512"/>
            <a:ext cx="76200" cy="76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024" y="3648074"/>
            <a:ext cx="66675" cy="6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0162" y="3910012"/>
            <a:ext cx="76200" cy="76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0162" y="4443412"/>
            <a:ext cx="76200" cy="761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0162" y="5243512"/>
            <a:ext cx="76200" cy="76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024" y="5514974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04875"/>
            <a:ext cx="809624" cy="26098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67949" y="238125"/>
            <a:ext cx="1162049" cy="10382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42776" y="244475"/>
            <a:ext cx="4775835" cy="5949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3725">
              <a:lnSpc>
                <a:spcPct val="100000"/>
              </a:lnSpc>
              <a:spcBef>
                <a:spcPts val="100"/>
              </a:spcBef>
            </a:pPr>
            <a:r>
              <a:rPr dirty="0" sz="2850" spc="210" b="1">
                <a:solidFill>
                  <a:srgbClr val="1877F2"/>
                </a:solidFill>
                <a:latin typeface="Calibri"/>
                <a:cs typeface="Calibri"/>
              </a:rPr>
              <a:t>FACEBOOK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r>
              <a:rPr dirty="0" sz="1550" spc="-75" b="1">
                <a:latin typeface="Calibri"/>
                <a:cs typeface="Calibri"/>
              </a:rPr>
              <a:t> </a:t>
            </a:r>
            <a:r>
              <a:rPr dirty="0" sz="1550" spc="55" b="1">
                <a:latin typeface="Calibri"/>
                <a:cs typeface="Calibri"/>
              </a:rPr>
              <a:t>(gestión)</a:t>
            </a:r>
            <a:endParaRPr sz="1550">
              <a:latin typeface="Calibri"/>
              <a:cs typeface="Calibri"/>
            </a:endParaRPr>
          </a:p>
          <a:p>
            <a:pPr algn="just" marL="205740">
              <a:lnSpc>
                <a:spcPct val="100000"/>
              </a:lnSpc>
              <a:spcBef>
                <a:spcPts val="1115"/>
              </a:spcBef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Diferentes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opciones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privacidad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algn="just" marL="548640" marR="10160">
              <a:lnSpc>
                <a:spcPct val="116700"/>
              </a:lnSpc>
            </a:pP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Pública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contenido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(si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configuración),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unirse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ella</a:t>
            </a:r>
            <a:endParaRPr sz="1500">
              <a:latin typeface="Calibri"/>
              <a:cs typeface="Calibri"/>
            </a:endParaRPr>
          </a:p>
          <a:p>
            <a:pPr algn="just" marL="548640" marR="6350">
              <a:lnSpc>
                <a:spcPct val="116700"/>
              </a:lnSpc>
            </a:pP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Privada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necesario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miembro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contenidos y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quién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pertenece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ella.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este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además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 “oculta”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aparezca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búsquedas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Facebook.</a:t>
            </a:r>
            <a:endParaRPr sz="1500">
              <a:latin typeface="Calibri"/>
              <a:cs typeface="Calibri"/>
            </a:endParaRPr>
          </a:p>
          <a:p>
            <a:pPr algn="just" marL="205740">
              <a:lnSpc>
                <a:spcPct val="100000"/>
              </a:lnSpc>
              <a:spcBef>
                <a:spcPts val="295"/>
              </a:spcBef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Diferentes</a:t>
            </a:r>
            <a:r>
              <a:rPr dirty="0" sz="1500" spc="-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roles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548640" marR="10795">
              <a:lnSpc>
                <a:spcPct val="116700"/>
              </a:lnSpc>
              <a:tabLst>
                <a:tab pos="1911985" algn="l"/>
                <a:tab pos="2936240" algn="l"/>
                <a:tab pos="3591560" algn="l"/>
                <a:tab pos="4096385" algn="l"/>
                <a:tab pos="4344670" algn="l"/>
              </a:tabLst>
            </a:pPr>
            <a:r>
              <a:rPr dirty="0" sz="1500" spc="-50" b="1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65" b="1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15" b="1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60" b="1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(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q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í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 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profesores)</a:t>
            </a:r>
            <a:endParaRPr sz="1500">
              <a:latin typeface="Calibri"/>
              <a:cs typeface="Calibri"/>
            </a:endParaRPr>
          </a:p>
          <a:p>
            <a:pPr marL="548640" marR="5080">
              <a:lnSpc>
                <a:spcPct val="116700"/>
              </a:lnSpc>
            </a:pPr>
            <a:r>
              <a:rPr dirty="0" sz="1500" spc="10" b="1">
                <a:solidFill>
                  <a:srgbClr val="737373"/>
                </a:solidFill>
                <a:latin typeface="Calibri"/>
                <a:cs typeface="Calibri"/>
              </a:rPr>
              <a:t>Moderador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gestionar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participación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(otros</a:t>
            </a:r>
            <a:r>
              <a:rPr dirty="0" sz="1500" spc="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profesores,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asignatura, becarios,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etc.)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 b="1">
                <a:solidFill>
                  <a:srgbClr val="737373"/>
                </a:solidFill>
                <a:latin typeface="Calibri"/>
                <a:cs typeface="Calibri"/>
              </a:rPr>
              <a:t>Miembro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resto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participantes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</a:t>
            </a:r>
            <a:endParaRPr sz="1500">
              <a:latin typeface="Calibri"/>
              <a:cs typeface="Calibri"/>
            </a:endParaRPr>
          </a:p>
          <a:p>
            <a:pPr algn="just" marL="205740" marR="11430">
              <a:lnSpc>
                <a:spcPct val="116700"/>
              </a:lnSpc>
            </a:pP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Publicación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anónima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activar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puedan publicar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anónimamente (solo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administradores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sabrán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quién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autoría).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825" y="0"/>
            <a:ext cx="904874" cy="9048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0274" y="1485900"/>
            <a:ext cx="66675" cy="666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0274" y="2019300"/>
            <a:ext cx="66675" cy="666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0274" y="2552699"/>
            <a:ext cx="66675" cy="666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0274" y="3886199"/>
            <a:ext cx="66675" cy="666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0274" y="4419599"/>
            <a:ext cx="66675" cy="666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0274" y="5753099"/>
            <a:ext cx="66675" cy="6667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185842" y="1339850"/>
            <a:ext cx="4572635" cy="455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55">
              <a:lnSpc>
                <a:spcPct val="116700"/>
              </a:lnSpc>
              <a:spcBef>
                <a:spcPts val="1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Permitir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lanzar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“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sesiones</a:t>
            </a:r>
            <a:r>
              <a:rPr dirty="0" sz="1500" spc="-1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2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preguntas</a:t>
            </a:r>
            <a:r>
              <a:rPr dirty="0" sz="1500" spc="-1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-3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 b="1">
                <a:solidFill>
                  <a:srgbClr val="737373"/>
                </a:solidFill>
                <a:latin typeface="Calibri"/>
                <a:cs typeface="Calibri"/>
              </a:rPr>
              <a:t>respuestas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”.</a:t>
            </a:r>
            <a:endParaRPr sz="1500">
              <a:latin typeface="Calibri"/>
              <a:cs typeface="Calibri"/>
            </a:endParaRPr>
          </a:p>
          <a:p>
            <a:pPr algn="just" marL="12700" marR="12065">
              <a:lnSpc>
                <a:spcPct val="116700"/>
              </a:lnSpc>
            </a:pPr>
            <a:r>
              <a:rPr dirty="0" sz="1500" spc="5" b="1">
                <a:solidFill>
                  <a:srgbClr val="737373"/>
                </a:solidFill>
                <a:latin typeface="Calibri"/>
                <a:cs typeface="Calibri"/>
              </a:rPr>
              <a:t>Moderar</a:t>
            </a:r>
            <a:r>
              <a:rPr dirty="0" sz="1500" spc="1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revisándolas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antes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publicarlas.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Marcar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administradores 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consideren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relevantes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“</a:t>
            </a:r>
            <a:r>
              <a:rPr dirty="0" sz="1500" spc="20" b="1">
                <a:solidFill>
                  <a:srgbClr val="737373"/>
                </a:solidFill>
                <a:latin typeface="Calibri"/>
                <a:cs typeface="Calibri"/>
              </a:rPr>
              <a:t>comunicados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”.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Aparecerán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principio del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muro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cuando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entren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 Todas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además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almacenan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concreto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</a:t>
            </a:r>
            <a:endParaRPr sz="1500">
              <a:latin typeface="Calibri"/>
              <a:cs typeface="Calibri"/>
            </a:endParaRPr>
          </a:p>
          <a:p>
            <a:pPr algn="just" marL="12700" marR="13335">
              <a:lnSpc>
                <a:spcPct val="116700"/>
              </a:lnSpc>
            </a:pP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Fijar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una publicación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marcada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comunicado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al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principio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Añadir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listado de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“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Reglas del grupo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”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todos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incluso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puede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configurar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deban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aceptarlas.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Luego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enviar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participantes que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incumplan, si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borramos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publicación.</a:t>
            </a:r>
            <a:endParaRPr sz="15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95"/>
              </a:spcBef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Ofrecen</a:t>
            </a:r>
            <a:r>
              <a:rPr dirty="0" sz="1500" spc="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sistema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estadísticas</a:t>
            </a:r>
            <a:r>
              <a:rPr dirty="0" sz="1500" spc="-4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completo.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9331473" y="92075"/>
            <a:ext cx="14954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[</a:t>
            </a:r>
            <a:r>
              <a:rPr dirty="0"/>
              <a:t>G</a:t>
            </a:r>
            <a:r>
              <a:rPr dirty="0" spc="125"/>
              <a:t>r</a:t>
            </a:r>
            <a:r>
              <a:rPr dirty="0" spc="90"/>
              <a:t>u</a:t>
            </a:r>
            <a:r>
              <a:rPr dirty="0" spc="105"/>
              <a:t>p</a:t>
            </a:r>
            <a:r>
              <a:rPr dirty="0" spc="35"/>
              <a:t>o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5572125"/>
            <a:ext cx="2857500" cy="3905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3762375" cy="6419215"/>
            <a:chOff x="0" y="0"/>
            <a:chExt cx="3762375" cy="64192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04875"/>
              <a:ext cx="809624" cy="2609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825" y="0"/>
              <a:ext cx="904874" cy="904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7749" y="1724025"/>
              <a:ext cx="66675" cy="666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7749" y="1990724"/>
              <a:ext cx="66675" cy="666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7749" y="2524124"/>
              <a:ext cx="66675" cy="666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7749" y="2790824"/>
              <a:ext cx="66675" cy="666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8825" y="6229349"/>
              <a:ext cx="1733549" cy="18973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24099" y="244475"/>
            <a:ext cx="188404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877F2"/>
                </a:solidFill>
                <a:latin typeface="Calibri"/>
                <a:cs typeface="Calibri"/>
              </a:rPr>
              <a:t>F</a:t>
            </a:r>
            <a:r>
              <a:rPr dirty="0" sz="2850" spc="25" b="1">
                <a:solidFill>
                  <a:srgbClr val="1877F2"/>
                </a:solidFill>
                <a:latin typeface="Calibri"/>
                <a:cs typeface="Calibri"/>
              </a:rPr>
              <a:t>A</a:t>
            </a:r>
            <a:r>
              <a:rPr dirty="0" sz="2850" spc="300" b="1">
                <a:solidFill>
                  <a:srgbClr val="1877F2"/>
                </a:solidFill>
                <a:latin typeface="Calibri"/>
                <a:cs typeface="Calibri"/>
              </a:rPr>
              <a:t>C</a:t>
            </a:r>
            <a:r>
              <a:rPr dirty="0" sz="2850" spc="320" b="1">
                <a:solidFill>
                  <a:srgbClr val="1877F2"/>
                </a:solidFill>
                <a:latin typeface="Calibri"/>
                <a:cs typeface="Calibri"/>
              </a:rPr>
              <a:t>E</a:t>
            </a:r>
            <a:r>
              <a:rPr dirty="0" sz="2850" spc="275" b="1">
                <a:solidFill>
                  <a:srgbClr val="1877F2"/>
                </a:solidFill>
                <a:latin typeface="Calibri"/>
                <a:cs typeface="Calibri"/>
              </a:rPr>
              <a:t>B</a:t>
            </a:r>
            <a:r>
              <a:rPr dirty="0" sz="2850" spc="170" b="1">
                <a:solidFill>
                  <a:srgbClr val="1877F2"/>
                </a:solidFill>
                <a:latin typeface="Calibri"/>
                <a:cs typeface="Calibri"/>
              </a:rPr>
              <a:t>OO</a:t>
            </a:r>
            <a:r>
              <a:rPr dirty="0" sz="2850" spc="190" b="1">
                <a:solidFill>
                  <a:srgbClr val="1877F2"/>
                </a:solidFill>
                <a:latin typeface="Calibri"/>
                <a:cs typeface="Calibri"/>
              </a:rPr>
              <a:t>K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40841" y="1092200"/>
            <a:ext cx="4620260" cy="23780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r>
              <a:rPr dirty="0" sz="1550" spc="-75" b="1">
                <a:latin typeface="Calibri"/>
                <a:cs typeface="Calibri"/>
              </a:rPr>
              <a:t> </a:t>
            </a:r>
            <a:r>
              <a:rPr dirty="0" sz="1550" spc="55" b="1">
                <a:latin typeface="Calibri"/>
                <a:cs typeface="Calibri"/>
              </a:rPr>
              <a:t>(gestión)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algn="just" marL="293370">
              <a:lnSpc>
                <a:spcPct val="1000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personalizar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URL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</a:t>
            </a:r>
            <a:endParaRPr sz="1500">
              <a:latin typeface="Calibri"/>
              <a:cs typeface="Calibri"/>
            </a:endParaRPr>
          </a:p>
          <a:p>
            <a:pPr algn="just" marL="293370" marR="5715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Registro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actividad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todos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moderadores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y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administradores.</a:t>
            </a:r>
            <a:endParaRPr sz="1500">
              <a:latin typeface="Calibri"/>
              <a:cs typeface="Calibri"/>
            </a:endParaRPr>
          </a:p>
          <a:p>
            <a:pPr algn="just" marL="293370">
              <a:lnSpc>
                <a:spcPct val="100000"/>
              </a:lnSpc>
              <a:spcBef>
                <a:spcPts val="300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Estadísticas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completas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comunidad.</a:t>
            </a:r>
            <a:endParaRPr sz="1500">
              <a:latin typeface="Calibri"/>
              <a:cs typeface="Calibri"/>
            </a:endParaRPr>
          </a:p>
          <a:p>
            <a:pPr algn="just" marL="293370" marR="5080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otorguen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insignias</a:t>
            </a:r>
            <a:r>
              <a:rPr dirty="0" sz="1500" spc="4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(creadas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defecto)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automática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según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actividad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miembro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331473" y="92075"/>
            <a:ext cx="14954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[</a:t>
            </a:r>
            <a:r>
              <a:rPr dirty="0"/>
              <a:t>G</a:t>
            </a:r>
            <a:r>
              <a:rPr dirty="0" spc="125"/>
              <a:t>r</a:t>
            </a:r>
            <a:r>
              <a:rPr dirty="0" spc="90"/>
              <a:t>u</a:t>
            </a:r>
            <a:r>
              <a:rPr dirty="0" spc="105"/>
              <a:t>p</a:t>
            </a:r>
            <a:r>
              <a:rPr dirty="0" spc="35"/>
              <a:t>o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4574" y="1724025"/>
            <a:ext cx="66675" cy="666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4574" y="2257425"/>
            <a:ext cx="66675" cy="666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62712" y="2786062"/>
            <a:ext cx="76200" cy="761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62712" y="3319462"/>
            <a:ext cx="76200" cy="761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62712" y="3852862"/>
            <a:ext cx="76200" cy="761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62712" y="4119562"/>
            <a:ext cx="76200" cy="761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62712" y="4386262"/>
            <a:ext cx="76200" cy="761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4574" y="4924424"/>
            <a:ext cx="66675" cy="6667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958283" y="1092200"/>
            <a:ext cx="4915535" cy="42449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r>
              <a:rPr dirty="0" sz="1550" spc="-65" b="1">
                <a:latin typeface="Calibri"/>
                <a:cs typeface="Calibri"/>
              </a:rPr>
              <a:t> </a:t>
            </a:r>
            <a:r>
              <a:rPr dirty="0" sz="1550" spc="60" b="1">
                <a:latin typeface="Calibri"/>
                <a:cs typeface="Calibri"/>
              </a:rPr>
              <a:t>(publicaciones)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Calibri"/>
              <a:cs typeface="Calibri"/>
            </a:endParaRPr>
          </a:p>
          <a:p>
            <a:pPr marL="354965" marR="6350">
              <a:lnSpc>
                <a:spcPct val="116700"/>
              </a:lnSpc>
            </a:pP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abrir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cuadro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texto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aparece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enlace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reglas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</a:t>
            </a:r>
            <a:endParaRPr sz="1500">
              <a:latin typeface="Calibri"/>
              <a:cs typeface="Calibri"/>
            </a:endParaRPr>
          </a:p>
          <a:p>
            <a:pPr marL="354965" marR="8255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Cuentan</a:t>
            </a:r>
            <a:r>
              <a:rPr dirty="0" sz="1500" spc="1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1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60" b="1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11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opciones</a:t>
            </a:r>
            <a:r>
              <a:rPr dirty="0" sz="1500" spc="17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perfil:</a:t>
            </a:r>
            <a:endParaRPr sz="1500">
              <a:latin typeface="Calibri"/>
              <a:cs typeface="Calibri"/>
            </a:endParaRPr>
          </a:p>
          <a:p>
            <a:pPr marL="697865" marR="5715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Dar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formato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publicaciones: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títulos,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cita,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negrita,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cursiva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enumeración.</a:t>
            </a:r>
            <a:endParaRPr sz="1500">
              <a:latin typeface="Calibri"/>
              <a:cs typeface="Calibri"/>
            </a:endParaRPr>
          </a:p>
          <a:p>
            <a:pPr marL="697865" marR="1143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Programarlas,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recomienda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abusar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opción.</a:t>
            </a:r>
            <a:endParaRPr sz="1500">
              <a:latin typeface="Calibri"/>
              <a:cs typeface="Calibri"/>
            </a:endParaRPr>
          </a:p>
          <a:p>
            <a:pPr marL="697865" marR="2743200">
              <a:lnSpc>
                <a:spcPct val="116700"/>
              </a:lnSpc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encuestas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  <a:p>
            <a:pPr marL="697865" marR="5080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Añadir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archivos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(PDF,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PPT,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etc.),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pocas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redes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sociales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directamente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subir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archivo.</a:t>
            </a:r>
            <a:endParaRPr sz="1500">
              <a:latin typeface="Calibri"/>
              <a:cs typeface="Calibri"/>
            </a:endParaRPr>
          </a:p>
          <a:p>
            <a:pPr marL="354965" marR="5080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vez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publica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estos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recuperar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75" b="1">
                <a:solidFill>
                  <a:srgbClr val="737373"/>
                </a:solidFill>
                <a:latin typeface="Calibri"/>
                <a:cs typeface="Calibri"/>
              </a:rPr>
              <a:t>URL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directa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publicación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33856" y="3514344"/>
            <a:ext cx="5172710" cy="2905760"/>
            <a:chOff x="1133856" y="3514344"/>
            <a:chExt cx="5172710" cy="2905760"/>
          </a:xfrm>
        </p:grpSpPr>
        <p:sp>
          <p:nvSpPr>
            <p:cNvPr id="26" name="object 26"/>
            <p:cNvSpPr/>
            <p:nvPr/>
          </p:nvSpPr>
          <p:spPr>
            <a:xfrm>
              <a:off x="1133856" y="3514344"/>
              <a:ext cx="2581910" cy="2905760"/>
            </a:xfrm>
            <a:custGeom>
              <a:avLst/>
              <a:gdLst/>
              <a:ahLst/>
              <a:cxnLst/>
              <a:rect l="l" t="t" r="r" b="b"/>
              <a:pathLst>
                <a:path w="2581910" h="2905760">
                  <a:moveTo>
                    <a:pt x="226871" y="2905505"/>
                  </a:moveTo>
                  <a:lnTo>
                    <a:pt x="0" y="2905505"/>
                  </a:lnTo>
                  <a:lnTo>
                    <a:pt x="0" y="0"/>
                  </a:lnTo>
                  <a:lnTo>
                    <a:pt x="2581656" y="0"/>
                  </a:lnTo>
                  <a:lnTo>
                    <a:pt x="2581656" y="200405"/>
                  </a:lnTo>
                  <a:lnTo>
                    <a:pt x="294893" y="200405"/>
                  </a:lnTo>
                  <a:lnTo>
                    <a:pt x="285510" y="200859"/>
                  </a:lnTo>
                  <a:lnTo>
                    <a:pt x="241965" y="216443"/>
                  </a:lnTo>
                  <a:lnTo>
                    <a:pt x="210903" y="250709"/>
                  </a:lnTo>
                  <a:lnTo>
                    <a:pt x="199643" y="295655"/>
                  </a:lnTo>
                  <a:lnTo>
                    <a:pt x="199643" y="2838830"/>
                  </a:lnTo>
                  <a:lnTo>
                    <a:pt x="201345" y="2857584"/>
                  </a:lnTo>
                  <a:lnTo>
                    <a:pt x="206450" y="2874948"/>
                  </a:lnTo>
                  <a:lnTo>
                    <a:pt x="214959" y="2890921"/>
                  </a:lnTo>
                  <a:lnTo>
                    <a:pt x="226871" y="2905505"/>
                  </a:lnTo>
                  <a:close/>
                </a:path>
                <a:path w="2581910" h="2905760">
                  <a:moveTo>
                    <a:pt x="2581656" y="2905505"/>
                  </a:moveTo>
                  <a:lnTo>
                    <a:pt x="2353641" y="2905505"/>
                  </a:lnTo>
                  <a:lnTo>
                    <a:pt x="2365553" y="2890921"/>
                  </a:lnTo>
                  <a:lnTo>
                    <a:pt x="2374061" y="2874948"/>
                  </a:lnTo>
                  <a:lnTo>
                    <a:pt x="2379167" y="2857584"/>
                  </a:lnTo>
                  <a:lnTo>
                    <a:pt x="2380868" y="2838830"/>
                  </a:lnTo>
                  <a:lnTo>
                    <a:pt x="2380868" y="295655"/>
                  </a:lnTo>
                  <a:lnTo>
                    <a:pt x="2369608" y="250709"/>
                  </a:lnTo>
                  <a:lnTo>
                    <a:pt x="2338546" y="216443"/>
                  </a:lnTo>
                  <a:lnTo>
                    <a:pt x="2295001" y="200859"/>
                  </a:lnTo>
                  <a:lnTo>
                    <a:pt x="2285618" y="200405"/>
                  </a:lnTo>
                  <a:lnTo>
                    <a:pt x="2581656" y="200405"/>
                  </a:lnTo>
                  <a:lnTo>
                    <a:pt x="2581656" y="2905505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3500" y="3714749"/>
              <a:ext cx="2181224" cy="270509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770376" y="4885944"/>
              <a:ext cx="2536190" cy="1362710"/>
            </a:xfrm>
            <a:custGeom>
              <a:avLst/>
              <a:gdLst/>
              <a:ahLst/>
              <a:cxnLst/>
              <a:rect l="l" t="t" r="r" b="b"/>
              <a:pathLst>
                <a:path w="2536190" h="1362710">
                  <a:moveTo>
                    <a:pt x="2535936" y="1362456"/>
                  </a:moveTo>
                  <a:lnTo>
                    <a:pt x="0" y="1362456"/>
                  </a:lnTo>
                  <a:lnTo>
                    <a:pt x="0" y="0"/>
                  </a:lnTo>
                  <a:lnTo>
                    <a:pt x="2535936" y="0"/>
                  </a:lnTo>
                  <a:lnTo>
                    <a:pt x="2535936" y="200405"/>
                  </a:lnTo>
                  <a:lnTo>
                    <a:pt x="296798" y="200405"/>
                  </a:lnTo>
                  <a:lnTo>
                    <a:pt x="287415" y="200858"/>
                  </a:lnTo>
                  <a:lnTo>
                    <a:pt x="243870" y="216443"/>
                  </a:lnTo>
                  <a:lnTo>
                    <a:pt x="212807" y="250709"/>
                  </a:lnTo>
                  <a:lnTo>
                    <a:pt x="201548" y="295655"/>
                  </a:lnTo>
                  <a:lnTo>
                    <a:pt x="201548" y="1067180"/>
                  </a:lnTo>
                  <a:lnTo>
                    <a:pt x="212807" y="1112125"/>
                  </a:lnTo>
                  <a:lnTo>
                    <a:pt x="243870" y="1146392"/>
                  </a:lnTo>
                  <a:lnTo>
                    <a:pt x="287415" y="1161977"/>
                  </a:lnTo>
                  <a:lnTo>
                    <a:pt x="296798" y="1162430"/>
                  </a:lnTo>
                  <a:lnTo>
                    <a:pt x="2535936" y="1162430"/>
                  </a:lnTo>
                  <a:lnTo>
                    <a:pt x="2535936" y="1362456"/>
                  </a:lnTo>
                  <a:close/>
                </a:path>
                <a:path w="2536190" h="1362710">
                  <a:moveTo>
                    <a:pt x="2535936" y="1162430"/>
                  </a:moveTo>
                  <a:lnTo>
                    <a:pt x="2239898" y="1162430"/>
                  </a:lnTo>
                  <a:lnTo>
                    <a:pt x="2249281" y="1161977"/>
                  </a:lnTo>
                  <a:lnTo>
                    <a:pt x="2258483" y="1160617"/>
                  </a:lnTo>
                  <a:lnTo>
                    <a:pt x="2300294" y="1140846"/>
                  </a:lnTo>
                  <a:lnTo>
                    <a:pt x="2327897" y="1103630"/>
                  </a:lnTo>
                  <a:lnTo>
                    <a:pt x="2335148" y="1067180"/>
                  </a:lnTo>
                  <a:lnTo>
                    <a:pt x="2335148" y="295655"/>
                  </a:lnTo>
                  <a:lnTo>
                    <a:pt x="2323888" y="250709"/>
                  </a:lnTo>
                  <a:lnTo>
                    <a:pt x="2292826" y="216443"/>
                  </a:lnTo>
                  <a:lnTo>
                    <a:pt x="2249281" y="200858"/>
                  </a:lnTo>
                  <a:lnTo>
                    <a:pt x="2239898" y="200405"/>
                  </a:lnTo>
                  <a:lnTo>
                    <a:pt x="2535936" y="200405"/>
                  </a:lnTo>
                  <a:lnTo>
                    <a:pt x="2535936" y="1162430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71924" y="5086349"/>
              <a:ext cx="2133599" cy="96202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442716" y="5860516"/>
              <a:ext cx="487045" cy="322580"/>
            </a:xfrm>
            <a:custGeom>
              <a:avLst/>
              <a:gdLst/>
              <a:ahLst/>
              <a:cxnLst/>
              <a:rect l="l" t="t" r="r" b="b"/>
              <a:pathLst>
                <a:path w="487045" h="322579">
                  <a:moveTo>
                    <a:pt x="487045" y="29667"/>
                  </a:moveTo>
                  <a:lnTo>
                    <a:pt x="468503" y="0"/>
                  </a:lnTo>
                  <a:lnTo>
                    <a:pt x="0" y="292747"/>
                  </a:lnTo>
                  <a:lnTo>
                    <a:pt x="18542" y="322414"/>
                  </a:lnTo>
                  <a:lnTo>
                    <a:pt x="487045" y="29667"/>
                  </a:lnTo>
                  <a:close/>
                </a:path>
              </a:pathLst>
            </a:custGeom>
            <a:solidFill>
              <a:srgbClr val="696A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51132" y="5775997"/>
              <a:ext cx="169113" cy="199541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0774" y="1514475"/>
            <a:ext cx="66675" cy="666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80658" y="1368425"/>
            <a:ext cx="4330065" cy="242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Tiene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diferentes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"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guías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"</a:t>
            </a: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recopilar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cada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ellas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miembro realizadas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Cada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guía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tendrá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nombre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descripción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(opcional).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4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guías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activarse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obligatorias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miembros,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apareciéndoles,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entrar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grupo,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barra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progreso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indicará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cuantas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ha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visto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cada guía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 han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visto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completa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dicha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guía.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3762375" cy="6419215"/>
            <a:chOff x="0" y="0"/>
            <a:chExt cx="3762375" cy="64192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04875"/>
              <a:ext cx="809624" cy="26098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825" y="0"/>
              <a:ext cx="904874" cy="904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749" y="1724025"/>
              <a:ext cx="66675" cy="666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749" y="1990724"/>
              <a:ext cx="66675" cy="666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8825" y="6229349"/>
              <a:ext cx="1733549" cy="18973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275832" y="4200144"/>
            <a:ext cx="4706620" cy="2219325"/>
            <a:chOff x="6275832" y="4200144"/>
            <a:chExt cx="4706620" cy="221932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6949" y="5048249"/>
              <a:ext cx="1038224" cy="10477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0404" y="6068129"/>
              <a:ext cx="2045939" cy="3510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75832" y="4200144"/>
              <a:ext cx="4706620" cy="1316990"/>
            </a:xfrm>
            <a:custGeom>
              <a:avLst/>
              <a:gdLst/>
              <a:ahLst/>
              <a:cxnLst/>
              <a:rect l="l" t="t" r="r" b="b"/>
              <a:pathLst>
                <a:path w="4706620" h="1316989">
                  <a:moveTo>
                    <a:pt x="4706112" y="1316736"/>
                  </a:moveTo>
                  <a:lnTo>
                    <a:pt x="0" y="1316736"/>
                  </a:lnTo>
                  <a:lnTo>
                    <a:pt x="0" y="0"/>
                  </a:lnTo>
                  <a:lnTo>
                    <a:pt x="4706112" y="0"/>
                  </a:lnTo>
                  <a:lnTo>
                    <a:pt x="4706112" y="200405"/>
                  </a:lnTo>
                  <a:lnTo>
                    <a:pt x="296417" y="200405"/>
                  </a:lnTo>
                  <a:lnTo>
                    <a:pt x="287034" y="200859"/>
                  </a:lnTo>
                  <a:lnTo>
                    <a:pt x="243489" y="216442"/>
                  </a:lnTo>
                  <a:lnTo>
                    <a:pt x="212426" y="250709"/>
                  </a:lnTo>
                  <a:lnTo>
                    <a:pt x="201167" y="295655"/>
                  </a:lnTo>
                  <a:lnTo>
                    <a:pt x="201167" y="1019555"/>
                  </a:lnTo>
                  <a:lnTo>
                    <a:pt x="212427" y="1064501"/>
                  </a:lnTo>
                  <a:lnTo>
                    <a:pt x="243489" y="1098767"/>
                  </a:lnTo>
                  <a:lnTo>
                    <a:pt x="287034" y="1114352"/>
                  </a:lnTo>
                  <a:lnTo>
                    <a:pt x="296417" y="1114805"/>
                  </a:lnTo>
                  <a:lnTo>
                    <a:pt x="4706112" y="1114805"/>
                  </a:lnTo>
                  <a:lnTo>
                    <a:pt x="4706112" y="1316736"/>
                  </a:lnTo>
                  <a:close/>
                </a:path>
                <a:path w="4706620" h="1316989">
                  <a:moveTo>
                    <a:pt x="4706112" y="1114805"/>
                  </a:moveTo>
                  <a:lnTo>
                    <a:pt x="4411217" y="1114805"/>
                  </a:lnTo>
                  <a:lnTo>
                    <a:pt x="4420600" y="1114352"/>
                  </a:lnTo>
                  <a:lnTo>
                    <a:pt x="4429802" y="1112993"/>
                  </a:lnTo>
                  <a:lnTo>
                    <a:pt x="4471613" y="1093221"/>
                  </a:lnTo>
                  <a:lnTo>
                    <a:pt x="4499215" y="1056005"/>
                  </a:lnTo>
                  <a:lnTo>
                    <a:pt x="4506467" y="1019555"/>
                  </a:lnTo>
                  <a:lnTo>
                    <a:pt x="4506467" y="295655"/>
                  </a:lnTo>
                  <a:lnTo>
                    <a:pt x="4495205" y="250709"/>
                  </a:lnTo>
                  <a:lnTo>
                    <a:pt x="4464144" y="216442"/>
                  </a:lnTo>
                  <a:lnTo>
                    <a:pt x="4420600" y="200859"/>
                  </a:lnTo>
                  <a:lnTo>
                    <a:pt x="4411217" y="200405"/>
                  </a:lnTo>
                  <a:lnTo>
                    <a:pt x="4706112" y="200405"/>
                  </a:lnTo>
                  <a:lnTo>
                    <a:pt x="4706112" y="1114805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6999" y="4400549"/>
              <a:ext cx="4305299" cy="9143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24099" y="244475"/>
            <a:ext cx="188404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877F2"/>
                </a:solidFill>
                <a:latin typeface="Calibri"/>
                <a:cs typeface="Calibri"/>
              </a:rPr>
              <a:t>F</a:t>
            </a:r>
            <a:r>
              <a:rPr dirty="0" sz="2850" spc="25" b="1">
                <a:solidFill>
                  <a:srgbClr val="1877F2"/>
                </a:solidFill>
                <a:latin typeface="Calibri"/>
                <a:cs typeface="Calibri"/>
              </a:rPr>
              <a:t>A</a:t>
            </a:r>
            <a:r>
              <a:rPr dirty="0" sz="2850" spc="300" b="1">
                <a:solidFill>
                  <a:srgbClr val="1877F2"/>
                </a:solidFill>
                <a:latin typeface="Calibri"/>
                <a:cs typeface="Calibri"/>
              </a:rPr>
              <a:t>C</a:t>
            </a:r>
            <a:r>
              <a:rPr dirty="0" sz="2850" spc="320" b="1">
                <a:solidFill>
                  <a:srgbClr val="1877F2"/>
                </a:solidFill>
                <a:latin typeface="Calibri"/>
                <a:cs typeface="Calibri"/>
              </a:rPr>
              <a:t>E</a:t>
            </a:r>
            <a:r>
              <a:rPr dirty="0" sz="2850" spc="275" b="1">
                <a:solidFill>
                  <a:srgbClr val="1877F2"/>
                </a:solidFill>
                <a:latin typeface="Calibri"/>
                <a:cs typeface="Calibri"/>
              </a:rPr>
              <a:t>B</a:t>
            </a:r>
            <a:r>
              <a:rPr dirty="0" sz="2850" spc="170" b="1">
                <a:solidFill>
                  <a:srgbClr val="1877F2"/>
                </a:solidFill>
                <a:latin typeface="Calibri"/>
                <a:cs typeface="Calibri"/>
              </a:rPr>
              <a:t>OO</a:t>
            </a:r>
            <a:r>
              <a:rPr dirty="0" sz="2850" spc="190" b="1">
                <a:solidFill>
                  <a:srgbClr val="1877F2"/>
                </a:solidFill>
                <a:latin typeface="Calibri"/>
                <a:cs typeface="Calibri"/>
              </a:rPr>
              <a:t>K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0841" y="1092200"/>
            <a:ext cx="4849495" cy="23780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r>
              <a:rPr dirty="0" sz="1550" spc="-45" b="1">
                <a:latin typeface="Calibri"/>
                <a:cs typeface="Calibri"/>
              </a:rPr>
              <a:t> </a:t>
            </a:r>
            <a:r>
              <a:rPr dirty="0" sz="1550" spc="60" b="1">
                <a:latin typeface="Calibri"/>
                <a:cs typeface="Calibri"/>
              </a:rPr>
              <a:t>(organización</a:t>
            </a:r>
            <a:r>
              <a:rPr dirty="0" sz="1550" spc="-45" b="1">
                <a:latin typeface="Calibri"/>
                <a:cs typeface="Calibri"/>
              </a:rPr>
              <a:t> </a:t>
            </a:r>
            <a:r>
              <a:rPr dirty="0" sz="1550" spc="50" b="1">
                <a:latin typeface="Calibri"/>
                <a:cs typeface="Calibri"/>
              </a:rPr>
              <a:t>de</a:t>
            </a:r>
            <a:r>
              <a:rPr dirty="0" sz="1550" spc="-45" b="1">
                <a:latin typeface="Calibri"/>
                <a:cs typeface="Calibri"/>
              </a:rPr>
              <a:t> </a:t>
            </a:r>
            <a:r>
              <a:rPr dirty="0" sz="1550" spc="50" b="1">
                <a:latin typeface="Calibri"/>
                <a:cs typeface="Calibri"/>
              </a:rPr>
              <a:t>contenidos)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algn="just" marL="293370">
              <a:lnSpc>
                <a:spcPct val="1000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realizar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búsquedas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</a:t>
            </a:r>
            <a:endParaRPr sz="1500">
              <a:latin typeface="Calibri"/>
              <a:cs typeface="Calibri"/>
            </a:endParaRPr>
          </a:p>
          <a:p>
            <a:pPr algn="just" marL="293370" marR="5080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incluir hashtags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cuales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pasarán,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la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lista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temas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(siempre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cuando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esté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activa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opción).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Podremos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escoger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fijar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aquellos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temas que cosideremos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interesantes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número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asociadas 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estos,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además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acceder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todas.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331473" y="92075"/>
            <a:ext cx="14954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[</a:t>
            </a:r>
            <a:r>
              <a:rPr dirty="0"/>
              <a:t>G</a:t>
            </a:r>
            <a:r>
              <a:rPr dirty="0" spc="125"/>
              <a:t>r</a:t>
            </a:r>
            <a:r>
              <a:rPr dirty="0" spc="90"/>
              <a:t>u</a:t>
            </a:r>
            <a:r>
              <a:rPr dirty="0" spc="105"/>
              <a:t>p</a:t>
            </a:r>
            <a:r>
              <a:rPr dirty="0" spc="35"/>
              <a:t>o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197863" y="3541776"/>
            <a:ext cx="4462780" cy="2715895"/>
            <a:chOff x="1197863" y="3541776"/>
            <a:chExt cx="4462780" cy="2715895"/>
          </a:xfrm>
        </p:grpSpPr>
        <p:sp>
          <p:nvSpPr>
            <p:cNvPr id="19" name="object 19"/>
            <p:cNvSpPr/>
            <p:nvPr/>
          </p:nvSpPr>
          <p:spPr>
            <a:xfrm>
              <a:off x="1197863" y="3541776"/>
              <a:ext cx="4462780" cy="2715895"/>
            </a:xfrm>
            <a:custGeom>
              <a:avLst/>
              <a:gdLst/>
              <a:ahLst/>
              <a:cxnLst/>
              <a:rect l="l" t="t" r="r" b="b"/>
              <a:pathLst>
                <a:path w="4462780" h="2715895">
                  <a:moveTo>
                    <a:pt x="4462272" y="2715768"/>
                  </a:moveTo>
                  <a:lnTo>
                    <a:pt x="0" y="2715768"/>
                  </a:lnTo>
                  <a:lnTo>
                    <a:pt x="0" y="0"/>
                  </a:lnTo>
                  <a:lnTo>
                    <a:pt x="4462272" y="0"/>
                  </a:lnTo>
                  <a:lnTo>
                    <a:pt x="4462272" y="201548"/>
                  </a:lnTo>
                  <a:lnTo>
                    <a:pt x="297560" y="201548"/>
                  </a:lnTo>
                  <a:lnTo>
                    <a:pt x="288177" y="202002"/>
                  </a:lnTo>
                  <a:lnTo>
                    <a:pt x="244632" y="217586"/>
                  </a:lnTo>
                  <a:lnTo>
                    <a:pt x="213570" y="251852"/>
                  </a:lnTo>
                  <a:lnTo>
                    <a:pt x="202310" y="296798"/>
                  </a:lnTo>
                  <a:lnTo>
                    <a:pt x="202310" y="2420873"/>
                  </a:lnTo>
                  <a:lnTo>
                    <a:pt x="213570" y="2465819"/>
                  </a:lnTo>
                  <a:lnTo>
                    <a:pt x="244632" y="2500085"/>
                  </a:lnTo>
                  <a:lnTo>
                    <a:pt x="288177" y="2515670"/>
                  </a:lnTo>
                  <a:lnTo>
                    <a:pt x="297560" y="2516123"/>
                  </a:lnTo>
                  <a:lnTo>
                    <a:pt x="4462272" y="2516123"/>
                  </a:lnTo>
                  <a:lnTo>
                    <a:pt x="4462272" y="2715768"/>
                  </a:lnTo>
                  <a:close/>
                </a:path>
                <a:path w="4462780" h="2715895">
                  <a:moveTo>
                    <a:pt x="4462272" y="2516123"/>
                  </a:moveTo>
                  <a:lnTo>
                    <a:pt x="4164710" y="2516123"/>
                  </a:lnTo>
                  <a:lnTo>
                    <a:pt x="4174093" y="2515670"/>
                  </a:lnTo>
                  <a:lnTo>
                    <a:pt x="4183296" y="2514310"/>
                  </a:lnTo>
                  <a:lnTo>
                    <a:pt x="4225106" y="2494539"/>
                  </a:lnTo>
                  <a:lnTo>
                    <a:pt x="4252709" y="2457323"/>
                  </a:lnTo>
                  <a:lnTo>
                    <a:pt x="4259960" y="2420873"/>
                  </a:lnTo>
                  <a:lnTo>
                    <a:pt x="4259960" y="296798"/>
                  </a:lnTo>
                  <a:lnTo>
                    <a:pt x="4248700" y="251852"/>
                  </a:lnTo>
                  <a:lnTo>
                    <a:pt x="4217638" y="217586"/>
                  </a:lnTo>
                  <a:lnTo>
                    <a:pt x="4174093" y="202002"/>
                  </a:lnTo>
                  <a:lnTo>
                    <a:pt x="4164710" y="201548"/>
                  </a:lnTo>
                  <a:lnTo>
                    <a:pt x="4462272" y="201548"/>
                  </a:lnTo>
                  <a:lnTo>
                    <a:pt x="4462272" y="2516123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0174" y="3743324"/>
              <a:ext cx="4057649" cy="231457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49" y="2886074"/>
            <a:ext cx="66675" cy="66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49" y="3152774"/>
            <a:ext cx="66675" cy="66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49" y="3686174"/>
            <a:ext cx="66675" cy="66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49" y="4486274"/>
            <a:ext cx="66675" cy="6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49" y="5553074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04875"/>
            <a:ext cx="809624" cy="26098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639964" y="5048250"/>
            <a:ext cx="2285365" cy="1371600"/>
            <a:chOff x="8639964" y="5048250"/>
            <a:chExt cx="2285365" cy="13716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86949" y="5048250"/>
              <a:ext cx="1038224" cy="10477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9964" y="6067711"/>
              <a:ext cx="2046799" cy="35185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9449" y="6248399"/>
            <a:ext cx="1733549" cy="17068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86817" y="244475"/>
            <a:ext cx="4673600" cy="598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9605">
              <a:lnSpc>
                <a:spcPct val="100000"/>
              </a:lnSpc>
              <a:spcBef>
                <a:spcPts val="100"/>
              </a:spcBef>
            </a:pPr>
            <a:r>
              <a:rPr dirty="0" sz="2850" spc="-100" b="1">
                <a:solidFill>
                  <a:srgbClr val="1877F2"/>
                </a:solidFill>
                <a:latin typeface="Century Gothic"/>
                <a:cs typeface="Century Gothic"/>
              </a:rPr>
              <a:t>FACEBOOK</a:t>
            </a:r>
            <a:endParaRPr sz="28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755"/>
              </a:spcBef>
            </a:pPr>
            <a:r>
              <a:rPr dirty="0" sz="1550" spc="-35" b="1">
                <a:latin typeface="Century Gothic"/>
                <a:cs typeface="Century Gothic"/>
              </a:rPr>
              <a:t>Estrategias</a:t>
            </a:r>
            <a:endParaRPr sz="1550">
              <a:latin typeface="Century Gothic"/>
              <a:cs typeface="Century Gothic"/>
            </a:endParaRPr>
          </a:p>
          <a:p>
            <a:pPr algn="just" marL="12700" marR="5080">
              <a:lnSpc>
                <a:spcPct val="116700"/>
              </a:lnSpc>
              <a:spcBef>
                <a:spcPts val="1115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grupos son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ofrecen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punto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vista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educativo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algunas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dinámicas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realizar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serán,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partiendo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nosotros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354965" marR="10795">
              <a:lnSpc>
                <a:spcPct val="116700"/>
              </a:lnSpc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interés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estudiantes.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Lanzar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avisos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eventos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importante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relacionados,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sean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externos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voluntarios.</a:t>
            </a:r>
            <a:endParaRPr sz="1500">
              <a:latin typeface="Calibri"/>
              <a:cs typeface="Calibri"/>
            </a:endParaRPr>
          </a:p>
          <a:p>
            <a:pPr algn="just" marL="354965" marR="9525">
              <a:lnSpc>
                <a:spcPct val="116700"/>
              </a:lnSpc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píldoras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vídeo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reforzar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ideas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vistas 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clase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enunciados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ejercicios,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motivar,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hacer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reflexionar,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</a:t>
            </a:r>
            <a:endParaRPr sz="1500">
              <a:latin typeface="Calibri"/>
              <a:cs typeface="Calibri"/>
            </a:endParaRPr>
          </a:p>
          <a:p>
            <a:pPr algn="just" marL="354965" marR="508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imágenes/fotografías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(nuestras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permiso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compartirlas,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licencias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libres,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etc.)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4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</a:t>
            </a:r>
            <a:r>
              <a:rPr dirty="0" sz="1500" spc="4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álbumes</a:t>
            </a:r>
            <a:r>
              <a:rPr dirty="0" sz="1500" spc="4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archivos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texto/presentaciones.</a:t>
            </a:r>
            <a:endParaRPr sz="1500">
              <a:latin typeface="Calibri"/>
              <a:cs typeface="Calibri"/>
            </a:endParaRPr>
          </a:p>
          <a:p>
            <a:pPr algn="just" marL="354965" marR="12700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Emitir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directos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tutorías,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webinars,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repasos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entrevistas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profesionales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externos.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825" y="0"/>
            <a:ext cx="904874" cy="904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49" y="733425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49" y="1533524"/>
            <a:ext cx="66675" cy="666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49" y="2867024"/>
            <a:ext cx="66675" cy="666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49" y="3400424"/>
            <a:ext cx="66675" cy="666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49" y="3933824"/>
            <a:ext cx="66675" cy="666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49" y="4467224"/>
            <a:ext cx="66675" cy="666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49" y="5000624"/>
            <a:ext cx="66675" cy="666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49" y="5267324"/>
            <a:ext cx="66675" cy="666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2649" y="6067424"/>
            <a:ext cx="66675" cy="6667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138217" y="587375"/>
            <a:ext cx="4572635" cy="5626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16700"/>
              </a:lnSpc>
              <a:spcBef>
                <a:spcPts val="1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Proponer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debates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</a:t>
            </a:r>
            <a:r>
              <a:rPr dirty="0" sz="1500" spc="4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(vídeo,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artículo,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etc.)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contesten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comentarios.</a:t>
            </a:r>
            <a:endParaRPr sz="1500">
              <a:latin typeface="Calibri"/>
              <a:cs typeface="Calibri"/>
            </a:endParaRPr>
          </a:p>
          <a:p>
            <a:pPr algn="just" marL="12700" marR="698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línea 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idea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anterior,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proponer el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análisis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publicación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siguiendo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pautas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vistas en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clase: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análisis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obras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(de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arte,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literarias,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etc.),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análisis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metodologías,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análisis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experiencias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investigaciones,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</a:t>
            </a:r>
            <a:endParaRPr sz="1500">
              <a:latin typeface="Calibri"/>
              <a:cs typeface="Calibri"/>
            </a:endParaRPr>
          </a:p>
          <a:p>
            <a:pPr algn="just" marL="12700" marR="13335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Actividades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búsqueda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donde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sean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ellos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publiquen.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Animarles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dudas,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sugerencias,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reflexiones,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debates,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</a:t>
            </a:r>
            <a:endParaRPr sz="1500">
              <a:latin typeface="Calibri"/>
              <a:cs typeface="Calibri"/>
            </a:endParaRPr>
          </a:p>
          <a:p>
            <a:pPr algn="just" marL="12700" marR="635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Proponerles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propios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contenidos,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ejemplo,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vídeos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compartiendo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parte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temario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clase.</a:t>
            </a:r>
            <a:endParaRPr sz="1500">
              <a:latin typeface="Calibri"/>
              <a:cs typeface="Calibri"/>
            </a:endParaRPr>
          </a:p>
          <a:p>
            <a:pPr algn="just" marL="12700" marR="1143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Proponerles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propios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grupos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trabajen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en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equipo.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16700"/>
              </a:lnSpc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planteen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sesión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respuestas.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Utilizar</a:t>
            </a:r>
            <a:r>
              <a:rPr dirty="0" sz="1500" spc="3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3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</a:t>
            </a:r>
            <a:r>
              <a:rPr dirty="0" sz="1500" spc="3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3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3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estadísticas</a:t>
            </a:r>
            <a:r>
              <a:rPr dirty="0" sz="1500" spc="3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3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ajustar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obtener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resultados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participación,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evaluar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...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331473" y="92075"/>
            <a:ext cx="14954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5">
                <a:latin typeface="Century Gothic"/>
                <a:cs typeface="Century Gothic"/>
              </a:rPr>
              <a:t>[</a:t>
            </a:r>
            <a:r>
              <a:rPr dirty="0" spc="-610">
                <a:latin typeface="Century Gothic"/>
                <a:cs typeface="Century Gothic"/>
              </a:rPr>
              <a:t>G</a:t>
            </a:r>
            <a:r>
              <a:rPr dirty="0" spc="229">
                <a:latin typeface="Century Gothic"/>
                <a:cs typeface="Century Gothic"/>
              </a:rPr>
              <a:t>r</a:t>
            </a:r>
            <a:r>
              <a:rPr dirty="0" spc="-100">
                <a:latin typeface="Century Gothic"/>
                <a:cs typeface="Century Gothic"/>
              </a:rPr>
              <a:t>u</a:t>
            </a:r>
            <a:r>
              <a:rPr dirty="0" spc="-265">
                <a:latin typeface="Century Gothic"/>
                <a:cs typeface="Century Gothic"/>
              </a:rPr>
              <a:t>p</a:t>
            </a:r>
            <a:r>
              <a:rPr dirty="0" spc="-275">
                <a:latin typeface="Century Gothic"/>
                <a:cs typeface="Century Gothic"/>
              </a:rPr>
              <a:t>o</a:t>
            </a:r>
            <a:r>
              <a:rPr dirty="0">
                <a:latin typeface="Century Gothic"/>
                <a:cs typeface="Century Gothic"/>
              </a:rPr>
              <a:t>s</a:t>
            </a:r>
            <a:r>
              <a:rPr dirty="0" spc="70">
                <a:latin typeface="Century Gothic"/>
                <a:cs typeface="Century Gothic"/>
              </a:rPr>
              <a:t>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4381500"/>
            <a:ext cx="66675" cy="66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4914899"/>
            <a:ext cx="66675" cy="66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5448299"/>
            <a:ext cx="66675" cy="66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5714999"/>
            <a:ext cx="66675" cy="6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5981699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6248399"/>
            <a:ext cx="66675" cy="666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42776" y="2963957"/>
            <a:ext cx="4839335" cy="3430904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  <a:spcBef>
                <a:spcPts val="74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Aquellas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nos puedan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interesar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punto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educativo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prácticamente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mismas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ofrece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destacando:</a:t>
            </a:r>
            <a:endParaRPr sz="1500">
              <a:latin typeface="Calibri"/>
              <a:cs typeface="Calibri"/>
            </a:endParaRPr>
          </a:p>
          <a:p>
            <a:pPr marL="354965" marR="10795">
              <a:lnSpc>
                <a:spcPct val="116700"/>
              </a:lnSpc>
            </a:pP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nombre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página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</a:t>
            </a:r>
            <a:endParaRPr sz="1500">
              <a:latin typeface="Calibri"/>
              <a:cs typeface="Calibri"/>
            </a:endParaRPr>
          </a:p>
          <a:p>
            <a:pPr marL="354965" marR="8890">
              <a:lnSpc>
                <a:spcPct val="116700"/>
              </a:lnSpc>
            </a:pP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participación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seguidores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página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mediante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gusta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comentarios</a:t>
            </a:r>
            <a:endParaRPr sz="1500">
              <a:latin typeface="Calibri"/>
              <a:cs typeface="Calibri"/>
            </a:endParaRPr>
          </a:p>
          <a:p>
            <a:pPr marL="354965" marR="1447800">
              <a:lnSpc>
                <a:spcPct val="116700"/>
              </a:lnSpc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programables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conectar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WhatsApp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Mensajes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privados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Ofrecer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empleos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(becas)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2749" y="5457825"/>
            <a:ext cx="2971799" cy="9612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77424" y="1219200"/>
            <a:ext cx="1047749" cy="10382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847975"/>
            <a:ext cx="952499" cy="13334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4825" y="0"/>
            <a:ext cx="904874" cy="904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331473" y="92075"/>
            <a:ext cx="159893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[</a:t>
            </a:r>
            <a:r>
              <a:rPr dirty="0" spc="85"/>
              <a:t>P</a:t>
            </a:r>
            <a:r>
              <a:rPr dirty="0" spc="100"/>
              <a:t>á</a:t>
            </a:r>
            <a:r>
              <a:rPr dirty="0" spc="175"/>
              <a:t>g</a:t>
            </a:r>
            <a:r>
              <a:rPr dirty="0" spc="90"/>
              <a:t>i</a:t>
            </a:r>
            <a:r>
              <a:rPr dirty="0" spc="105"/>
              <a:t>n</a:t>
            </a:r>
            <a:r>
              <a:rPr dirty="0" spc="100"/>
              <a:t>a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2776" y="244475"/>
            <a:ext cx="4806950" cy="2282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3725">
              <a:lnSpc>
                <a:spcPct val="100000"/>
              </a:lnSpc>
              <a:spcBef>
                <a:spcPts val="100"/>
              </a:spcBef>
            </a:pPr>
            <a:r>
              <a:rPr dirty="0" sz="2850" spc="210" b="1">
                <a:solidFill>
                  <a:srgbClr val="1877F2"/>
                </a:solidFill>
                <a:latin typeface="Calibri"/>
                <a:cs typeface="Calibri"/>
              </a:rPr>
              <a:t>FACEBOOK</a:t>
            </a:r>
            <a:endParaRPr sz="285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  <a:spcBef>
                <a:spcPts val="1755"/>
              </a:spcBef>
            </a:pP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páginas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pensadas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empresas,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marcas personas u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organizaciones. 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Su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enfoque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menos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participativo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por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no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son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las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adecuadas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virtual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aprendizaje, 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complejo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fomentar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trabajo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colaborativo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ellas.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1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nos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servir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776" y="2501900"/>
            <a:ext cx="480187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957580" algn="l"/>
                <a:tab pos="2085975" algn="l"/>
                <a:tab pos="2333625" algn="l"/>
                <a:tab pos="2759710" algn="l"/>
                <a:tab pos="3736340" algn="l"/>
                <a:tab pos="3990975" algn="l"/>
              </a:tabLst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f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ó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b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v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 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educativas.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6949" y="1047750"/>
            <a:ext cx="66675" cy="666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6949" y="1314450"/>
            <a:ext cx="66675" cy="666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6949" y="1581149"/>
            <a:ext cx="66675" cy="666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6949" y="2362200"/>
            <a:ext cx="66675" cy="666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6949" y="3162299"/>
            <a:ext cx="66675" cy="666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6949" y="3962400"/>
            <a:ext cx="66675" cy="666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6949" y="4229099"/>
            <a:ext cx="66675" cy="666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5087" y="4757737"/>
            <a:ext cx="76200" cy="761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5087" y="5024437"/>
            <a:ext cx="76200" cy="761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15087" y="5291137"/>
            <a:ext cx="76200" cy="7619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15087" y="5557837"/>
            <a:ext cx="76200" cy="7619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987900" y="901700"/>
            <a:ext cx="4833620" cy="5424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320" marR="3423285">
              <a:lnSpc>
                <a:spcPct val="116700"/>
              </a:lnSpc>
              <a:spcBef>
                <a:spcPts val="100"/>
              </a:spcBef>
            </a:pP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o 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Estadísticas</a:t>
            </a:r>
            <a:endParaRPr sz="15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  <a:spcBef>
                <a:spcPts val="300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Aplicación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externa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gestionarlas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algn="just" marL="274320" marR="6985">
              <a:lnSpc>
                <a:spcPct val="116700"/>
              </a:lnSpc>
              <a:spcBef>
                <a:spcPts val="1260"/>
              </a:spcBef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como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difusión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escuelas,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facultades,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universidades,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centros,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instituciones,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grupos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investigación.</a:t>
            </a:r>
            <a:endParaRPr sz="1500">
              <a:latin typeface="Calibri"/>
              <a:cs typeface="Calibri"/>
            </a:endParaRPr>
          </a:p>
          <a:p>
            <a:pPr algn="just" marL="274320" marR="6350">
              <a:lnSpc>
                <a:spcPct val="116700"/>
              </a:lnSpc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Abrir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 y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mostrar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qué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hace 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ella,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compartir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 y contenidos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día, avisos,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ya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nuestros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abierto.</a:t>
            </a:r>
            <a:endParaRPr sz="1500">
              <a:latin typeface="Calibri"/>
              <a:cs typeface="Calibri"/>
            </a:endParaRPr>
          </a:p>
          <a:p>
            <a:pPr marL="274320" marR="5080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ofrecer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oficial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Grado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Máster. 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Proponer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creación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gestión,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individual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equipo,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páginas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parte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estudiantes:</a:t>
            </a:r>
            <a:endParaRPr sz="1500">
              <a:latin typeface="Calibri"/>
              <a:cs typeface="Calibri"/>
            </a:endParaRPr>
          </a:p>
          <a:p>
            <a:pPr marL="617220" marR="1476375">
              <a:lnSpc>
                <a:spcPct val="116700"/>
              </a:lnSpc>
            </a:pP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Mostrar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proyectos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resultados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Portfolio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digital</a:t>
            </a:r>
            <a:endParaRPr sz="1500">
              <a:latin typeface="Calibri"/>
              <a:cs typeface="Calibri"/>
            </a:endParaRPr>
          </a:p>
          <a:p>
            <a:pPr marL="617220">
              <a:lnSpc>
                <a:spcPct val="100000"/>
              </a:lnSpc>
              <a:spcBef>
                <a:spcPts val="3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Diario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proyecto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investigación</a:t>
            </a:r>
            <a:endParaRPr sz="1500">
              <a:latin typeface="Calibri"/>
              <a:cs typeface="Calibri"/>
            </a:endParaRPr>
          </a:p>
          <a:p>
            <a:pPr marL="617220" marR="10160">
              <a:lnSpc>
                <a:spcPct val="116700"/>
              </a:lnSpc>
            </a:pP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simulacro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situaciones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reales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Marketing,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ejemplo,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venta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productos.</a:t>
            </a:r>
            <a:endParaRPr sz="1500">
              <a:latin typeface="Calibri"/>
              <a:cs typeface="Calibri"/>
            </a:endParaRPr>
          </a:p>
          <a:p>
            <a:pPr algn="r" marR="889000">
              <a:lnSpc>
                <a:spcPct val="100000"/>
              </a:lnSpc>
              <a:spcBef>
                <a:spcPts val="1500"/>
              </a:spcBef>
            </a:pPr>
            <a:r>
              <a:rPr dirty="0" sz="1050" spc="20" b="1">
                <a:solidFill>
                  <a:srgbClr val="FFFFFF"/>
                </a:solidFill>
                <a:latin typeface="Calibri"/>
                <a:cs typeface="Calibri"/>
              </a:rPr>
              <a:t>INICIO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4286250"/>
            <a:ext cx="1809749" cy="18097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2274" y="3200400"/>
            <a:ext cx="1371599" cy="10858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50975" y="893063"/>
            <a:ext cx="3726179" cy="5526405"/>
            <a:chOff x="950975" y="893063"/>
            <a:chExt cx="3726179" cy="55264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0974" y="2095500"/>
              <a:ext cx="685799" cy="6476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0975" y="893063"/>
              <a:ext cx="3432175" cy="5526405"/>
            </a:xfrm>
            <a:custGeom>
              <a:avLst/>
              <a:gdLst/>
              <a:ahLst/>
              <a:cxnLst/>
              <a:rect l="l" t="t" r="r" b="b"/>
              <a:pathLst>
                <a:path w="3432175" h="5526405">
                  <a:moveTo>
                    <a:pt x="3432048" y="5526024"/>
                  </a:moveTo>
                  <a:lnTo>
                    <a:pt x="0" y="5526024"/>
                  </a:lnTo>
                  <a:lnTo>
                    <a:pt x="0" y="0"/>
                  </a:lnTo>
                  <a:lnTo>
                    <a:pt x="3432048" y="0"/>
                  </a:lnTo>
                  <a:lnTo>
                    <a:pt x="3432048" y="202311"/>
                  </a:lnTo>
                  <a:lnTo>
                    <a:pt x="306323" y="202311"/>
                  </a:lnTo>
                  <a:lnTo>
                    <a:pt x="296940" y="202764"/>
                  </a:lnTo>
                  <a:lnTo>
                    <a:pt x="253395" y="218348"/>
                  </a:lnTo>
                  <a:lnTo>
                    <a:pt x="222333" y="252615"/>
                  </a:lnTo>
                  <a:lnTo>
                    <a:pt x="211073" y="297561"/>
                  </a:lnTo>
                  <a:lnTo>
                    <a:pt x="211073" y="5326761"/>
                  </a:lnTo>
                  <a:lnTo>
                    <a:pt x="222333" y="5371706"/>
                  </a:lnTo>
                  <a:lnTo>
                    <a:pt x="253395" y="5405972"/>
                  </a:lnTo>
                  <a:lnTo>
                    <a:pt x="296941" y="5421557"/>
                  </a:lnTo>
                  <a:lnTo>
                    <a:pt x="306323" y="5422011"/>
                  </a:lnTo>
                  <a:lnTo>
                    <a:pt x="3432048" y="5422011"/>
                  </a:lnTo>
                  <a:lnTo>
                    <a:pt x="3432048" y="5526024"/>
                  </a:lnTo>
                  <a:close/>
                </a:path>
                <a:path w="3432175" h="5526405">
                  <a:moveTo>
                    <a:pt x="3432048" y="5422011"/>
                  </a:moveTo>
                  <a:lnTo>
                    <a:pt x="3068573" y="5422011"/>
                  </a:lnTo>
                  <a:lnTo>
                    <a:pt x="3077956" y="5421557"/>
                  </a:lnTo>
                  <a:lnTo>
                    <a:pt x="3087159" y="5420197"/>
                  </a:lnTo>
                  <a:lnTo>
                    <a:pt x="3128970" y="5400426"/>
                  </a:lnTo>
                  <a:lnTo>
                    <a:pt x="3156572" y="5363210"/>
                  </a:lnTo>
                  <a:lnTo>
                    <a:pt x="3163823" y="5326761"/>
                  </a:lnTo>
                  <a:lnTo>
                    <a:pt x="3163823" y="297561"/>
                  </a:lnTo>
                  <a:lnTo>
                    <a:pt x="3152563" y="252615"/>
                  </a:lnTo>
                  <a:lnTo>
                    <a:pt x="3121501" y="218348"/>
                  </a:lnTo>
                  <a:lnTo>
                    <a:pt x="3077956" y="202764"/>
                  </a:lnTo>
                  <a:lnTo>
                    <a:pt x="3068573" y="202311"/>
                  </a:lnTo>
                  <a:lnTo>
                    <a:pt x="3432048" y="202311"/>
                  </a:lnTo>
                  <a:lnTo>
                    <a:pt x="3432048" y="5422011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62050" y="1095375"/>
              <a:ext cx="2952750" cy="5219700"/>
            </a:xfrm>
            <a:custGeom>
              <a:avLst/>
              <a:gdLst/>
              <a:ahLst/>
              <a:cxnLst/>
              <a:rect l="l" t="t" r="r" b="b"/>
              <a:pathLst>
                <a:path w="2952750" h="5219700">
                  <a:moveTo>
                    <a:pt x="2857499" y="5219699"/>
                  </a:moveTo>
                  <a:lnTo>
                    <a:pt x="95249" y="5219699"/>
                  </a:lnTo>
                  <a:lnTo>
                    <a:pt x="85866" y="5219246"/>
                  </a:lnTo>
                  <a:lnTo>
                    <a:pt x="42321" y="5203661"/>
                  </a:lnTo>
                  <a:lnTo>
                    <a:pt x="11259" y="5169394"/>
                  </a:lnTo>
                  <a:lnTo>
                    <a:pt x="0" y="5124450"/>
                  </a:lnTo>
                  <a:lnTo>
                    <a:pt x="0" y="95248"/>
                  </a:lnTo>
                  <a:lnTo>
                    <a:pt x="11259" y="50303"/>
                  </a:lnTo>
                  <a:lnTo>
                    <a:pt x="42321" y="16037"/>
                  </a:lnTo>
                  <a:lnTo>
                    <a:pt x="85866" y="453"/>
                  </a:lnTo>
                  <a:lnTo>
                    <a:pt x="95249" y="0"/>
                  </a:lnTo>
                  <a:lnTo>
                    <a:pt x="2857499" y="0"/>
                  </a:lnTo>
                  <a:lnTo>
                    <a:pt x="2902445" y="11259"/>
                  </a:lnTo>
                  <a:lnTo>
                    <a:pt x="2936711" y="42321"/>
                  </a:lnTo>
                  <a:lnTo>
                    <a:pt x="2952296" y="85866"/>
                  </a:lnTo>
                  <a:lnTo>
                    <a:pt x="2952749" y="95248"/>
                  </a:lnTo>
                  <a:lnTo>
                    <a:pt x="2952749" y="5124450"/>
                  </a:lnTo>
                  <a:lnTo>
                    <a:pt x="2941489" y="5169394"/>
                  </a:lnTo>
                  <a:lnTo>
                    <a:pt x="2910427" y="5203661"/>
                  </a:lnTo>
                  <a:lnTo>
                    <a:pt x="2866882" y="5219246"/>
                  </a:lnTo>
                  <a:lnTo>
                    <a:pt x="2857499" y="5219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0699" y="4086225"/>
            <a:ext cx="2971799" cy="233286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8525" y="2152650"/>
            <a:ext cx="819149" cy="81914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178807" y="332232"/>
            <a:ext cx="6681470" cy="6087110"/>
            <a:chOff x="4178807" y="332232"/>
            <a:chExt cx="6681470" cy="608711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43774" y="4867274"/>
              <a:ext cx="1724024" cy="13334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78807" y="332232"/>
              <a:ext cx="3435350" cy="6087110"/>
            </a:xfrm>
            <a:custGeom>
              <a:avLst/>
              <a:gdLst/>
              <a:ahLst/>
              <a:cxnLst/>
              <a:rect l="l" t="t" r="r" b="b"/>
              <a:pathLst>
                <a:path w="3435350" h="6087110">
                  <a:moveTo>
                    <a:pt x="3435096" y="6086855"/>
                  </a:moveTo>
                  <a:lnTo>
                    <a:pt x="0" y="6086855"/>
                  </a:lnTo>
                  <a:lnTo>
                    <a:pt x="0" y="0"/>
                  </a:lnTo>
                  <a:lnTo>
                    <a:pt x="3435096" y="0"/>
                  </a:lnTo>
                  <a:lnTo>
                    <a:pt x="3435096" y="201168"/>
                  </a:lnTo>
                  <a:lnTo>
                    <a:pt x="307466" y="201168"/>
                  </a:lnTo>
                  <a:lnTo>
                    <a:pt x="298083" y="201621"/>
                  </a:lnTo>
                  <a:lnTo>
                    <a:pt x="254538" y="217205"/>
                  </a:lnTo>
                  <a:lnTo>
                    <a:pt x="223476" y="251472"/>
                  </a:lnTo>
                  <a:lnTo>
                    <a:pt x="212216" y="296418"/>
                  </a:lnTo>
                  <a:lnTo>
                    <a:pt x="212216" y="5906642"/>
                  </a:lnTo>
                  <a:lnTo>
                    <a:pt x="223476" y="5951588"/>
                  </a:lnTo>
                  <a:lnTo>
                    <a:pt x="254538" y="5985854"/>
                  </a:lnTo>
                  <a:lnTo>
                    <a:pt x="298083" y="6001439"/>
                  </a:lnTo>
                  <a:lnTo>
                    <a:pt x="307466" y="6001892"/>
                  </a:lnTo>
                  <a:lnTo>
                    <a:pt x="3435096" y="6001892"/>
                  </a:lnTo>
                  <a:lnTo>
                    <a:pt x="3435096" y="6086855"/>
                  </a:lnTo>
                  <a:close/>
                </a:path>
                <a:path w="3435350" h="6087110">
                  <a:moveTo>
                    <a:pt x="3435096" y="6001892"/>
                  </a:moveTo>
                  <a:lnTo>
                    <a:pt x="3069716" y="6001892"/>
                  </a:lnTo>
                  <a:lnTo>
                    <a:pt x="3079099" y="6001439"/>
                  </a:lnTo>
                  <a:lnTo>
                    <a:pt x="3088302" y="6000079"/>
                  </a:lnTo>
                  <a:lnTo>
                    <a:pt x="3130113" y="5980308"/>
                  </a:lnTo>
                  <a:lnTo>
                    <a:pt x="3157715" y="5943092"/>
                  </a:lnTo>
                  <a:lnTo>
                    <a:pt x="3164966" y="5906642"/>
                  </a:lnTo>
                  <a:lnTo>
                    <a:pt x="3164966" y="296418"/>
                  </a:lnTo>
                  <a:lnTo>
                    <a:pt x="3153706" y="251472"/>
                  </a:lnTo>
                  <a:lnTo>
                    <a:pt x="3122644" y="217205"/>
                  </a:lnTo>
                  <a:lnTo>
                    <a:pt x="3079099" y="201621"/>
                  </a:lnTo>
                  <a:lnTo>
                    <a:pt x="3069716" y="201168"/>
                  </a:lnTo>
                  <a:lnTo>
                    <a:pt x="3435096" y="201168"/>
                  </a:lnTo>
                  <a:lnTo>
                    <a:pt x="3435096" y="6001892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391024" y="533400"/>
              <a:ext cx="2952750" cy="5800725"/>
            </a:xfrm>
            <a:custGeom>
              <a:avLst/>
              <a:gdLst/>
              <a:ahLst/>
              <a:cxnLst/>
              <a:rect l="l" t="t" r="r" b="b"/>
              <a:pathLst>
                <a:path w="2952750" h="5800725">
                  <a:moveTo>
                    <a:pt x="2857507" y="5800724"/>
                  </a:moveTo>
                  <a:lnTo>
                    <a:pt x="95242" y="5800724"/>
                  </a:lnTo>
                  <a:lnTo>
                    <a:pt x="85866" y="5800271"/>
                  </a:lnTo>
                  <a:lnTo>
                    <a:pt x="42321" y="5784685"/>
                  </a:lnTo>
                  <a:lnTo>
                    <a:pt x="11259" y="5750419"/>
                  </a:lnTo>
                  <a:lnTo>
                    <a:pt x="0" y="5705480"/>
                  </a:lnTo>
                  <a:lnTo>
                    <a:pt x="0" y="95243"/>
                  </a:lnTo>
                  <a:lnTo>
                    <a:pt x="11259" y="50303"/>
                  </a:lnTo>
                  <a:lnTo>
                    <a:pt x="42321" y="16037"/>
                  </a:lnTo>
                  <a:lnTo>
                    <a:pt x="85866" y="452"/>
                  </a:lnTo>
                  <a:lnTo>
                    <a:pt x="95241" y="0"/>
                  </a:lnTo>
                  <a:lnTo>
                    <a:pt x="2857508" y="0"/>
                  </a:lnTo>
                  <a:lnTo>
                    <a:pt x="2902445" y="11259"/>
                  </a:lnTo>
                  <a:lnTo>
                    <a:pt x="2936711" y="42321"/>
                  </a:lnTo>
                  <a:lnTo>
                    <a:pt x="2952296" y="85866"/>
                  </a:lnTo>
                  <a:lnTo>
                    <a:pt x="2952749" y="5705480"/>
                  </a:lnTo>
                  <a:lnTo>
                    <a:pt x="2952296" y="5714857"/>
                  </a:lnTo>
                  <a:lnTo>
                    <a:pt x="2936711" y="5758401"/>
                  </a:lnTo>
                  <a:lnTo>
                    <a:pt x="2902445" y="5789463"/>
                  </a:lnTo>
                  <a:lnTo>
                    <a:pt x="2857507" y="58007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427975" y="615696"/>
              <a:ext cx="3432175" cy="5340350"/>
            </a:xfrm>
            <a:custGeom>
              <a:avLst/>
              <a:gdLst/>
              <a:ahLst/>
              <a:cxnLst/>
              <a:rect l="l" t="t" r="r" b="b"/>
              <a:pathLst>
                <a:path w="3432175" h="5340350">
                  <a:moveTo>
                    <a:pt x="3432048" y="5340096"/>
                  </a:moveTo>
                  <a:lnTo>
                    <a:pt x="0" y="5340096"/>
                  </a:lnTo>
                  <a:lnTo>
                    <a:pt x="0" y="0"/>
                  </a:lnTo>
                  <a:lnTo>
                    <a:pt x="3432048" y="0"/>
                  </a:lnTo>
                  <a:lnTo>
                    <a:pt x="3432048" y="203454"/>
                  </a:lnTo>
                  <a:lnTo>
                    <a:pt x="306323" y="203454"/>
                  </a:lnTo>
                  <a:lnTo>
                    <a:pt x="296939" y="203907"/>
                  </a:lnTo>
                  <a:lnTo>
                    <a:pt x="253394" y="219491"/>
                  </a:lnTo>
                  <a:lnTo>
                    <a:pt x="222332" y="253758"/>
                  </a:lnTo>
                  <a:lnTo>
                    <a:pt x="211073" y="298704"/>
                  </a:lnTo>
                  <a:lnTo>
                    <a:pt x="211073" y="4965954"/>
                  </a:lnTo>
                  <a:lnTo>
                    <a:pt x="222332" y="5010899"/>
                  </a:lnTo>
                  <a:lnTo>
                    <a:pt x="253394" y="5045165"/>
                  </a:lnTo>
                  <a:lnTo>
                    <a:pt x="296939" y="5060750"/>
                  </a:lnTo>
                  <a:lnTo>
                    <a:pt x="306323" y="5061204"/>
                  </a:lnTo>
                  <a:lnTo>
                    <a:pt x="3432048" y="5061204"/>
                  </a:lnTo>
                  <a:lnTo>
                    <a:pt x="3432048" y="5340096"/>
                  </a:lnTo>
                  <a:close/>
                </a:path>
                <a:path w="3432175" h="5340350">
                  <a:moveTo>
                    <a:pt x="3432048" y="5061204"/>
                  </a:moveTo>
                  <a:lnTo>
                    <a:pt x="3068572" y="5061204"/>
                  </a:lnTo>
                  <a:lnTo>
                    <a:pt x="3077955" y="5060750"/>
                  </a:lnTo>
                  <a:lnTo>
                    <a:pt x="3087158" y="5059391"/>
                  </a:lnTo>
                  <a:lnTo>
                    <a:pt x="3128969" y="5039619"/>
                  </a:lnTo>
                  <a:lnTo>
                    <a:pt x="3156572" y="5002403"/>
                  </a:lnTo>
                  <a:lnTo>
                    <a:pt x="3163822" y="4965954"/>
                  </a:lnTo>
                  <a:lnTo>
                    <a:pt x="3163822" y="298704"/>
                  </a:lnTo>
                  <a:lnTo>
                    <a:pt x="3152562" y="253758"/>
                  </a:lnTo>
                  <a:lnTo>
                    <a:pt x="3121500" y="219491"/>
                  </a:lnTo>
                  <a:lnTo>
                    <a:pt x="3077955" y="203907"/>
                  </a:lnTo>
                  <a:lnTo>
                    <a:pt x="3068572" y="203454"/>
                  </a:lnTo>
                  <a:lnTo>
                    <a:pt x="3432048" y="203454"/>
                  </a:lnTo>
                  <a:lnTo>
                    <a:pt x="3432048" y="5061204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639049" y="819150"/>
              <a:ext cx="2952750" cy="4857750"/>
            </a:xfrm>
            <a:custGeom>
              <a:avLst/>
              <a:gdLst/>
              <a:ahLst/>
              <a:cxnLst/>
              <a:rect l="l" t="t" r="r" b="b"/>
              <a:pathLst>
                <a:path w="2952750" h="4857750">
                  <a:moveTo>
                    <a:pt x="2857515" y="4857749"/>
                  </a:moveTo>
                  <a:lnTo>
                    <a:pt x="95233" y="4857749"/>
                  </a:lnTo>
                  <a:lnTo>
                    <a:pt x="85866" y="4857296"/>
                  </a:lnTo>
                  <a:lnTo>
                    <a:pt x="42321" y="4841711"/>
                  </a:lnTo>
                  <a:lnTo>
                    <a:pt x="11259" y="4807444"/>
                  </a:lnTo>
                  <a:lnTo>
                    <a:pt x="0" y="4762508"/>
                  </a:lnTo>
                  <a:lnTo>
                    <a:pt x="0" y="95241"/>
                  </a:lnTo>
                  <a:lnTo>
                    <a:pt x="11259" y="50303"/>
                  </a:lnTo>
                  <a:lnTo>
                    <a:pt x="42321" y="16037"/>
                  </a:lnTo>
                  <a:lnTo>
                    <a:pt x="85866" y="453"/>
                  </a:lnTo>
                  <a:lnTo>
                    <a:pt x="95249" y="0"/>
                  </a:lnTo>
                  <a:lnTo>
                    <a:pt x="2857499" y="0"/>
                  </a:lnTo>
                  <a:lnTo>
                    <a:pt x="2902445" y="11259"/>
                  </a:lnTo>
                  <a:lnTo>
                    <a:pt x="2936711" y="42321"/>
                  </a:lnTo>
                  <a:lnTo>
                    <a:pt x="2952296" y="85866"/>
                  </a:lnTo>
                  <a:lnTo>
                    <a:pt x="2952749" y="95241"/>
                  </a:lnTo>
                  <a:lnTo>
                    <a:pt x="2952749" y="4762508"/>
                  </a:lnTo>
                  <a:lnTo>
                    <a:pt x="2941489" y="4807444"/>
                  </a:lnTo>
                  <a:lnTo>
                    <a:pt x="2910427" y="4841711"/>
                  </a:lnTo>
                  <a:lnTo>
                    <a:pt x="2866882" y="4857296"/>
                  </a:lnTo>
                  <a:lnTo>
                    <a:pt x="2857515" y="4857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501108" y="568325"/>
            <a:ext cx="2687320" cy="1217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14" b="1">
                <a:solidFill>
                  <a:srgbClr val="C70017"/>
                </a:solidFill>
                <a:latin typeface="Calibri"/>
                <a:cs typeface="Calibri"/>
              </a:rPr>
              <a:t>[Salas]</a:t>
            </a:r>
            <a:endParaRPr sz="3000">
              <a:latin typeface="Calibri"/>
              <a:cs typeface="Calibri"/>
            </a:endParaRPr>
          </a:p>
          <a:p>
            <a:pPr algn="just" marL="12700" marR="5080">
              <a:lnSpc>
                <a:spcPct val="114599"/>
              </a:lnSpc>
              <a:spcBef>
                <a:spcPts val="840"/>
              </a:spcBef>
            </a:pPr>
            <a:r>
              <a:rPr dirty="0" sz="1200" spc="40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herramienta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videoconferencia </a:t>
            </a:r>
            <a:r>
              <a:rPr dirty="0" sz="1200" spc="-26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hasta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50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usuarios,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sin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límite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tiempo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gratuita.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1108" y="1970404"/>
            <a:ext cx="268605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Cuentan con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posibilidad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asignarles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nombre,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programarlas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y,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enlace, invitar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quien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deseemos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partir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enlace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creará.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1108" y="3018155"/>
            <a:ext cx="2687955" cy="1492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Podremos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200" spc="2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sala</a:t>
            </a:r>
            <a:r>
              <a:rPr dirty="0" sz="1200" spc="3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dentro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de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nuestro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grupo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nuestros estudiantes,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convirtiéndose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dentro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estos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nos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permitirá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realizar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actividades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nuestros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o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incluso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podrán crearlas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entre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ellos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trabajar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equipo.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524099" y="244475"/>
            <a:ext cx="1884045" cy="4597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20">
                <a:solidFill>
                  <a:srgbClr val="1877F2"/>
                </a:solidFill>
              </a:rPr>
              <a:t>F</a:t>
            </a:r>
            <a:r>
              <a:rPr dirty="0" sz="2850" spc="25">
                <a:solidFill>
                  <a:srgbClr val="1877F2"/>
                </a:solidFill>
              </a:rPr>
              <a:t>A</a:t>
            </a:r>
            <a:r>
              <a:rPr dirty="0" sz="2850" spc="300">
                <a:solidFill>
                  <a:srgbClr val="1877F2"/>
                </a:solidFill>
              </a:rPr>
              <a:t>C</a:t>
            </a:r>
            <a:r>
              <a:rPr dirty="0" sz="2850" spc="320">
                <a:solidFill>
                  <a:srgbClr val="1877F2"/>
                </a:solidFill>
              </a:rPr>
              <a:t>E</a:t>
            </a:r>
            <a:r>
              <a:rPr dirty="0" sz="2850" spc="275">
                <a:solidFill>
                  <a:srgbClr val="1877F2"/>
                </a:solidFill>
              </a:rPr>
              <a:t>B</a:t>
            </a:r>
            <a:r>
              <a:rPr dirty="0" sz="2850" spc="170">
                <a:solidFill>
                  <a:srgbClr val="1877F2"/>
                </a:solidFill>
              </a:rPr>
              <a:t>OO</a:t>
            </a:r>
            <a:r>
              <a:rPr dirty="0" sz="2850" spc="190">
                <a:solidFill>
                  <a:srgbClr val="1877F2"/>
                </a:solidFill>
              </a:rPr>
              <a:t>K</a:t>
            </a:r>
            <a:endParaRPr sz="2850"/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825" y="0"/>
            <a:ext cx="904874" cy="904874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361688" y="4562856"/>
            <a:ext cx="6325235" cy="1856739"/>
            <a:chOff x="4361688" y="4562856"/>
            <a:chExt cx="6325235" cy="1856739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9964" y="6067711"/>
              <a:ext cx="2046799" cy="35185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361688" y="4562856"/>
              <a:ext cx="3020695" cy="1847214"/>
            </a:xfrm>
            <a:custGeom>
              <a:avLst/>
              <a:gdLst/>
              <a:ahLst/>
              <a:cxnLst/>
              <a:rect l="l" t="t" r="r" b="b"/>
              <a:pathLst>
                <a:path w="3020695" h="1847214">
                  <a:moveTo>
                    <a:pt x="3020568" y="1847088"/>
                  </a:moveTo>
                  <a:lnTo>
                    <a:pt x="0" y="1847088"/>
                  </a:lnTo>
                  <a:lnTo>
                    <a:pt x="0" y="0"/>
                  </a:lnTo>
                  <a:lnTo>
                    <a:pt x="3020568" y="0"/>
                  </a:lnTo>
                  <a:lnTo>
                    <a:pt x="3020568" y="199643"/>
                  </a:lnTo>
                  <a:lnTo>
                    <a:pt x="296036" y="199643"/>
                  </a:lnTo>
                  <a:lnTo>
                    <a:pt x="286653" y="200097"/>
                  </a:lnTo>
                  <a:lnTo>
                    <a:pt x="243108" y="215681"/>
                  </a:lnTo>
                  <a:lnTo>
                    <a:pt x="212045" y="249947"/>
                  </a:lnTo>
                  <a:lnTo>
                    <a:pt x="200786" y="294893"/>
                  </a:lnTo>
                  <a:lnTo>
                    <a:pt x="200786" y="1552193"/>
                  </a:lnTo>
                  <a:lnTo>
                    <a:pt x="212045" y="1597138"/>
                  </a:lnTo>
                  <a:lnTo>
                    <a:pt x="243108" y="1631405"/>
                  </a:lnTo>
                  <a:lnTo>
                    <a:pt x="286653" y="1646990"/>
                  </a:lnTo>
                  <a:lnTo>
                    <a:pt x="296036" y="1647443"/>
                  </a:lnTo>
                  <a:lnTo>
                    <a:pt x="3020568" y="1647443"/>
                  </a:lnTo>
                  <a:lnTo>
                    <a:pt x="3020568" y="1847088"/>
                  </a:lnTo>
                  <a:close/>
                </a:path>
                <a:path w="3020695" h="1847214">
                  <a:moveTo>
                    <a:pt x="3020568" y="1647443"/>
                  </a:moveTo>
                  <a:lnTo>
                    <a:pt x="2724911" y="1647443"/>
                  </a:lnTo>
                  <a:lnTo>
                    <a:pt x="2734294" y="1646990"/>
                  </a:lnTo>
                  <a:lnTo>
                    <a:pt x="2743496" y="1645630"/>
                  </a:lnTo>
                  <a:lnTo>
                    <a:pt x="2785307" y="1625859"/>
                  </a:lnTo>
                  <a:lnTo>
                    <a:pt x="2812909" y="1588643"/>
                  </a:lnTo>
                  <a:lnTo>
                    <a:pt x="2820161" y="1552193"/>
                  </a:lnTo>
                  <a:lnTo>
                    <a:pt x="2820161" y="294893"/>
                  </a:lnTo>
                  <a:lnTo>
                    <a:pt x="2808900" y="249947"/>
                  </a:lnTo>
                  <a:lnTo>
                    <a:pt x="2777838" y="215681"/>
                  </a:lnTo>
                  <a:lnTo>
                    <a:pt x="2734294" y="200097"/>
                  </a:lnTo>
                  <a:lnTo>
                    <a:pt x="2724911" y="199643"/>
                  </a:lnTo>
                  <a:lnTo>
                    <a:pt x="3020568" y="199643"/>
                  </a:lnTo>
                  <a:lnTo>
                    <a:pt x="3020568" y="1647443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62474" y="4762500"/>
              <a:ext cx="2619374" cy="144779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692727" y="911225"/>
            <a:ext cx="2719705" cy="2284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85" b="1">
                <a:solidFill>
                  <a:srgbClr val="C70017"/>
                </a:solidFill>
                <a:latin typeface="Calibri"/>
                <a:cs typeface="Calibri"/>
              </a:rPr>
              <a:t>[Historias]</a:t>
            </a:r>
            <a:endParaRPr sz="3000">
              <a:latin typeface="Calibri"/>
              <a:cs typeface="Calibri"/>
            </a:endParaRPr>
          </a:p>
          <a:p>
            <a:pPr algn="just" marL="40640" marR="5080">
              <a:lnSpc>
                <a:spcPct val="114599"/>
              </a:lnSpc>
              <a:spcBef>
                <a:spcPts val="990"/>
              </a:spcBef>
            </a:pP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igual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Instagram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(de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hecho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si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tienes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cuenta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 red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puedes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publicarlas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simultáneamente en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ambas)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puedes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realizar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este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tipo de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publicación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tendrá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45" b="1">
                <a:solidFill>
                  <a:srgbClr val="737373"/>
                </a:solidFill>
                <a:latin typeface="Calibri"/>
                <a:cs typeface="Calibri"/>
              </a:rPr>
              <a:t>vida</a:t>
            </a:r>
            <a:r>
              <a:rPr dirty="0" sz="1200" spc="2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1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 b="1">
                <a:solidFill>
                  <a:srgbClr val="737373"/>
                </a:solidFill>
                <a:latin typeface="Calibri"/>
                <a:cs typeface="Calibri"/>
              </a:rPr>
              <a:t>24</a:t>
            </a:r>
            <a:r>
              <a:rPr dirty="0" sz="1200" spc="2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 b="1">
                <a:solidFill>
                  <a:srgbClr val="737373"/>
                </a:solidFill>
                <a:latin typeface="Calibri"/>
                <a:cs typeface="Calibri"/>
              </a:rPr>
              <a:t>horas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pasado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este</a:t>
            </a:r>
            <a:r>
              <a:rPr dirty="0" sz="12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tiempo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borrará</a:t>
            </a:r>
            <a:r>
              <a:rPr dirty="0" sz="12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duración</a:t>
            </a:r>
            <a:r>
              <a:rPr dirty="0" sz="12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  <a:p>
            <a:pPr algn="just" marL="40640" marR="12700">
              <a:lnSpc>
                <a:spcPct val="114599"/>
              </a:lnSpc>
            </a:pP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15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segundos,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pudiendo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200" spc="2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varias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sucesivas.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21004" y="3380104"/>
            <a:ext cx="269240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Facebook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historias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limitan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texto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 imagen,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diferencia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Instagram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permiten vídeo, filtros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muchas más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características.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21004" y="4427854"/>
            <a:ext cx="2692400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  <a:tabLst>
                <a:tab pos="1111885" algn="l"/>
                <a:tab pos="2262505" algn="l"/>
              </a:tabLst>
            </a:pPr>
            <a:r>
              <a:rPr dirty="0" sz="1200" spc="45">
                <a:solidFill>
                  <a:srgbClr val="737373"/>
                </a:solidFill>
                <a:latin typeface="Calibri"/>
                <a:cs typeface="Calibri"/>
              </a:rPr>
              <a:t>Sus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estrategias</a:t>
            </a:r>
            <a:r>
              <a:rPr dirty="0" sz="1200" spc="2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plantearán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cuando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h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b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200" spc="40" b="1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200" spc="25" b="1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200" spc="15" b="1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200" spc="40" b="1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200" spc="70" b="1">
                <a:solidFill>
                  <a:srgbClr val="737373"/>
                </a:solidFill>
                <a:latin typeface="Calibri"/>
                <a:cs typeface="Calibri"/>
              </a:rPr>
              <a:t>g</a:t>
            </a:r>
            <a:r>
              <a:rPr dirty="0" sz="1200" spc="15" b="1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200" spc="40" b="1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200" spc="50" b="1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200" b="1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e 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profundizaremos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más.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92820" y="1101725"/>
            <a:ext cx="2690495" cy="186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dirty="0" sz="3000" spc="80" b="1">
                <a:solidFill>
                  <a:srgbClr val="C70017"/>
                </a:solidFill>
                <a:latin typeface="Calibri"/>
                <a:cs typeface="Calibri"/>
              </a:rPr>
              <a:t>[Eventos]</a:t>
            </a:r>
            <a:endParaRPr sz="3000">
              <a:latin typeface="Calibri"/>
              <a:cs typeface="Calibri"/>
            </a:endParaRPr>
          </a:p>
          <a:p>
            <a:pPr algn="just" marL="12700" marR="5080">
              <a:lnSpc>
                <a:spcPct val="114599"/>
              </a:lnSpc>
              <a:spcBef>
                <a:spcPts val="990"/>
              </a:spcBef>
            </a:pP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herramienta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nos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espacio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relacionado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algún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tipo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acontecimiento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asociado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fecha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fechas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concretas.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peculiaridad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invitado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podrá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indicar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su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interés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evento.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92820" y="3151504"/>
            <a:ext cx="2692400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Pueden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ser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persona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 </a:t>
            </a:r>
            <a:r>
              <a:rPr dirty="0" sz="1200" spc="25" b="1">
                <a:solidFill>
                  <a:srgbClr val="737373"/>
                </a:solidFill>
                <a:latin typeface="Calibri"/>
                <a:cs typeface="Calibri"/>
              </a:rPr>
              <a:t>online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este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caso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les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asociará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una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45" b="1">
                <a:solidFill>
                  <a:srgbClr val="737373"/>
                </a:solidFill>
                <a:latin typeface="Calibri"/>
                <a:cs typeface="Calibri"/>
              </a:rPr>
              <a:t>sala</a:t>
            </a:r>
            <a:r>
              <a:rPr dirty="0" sz="1200" spc="5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Facebook.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14599"/>
              </a:lnSpc>
            </a:pPr>
            <a:r>
              <a:rPr dirty="0" sz="1200" spc="4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cómo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usuario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asociado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perfil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grupo/página y cuentan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muro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notificaciones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 el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administradores y miembros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puedan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escribir,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pudiendo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plantearlo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como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subgrupo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equipos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momentos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concretos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de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asignatura.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92820" y="5666104"/>
            <a:ext cx="2682875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filosofía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estrategias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serán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parecidas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200" spc="-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grupos.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2950" y="5162550"/>
            <a:ext cx="2971799" cy="12565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58474" y="1600200"/>
            <a:ext cx="7715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" y="5800724"/>
            <a:ext cx="1724024" cy="6183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0404" y="6068130"/>
            <a:ext cx="2045939" cy="35101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00099" y="3314700"/>
            <a:ext cx="5581650" cy="1304925"/>
          </a:xfrm>
          <a:custGeom>
            <a:avLst/>
            <a:gdLst/>
            <a:ahLst/>
            <a:cxnLst/>
            <a:rect l="l" t="t" r="r" b="b"/>
            <a:pathLst>
              <a:path w="5581650" h="1304925">
                <a:moveTo>
                  <a:pt x="5581649" y="1304925"/>
                </a:moveTo>
                <a:lnTo>
                  <a:pt x="0" y="1304925"/>
                </a:lnTo>
                <a:lnTo>
                  <a:pt x="0" y="0"/>
                </a:lnTo>
                <a:lnTo>
                  <a:pt x="5581649" y="0"/>
                </a:lnTo>
                <a:lnTo>
                  <a:pt x="5581649" y="1304925"/>
                </a:lnTo>
                <a:close/>
              </a:path>
            </a:pathLst>
          </a:custGeom>
          <a:solidFill>
            <a:srgbClr val="1CA1F1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5">
                <a:latin typeface="Century Gothic"/>
                <a:cs typeface="Century Gothic"/>
              </a:rPr>
              <a:t>[</a:t>
            </a:r>
            <a:r>
              <a:rPr dirty="0" spc="275">
                <a:latin typeface="Century Gothic"/>
                <a:cs typeface="Century Gothic"/>
              </a:rPr>
              <a:t>T</a:t>
            </a:r>
            <a:r>
              <a:rPr dirty="0" spc="-100">
                <a:latin typeface="Century Gothic"/>
                <a:cs typeface="Century Gothic"/>
              </a:rPr>
              <a:t>u</a:t>
            </a:r>
            <a:r>
              <a:rPr dirty="0" spc="105">
                <a:latin typeface="Century Gothic"/>
                <a:cs typeface="Century Gothic"/>
              </a:rPr>
              <a:t>i</a:t>
            </a:r>
            <a:r>
              <a:rPr dirty="0" spc="215">
                <a:latin typeface="Century Gothic"/>
                <a:cs typeface="Century Gothic"/>
              </a:rPr>
              <a:t>t</a:t>
            </a:r>
            <a:r>
              <a:rPr dirty="0">
                <a:latin typeface="Century Gothic"/>
                <a:cs typeface="Century Gothic"/>
              </a:rPr>
              <a:t>s</a:t>
            </a:r>
            <a:r>
              <a:rPr dirty="0" spc="70">
                <a:latin typeface="Century Gothic"/>
                <a:cs typeface="Century Gothic"/>
              </a:rPr>
              <a:t>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4904" y="244475"/>
            <a:ext cx="5420360" cy="558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8985">
              <a:lnSpc>
                <a:spcPct val="100000"/>
              </a:lnSpc>
              <a:spcBef>
                <a:spcPts val="100"/>
              </a:spcBef>
            </a:pPr>
            <a:r>
              <a:rPr dirty="0" sz="2850" spc="290" b="1">
                <a:solidFill>
                  <a:srgbClr val="1CA1F1"/>
                </a:solidFill>
                <a:latin typeface="Century Gothic"/>
                <a:cs typeface="Century Gothic"/>
              </a:rPr>
              <a:t>TWITTER</a:t>
            </a:r>
            <a:endParaRPr sz="2850">
              <a:latin typeface="Century Gothic"/>
              <a:cs typeface="Century Gothic"/>
            </a:endParaRPr>
          </a:p>
          <a:p>
            <a:pPr algn="just" marL="12700" marR="5080">
              <a:lnSpc>
                <a:spcPct val="116700"/>
              </a:lnSpc>
              <a:spcBef>
                <a:spcPts val="258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-40" b="1">
                <a:solidFill>
                  <a:srgbClr val="737373"/>
                </a:solidFill>
                <a:latin typeface="Century Gothic"/>
                <a:cs typeface="Century Gothic"/>
              </a:rPr>
              <a:t>tweet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60" b="1">
                <a:solidFill>
                  <a:srgbClr val="737373"/>
                </a:solidFill>
                <a:latin typeface="Century Gothic"/>
                <a:cs typeface="Century Gothic"/>
              </a:rPr>
              <a:t>tuit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nombre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red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social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da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y,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diferencia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donde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encontramos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mayor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cantidad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herramientas,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posibilidades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creación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comunidades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aprendizaje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uso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educativo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limita principalmente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usuario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hashtag,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siempre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asociado 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tuit.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Aun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así,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veremos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algunas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adicionales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interesantes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75" b="1">
                <a:solidFill>
                  <a:srgbClr val="737373"/>
                </a:solidFill>
                <a:latin typeface="Century Gothic"/>
                <a:cs typeface="Century Gothic"/>
              </a:rPr>
              <a:t>momentos</a:t>
            </a:r>
            <a:r>
              <a:rPr dirty="0" sz="1500" spc="-75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65" b="1">
                <a:solidFill>
                  <a:srgbClr val="737373"/>
                </a:solidFill>
                <a:latin typeface="Century Gothic"/>
                <a:cs typeface="Century Gothic"/>
              </a:rPr>
              <a:t>l</a:t>
            </a:r>
            <a:r>
              <a:rPr dirty="0" sz="1500" spc="50" b="1">
                <a:solidFill>
                  <a:srgbClr val="737373"/>
                </a:solidFill>
                <a:latin typeface="Century Gothic"/>
                <a:cs typeface="Century Gothic"/>
              </a:rPr>
              <a:t>i</a:t>
            </a:r>
            <a:r>
              <a:rPr dirty="0" sz="1500" spc="-30" b="1">
                <a:solidFill>
                  <a:srgbClr val="737373"/>
                </a:solidFill>
                <a:latin typeface="Century Gothic"/>
                <a:cs typeface="Century Gothic"/>
              </a:rPr>
              <a:t>s</a:t>
            </a:r>
            <a:r>
              <a:rPr dirty="0" sz="1500" spc="90" b="1">
                <a:solidFill>
                  <a:srgbClr val="737373"/>
                </a:solidFill>
                <a:latin typeface="Century Gothic"/>
                <a:cs typeface="Century Gothic"/>
              </a:rPr>
              <a:t>t</a:t>
            </a:r>
            <a:r>
              <a:rPr dirty="0" sz="1500" spc="-200" b="1">
                <a:solidFill>
                  <a:srgbClr val="737373"/>
                </a:solidFill>
                <a:latin typeface="Century Gothic"/>
                <a:cs typeface="Century Gothic"/>
              </a:rPr>
              <a:t>a</a:t>
            </a:r>
            <a:r>
              <a:rPr dirty="0" sz="1500" b="1">
                <a:solidFill>
                  <a:srgbClr val="737373"/>
                </a:solidFill>
                <a:latin typeface="Century Gothic"/>
                <a:cs typeface="Century Gothic"/>
              </a:rPr>
              <a:t>s</a:t>
            </a:r>
            <a:r>
              <a:rPr dirty="0" sz="1500" spc="-120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737373"/>
                </a:solidFill>
                <a:latin typeface="Century Gothic"/>
                <a:cs typeface="Century Gothic"/>
              </a:rPr>
              <a:t>s</a:t>
            </a:r>
            <a:r>
              <a:rPr dirty="0" sz="1500" spc="-155" b="1">
                <a:solidFill>
                  <a:srgbClr val="737373"/>
                </a:solidFill>
                <a:latin typeface="Century Gothic"/>
                <a:cs typeface="Century Gothic"/>
              </a:rPr>
              <a:t>p</a:t>
            </a:r>
            <a:r>
              <a:rPr dirty="0" sz="1500" spc="-200" b="1">
                <a:solidFill>
                  <a:srgbClr val="737373"/>
                </a:solidFill>
                <a:latin typeface="Century Gothic"/>
                <a:cs typeface="Century Gothic"/>
              </a:rPr>
              <a:t>a</a:t>
            </a:r>
            <a:r>
              <a:rPr dirty="0" sz="1500" spc="-260" b="1">
                <a:solidFill>
                  <a:srgbClr val="737373"/>
                </a:solidFill>
                <a:latin typeface="Century Gothic"/>
                <a:cs typeface="Century Gothic"/>
              </a:rPr>
              <a:t>c</a:t>
            </a:r>
            <a:r>
              <a:rPr dirty="0" sz="1500" spc="50" b="1">
                <a:solidFill>
                  <a:srgbClr val="737373"/>
                </a:solidFill>
                <a:latin typeface="Century Gothic"/>
                <a:cs typeface="Century Gothic"/>
              </a:rPr>
              <a:t>i</a:t>
            </a:r>
            <a:r>
              <a:rPr dirty="0" sz="1500" spc="-140" b="1">
                <a:solidFill>
                  <a:srgbClr val="737373"/>
                </a:solidFill>
                <a:latin typeface="Century Gothic"/>
                <a:cs typeface="Century Gothic"/>
              </a:rPr>
              <a:t>o</a:t>
            </a:r>
            <a:r>
              <a:rPr dirty="0" sz="1500" b="1">
                <a:solidFill>
                  <a:srgbClr val="737373"/>
                </a:solidFill>
                <a:latin typeface="Century Gothic"/>
                <a:cs typeface="Century Gothic"/>
              </a:rPr>
              <a:t>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6350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cantidad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podemos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incluir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mediante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texto,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vídeo/audio/imagen,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hashtags,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enlaces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menciones,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podríamos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considerar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60" b="1">
                <a:solidFill>
                  <a:srgbClr val="737373"/>
                </a:solidFill>
                <a:latin typeface="Century Gothic"/>
                <a:cs typeface="Century Gothic"/>
              </a:rPr>
              <a:t>el</a:t>
            </a:r>
            <a:r>
              <a:rPr dirty="0" sz="1500" spc="-85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60" b="1">
                <a:solidFill>
                  <a:srgbClr val="737373"/>
                </a:solidFill>
                <a:latin typeface="Century Gothic"/>
                <a:cs typeface="Century Gothic"/>
              </a:rPr>
              <a:t>tuit</a:t>
            </a:r>
            <a:r>
              <a:rPr dirty="0" sz="1500" spc="-85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-90" b="1">
                <a:solidFill>
                  <a:srgbClr val="737373"/>
                </a:solidFill>
                <a:latin typeface="Century Gothic"/>
                <a:cs typeface="Century Gothic"/>
              </a:rPr>
              <a:t>es</a:t>
            </a:r>
            <a:r>
              <a:rPr dirty="0" sz="1500" spc="-85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-50" b="1">
                <a:solidFill>
                  <a:srgbClr val="737373"/>
                </a:solidFill>
                <a:latin typeface="Century Gothic"/>
                <a:cs typeface="Century Gothic"/>
              </a:rPr>
              <a:t>un</a:t>
            </a:r>
            <a:r>
              <a:rPr dirty="0" sz="1500" spc="-80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-65" b="1">
                <a:solidFill>
                  <a:srgbClr val="737373"/>
                </a:solidFill>
                <a:latin typeface="Century Gothic"/>
                <a:cs typeface="Century Gothic"/>
              </a:rPr>
              <a:t>valioso</a:t>
            </a:r>
            <a:r>
              <a:rPr dirty="0" sz="1500" spc="-85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-60" b="1">
                <a:solidFill>
                  <a:srgbClr val="737373"/>
                </a:solidFill>
                <a:latin typeface="Century Gothic"/>
                <a:cs typeface="Century Gothic"/>
              </a:rPr>
              <a:t>recurso </a:t>
            </a:r>
            <a:r>
              <a:rPr dirty="0" sz="1500" spc="-405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-185" b="1">
                <a:solidFill>
                  <a:srgbClr val="737373"/>
                </a:solidFill>
                <a:latin typeface="Century Gothic"/>
                <a:cs typeface="Century Gothic"/>
              </a:rPr>
              <a:t>e</a:t>
            </a:r>
            <a:r>
              <a:rPr dirty="0" sz="1500" spc="-135" b="1">
                <a:solidFill>
                  <a:srgbClr val="737373"/>
                </a:solidFill>
                <a:latin typeface="Century Gothic"/>
                <a:cs typeface="Century Gothic"/>
              </a:rPr>
              <a:t>d</a:t>
            </a:r>
            <a:r>
              <a:rPr dirty="0" sz="1500" spc="-50" b="1">
                <a:solidFill>
                  <a:srgbClr val="737373"/>
                </a:solidFill>
                <a:latin typeface="Century Gothic"/>
                <a:cs typeface="Century Gothic"/>
              </a:rPr>
              <a:t>u</a:t>
            </a:r>
            <a:r>
              <a:rPr dirty="0" sz="1500" spc="-275" b="1">
                <a:solidFill>
                  <a:srgbClr val="737373"/>
                </a:solidFill>
                <a:latin typeface="Century Gothic"/>
                <a:cs typeface="Century Gothic"/>
              </a:rPr>
              <a:t>c</a:t>
            </a:r>
            <a:r>
              <a:rPr dirty="0" sz="1500" spc="-229" b="1">
                <a:solidFill>
                  <a:srgbClr val="737373"/>
                </a:solidFill>
                <a:latin typeface="Century Gothic"/>
                <a:cs typeface="Century Gothic"/>
              </a:rPr>
              <a:t>a</a:t>
            </a:r>
            <a:r>
              <a:rPr dirty="0" sz="1500" spc="120" b="1">
                <a:solidFill>
                  <a:srgbClr val="737373"/>
                </a:solidFill>
                <a:latin typeface="Century Gothic"/>
                <a:cs typeface="Century Gothic"/>
              </a:rPr>
              <a:t>t</a:t>
            </a:r>
            <a:r>
              <a:rPr dirty="0" sz="1500" spc="50" b="1">
                <a:solidFill>
                  <a:srgbClr val="737373"/>
                </a:solidFill>
                <a:latin typeface="Century Gothic"/>
                <a:cs typeface="Century Gothic"/>
              </a:rPr>
              <a:t>i</a:t>
            </a:r>
            <a:r>
              <a:rPr dirty="0" sz="1500" spc="-75" b="1">
                <a:solidFill>
                  <a:srgbClr val="737373"/>
                </a:solidFill>
                <a:latin typeface="Century Gothic"/>
                <a:cs typeface="Century Gothic"/>
              </a:rPr>
              <a:t>v</a:t>
            </a:r>
            <a:r>
              <a:rPr dirty="0" sz="1500" spc="-135" b="1">
                <a:solidFill>
                  <a:srgbClr val="737373"/>
                </a:solidFill>
                <a:latin typeface="Century Gothic"/>
                <a:cs typeface="Century Gothic"/>
              </a:rPr>
              <a:t>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q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698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este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primer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apartado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hará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revisión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general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y,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continuación,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entrarán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opciones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concretas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estos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resto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herramientas.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15456" y="847344"/>
            <a:ext cx="4810125" cy="4925695"/>
            <a:chOff x="6315456" y="847344"/>
            <a:chExt cx="4810125" cy="4925695"/>
          </a:xfrm>
        </p:grpSpPr>
        <p:sp>
          <p:nvSpPr>
            <p:cNvPr id="11" name="object 11"/>
            <p:cNvSpPr/>
            <p:nvPr/>
          </p:nvSpPr>
          <p:spPr>
            <a:xfrm>
              <a:off x="6315456" y="847344"/>
              <a:ext cx="4810125" cy="4925695"/>
            </a:xfrm>
            <a:custGeom>
              <a:avLst/>
              <a:gdLst/>
              <a:ahLst/>
              <a:cxnLst/>
              <a:rect l="l" t="t" r="r" b="b"/>
              <a:pathLst>
                <a:path w="4810125" h="4925695">
                  <a:moveTo>
                    <a:pt x="4809744" y="4925568"/>
                  </a:moveTo>
                  <a:lnTo>
                    <a:pt x="0" y="4925568"/>
                  </a:lnTo>
                  <a:lnTo>
                    <a:pt x="0" y="0"/>
                  </a:lnTo>
                  <a:lnTo>
                    <a:pt x="4809744" y="0"/>
                  </a:lnTo>
                  <a:lnTo>
                    <a:pt x="4809744" y="200406"/>
                  </a:lnTo>
                  <a:lnTo>
                    <a:pt x="294893" y="200406"/>
                  </a:lnTo>
                  <a:lnTo>
                    <a:pt x="285510" y="200859"/>
                  </a:lnTo>
                  <a:lnTo>
                    <a:pt x="241964" y="216443"/>
                  </a:lnTo>
                  <a:lnTo>
                    <a:pt x="210902" y="250709"/>
                  </a:lnTo>
                  <a:lnTo>
                    <a:pt x="199643" y="295656"/>
                  </a:lnTo>
                  <a:lnTo>
                    <a:pt x="199643" y="4629530"/>
                  </a:lnTo>
                  <a:lnTo>
                    <a:pt x="210903" y="4674476"/>
                  </a:lnTo>
                  <a:lnTo>
                    <a:pt x="241964" y="4708743"/>
                  </a:lnTo>
                  <a:lnTo>
                    <a:pt x="285510" y="4724327"/>
                  </a:lnTo>
                  <a:lnTo>
                    <a:pt x="294893" y="4724780"/>
                  </a:lnTo>
                  <a:lnTo>
                    <a:pt x="4809744" y="4724780"/>
                  </a:lnTo>
                  <a:lnTo>
                    <a:pt x="4809744" y="4925568"/>
                  </a:lnTo>
                  <a:close/>
                </a:path>
                <a:path w="4810125" h="4925695">
                  <a:moveTo>
                    <a:pt x="4809744" y="4724780"/>
                  </a:moveTo>
                  <a:lnTo>
                    <a:pt x="4514468" y="4724780"/>
                  </a:lnTo>
                  <a:lnTo>
                    <a:pt x="4523851" y="4724327"/>
                  </a:lnTo>
                  <a:lnTo>
                    <a:pt x="4533053" y="4722967"/>
                  </a:lnTo>
                  <a:lnTo>
                    <a:pt x="4574864" y="4703196"/>
                  </a:lnTo>
                  <a:lnTo>
                    <a:pt x="4602466" y="4665981"/>
                  </a:lnTo>
                  <a:lnTo>
                    <a:pt x="4609718" y="4629530"/>
                  </a:lnTo>
                  <a:lnTo>
                    <a:pt x="4609718" y="295656"/>
                  </a:lnTo>
                  <a:lnTo>
                    <a:pt x="4598457" y="250709"/>
                  </a:lnTo>
                  <a:lnTo>
                    <a:pt x="4567395" y="216443"/>
                  </a:lnTo>
                  <a:lnTo>
                    <a:pt x="4523851" y="200859"/>
                  </a:lnTo>
                  <a:lnTo>
                    <a:pt x="4514468" y="200406"/>
                  </a:lnTo>
                  <a:lnTo>
                    <a:pt x="4809744" y="200406"/>
                  </a:lnTo>
                  <a:lnTo>
                    <a:pt x="4809744" y="4724780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5100" y="1047749"/>
              <a:ext cx="4410074" cy="452437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5"/>
              <a:t>[Tuits]</a:t>
            </a: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2733674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3000374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3267075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4600574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9212" y="4862512"/>
            <a:ext cx="76200" cy="761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9212" y="5662612"/>
            <a:ext cx="76200" cy="761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11807" y="1092200"/>
            <a:ext cx="4828540" cy="4987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  <a:spcBef>
                <a:spcPts val="149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Aunque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limitado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280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caracteres,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gran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cantidad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asociada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además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texto: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Emoticonos</a:t>
            </a:r>
            <a:endParaRPr sz="1500">
              <a:latin typeface="Calibri"/>
              <a:cs typeface="Calibri"/>
            </a:endParaRPr>
          </a:p>
          <a:p>
            <a:pPr marL="354965" marR="5080">
              <a:lnSpc>
                <a:spcPct val="116700"/>
              </a:lnSpc>
              <a:tabLst>
                <a:tab pos="1189990" algn="l"/>
                <a:tab pos="1468755" algn="l"/>
                <a:tab pos="1828800" algn="l"/>
                <a:tab pos="2270125" algn="l"/>
                <a:tab pos="2981325" algn="l"/>
                <a:tab pos="3893185" algn="l"/>
              </a:tabLst>
            </a:pP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Hashtags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(se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profundizará en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ellos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adelante)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90" b="1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60" b="1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0" b="1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60" b="1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g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ú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 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añadido</a:t>
            </a:r>
            <a:r>
              <a:rPr dirty="0" sz="1500" spc="3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3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</a:t>
            </a:r>
            <a:r>
              <a:rPr dirty="0" sz="1500" spc="3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(imagen,</a:t>
            </a:r>
            <a:r>
              <a:rPr dirty="0" sz="1500" spc="3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vídeo,</a:t>
            </a:r>
            <a:r>
              <a:rPr dirty="0" sz="1500" spc="3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audio,</a:t>
            </a:r>
            <a:r>
              <a:rPr dirty="0" sz="1500" spc="3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encuesta,</a:t>
            </a:r>
            <a:r>
              <a:rPr dirty="0" sz="1500" spc="3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etc.)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automáticamente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mostrará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imagen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previsualización</a:t>
            </a:r>
            <a:r>
              <a:rPr dirty="0" sz="1500" spc="2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2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primero</a:t>
            </a:r>
            <a:r>
              <a:rPr dirty="0" sz="1500" spc="2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2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enlaces</a:t>
            </a:r>
            <a:r>
              <a:rPr dirty="0" sz="1500" spc="2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2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2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ofrezca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dicha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previsualización.</a:t>
            </a:r>
            <a:endParaRPr sz="1500">
              <a:latin typeface="Calibri"/>
              <a:cs typeface="Calibri"/>
            </a:endParaRPr>
          </a:p>
          <a:p>
            <a:pPr marL="697865" marR="9525" indent="-342900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Alguno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estos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tipos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 contenido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(son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excluyentes):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Imagen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hasta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4</a:t>
            </a:r>
            <a:r>
              <a:rPr dirty="0" sz="1500" spc="1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imágenes</a:t>
            </a:r>
            <a:r>
              <a:rPr dirty="0" sz="1500" spc="1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(insistiremos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sean</a:t>
            </a:r>
            <a:r>
              <a:rPr dirty="0" sz="1500" spc="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imágenes</a:t>
            </a:r>
            <a:r>
              <a:rPr dirty="0" sz="1500" spc="20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libres</a:t>
            </a:r>
            <a:r>
              <a:rPr dirty="0" sz="1500" spc="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0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derechos</a:t>
            </a:r>
            <a:r>
              <a:rPr dirty="0" sz="1500" spc="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0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autor</a:t>
            </a:r>
            <a:r>
              <a:rPr dirty="0" sz="1500" spc="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20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tengamos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permiso).</a:t>
            </a:r>
            <a:endParaRPr sz="1500">
              <a:latin typeface="Calibri"/>
              <a:cs typeface="Calibri"/>
            </a:endParaRPr>
          </a:p>
          <a:p>
            <a:pPr marL="697865" marR="5715">
              <a:lnSpc>
                <a:spcPct val="116700"/>
              </a:lnSpc>
            </a:pPr>
            <a:r>
              <a:rPr dirty="0" sz="1500" spc="20" b="1">
                <a:solidFill>
                  <a:srgbClr val="737373"/>
                </a:solidFill>
                <a:latin typeface="Calibri"/>
                <a:cs typeface="Calibri"/>
              </a:rPr>
              <a:t>Vídeo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hasta</a:t>
            </a:r>
            <a:r>
              <a:rPr dirty="0" sz="1500" spc="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2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minutos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20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segundos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directo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hablará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ellos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adelante).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81249" y="244475"/>
            <a:ext cx="1567180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</a:t>
            </a:r>
            <a:r>
              <a:rPr dirty="0" sz="2850" spc="-120" b="1">
                <a:solidFill>
                  <a:srgbClr val="1CA1F1"/>
                </a:solidFill>
                <a:latin typeface="Calibri"/>
                <a:cs typeface="Calibri"/>
              </a:rPr>
              <a:t>W</a:t>
            </a:r>
            <a:r>
              <a:rPr dirty="0" sz="2850" spc="245" b="1">
                <a:solidFill>
                  <a:srgbClr val="1CA1F1"/>
                </a:solidFill>
                <a:latin typeface="Calibri"/>
                <a:cs typeface="Calibri"/>
              </a:rPr>
              <a:t>I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TT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E</a:t>
            </a:r>
            <a:r>
              <a:rPr dirty="0" sz="2850" spc="140" b="1">
                <a:solidFill>
                  <a:srgbClr val="1CA1F1"/>
                </a:solidFill>
                <a:latin typeface="Calibri"/>
                <a:cs typeface="Calibri"/>
              </a:rPr>
              <a:t>R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53187" y="852487"/>
            <a:ext cx="76200" cy="761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53187" y="1385887"/>
            <a:ext cx="76200" cy="761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53187" y="1652587"/>
            <a:ext cx="76200" cy="7619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633517" y="711200"/>
            <a:ext cx="3761740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16700"/>
              </a:lnSpc>
              <a:spcBef>
                <a:spcPts val="100"/>
              </a:spcBef>
            </a:pPr>
            <a:r>
              <a:rPr dirty="0" sz="1500" spc="20" b="1">
                <a:solidFill>
                  <a:srgbClr val="737373"/>
                </a:solidFill>
                <a:latin typeface="Calibri"/>
                <a:cs typeface="Calibri"/>
              </a:rPr>
              <a:t>Audio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hasta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2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minutos y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20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segundos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(solo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desde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App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móvil).</a:t>
            </a:r>
            <a:endParaRPr sz="15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gif</a:t>
            </a:r>
            <a:r>
              <a:rPr dirty="0" sz="1500" spc="-5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animado.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Encuesta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hasta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4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preguntas,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pudiendo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limitar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quien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contestar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manteniéndola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publicada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hasta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7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días.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18376" y="2447544"/>
            <a:ext cx="3630295" cy="3554095"/>
            <a:chOff x="6818376" y="2447544"/>
            <a:chExt cx="3630295" cy="3554095"/>
          </a:xfrm>
        </p:grpSpPr>
        <p:sp>
          <p:nvSpPr>
            <p:cNvPr id="21" name="object 21"/>
            <p:cNvSpPr/>
            <p:nvPr/>
          </p:nvSpPr>
          <p:spPr>
            <a:xfrm>
              <a:off x="6818376" y="2447544"/>
              <a:ext cx="3630295" cy="3554095"/>
            </a:xfrm>
            <a:custGeom>
              <a:avLst/>
              <a:gdLst/>
              <a:ahLst/>
              <a:cxnLst/>
              <a:rect l="l" t="t" r="r" b="b"/>
              <a:pathLst>
                <a:path w="3630295" h="3554095">
                  <a:moveTo>
                    <a:pt x="3630168" y="3553968"/>
                  </a:moveTo>
                  <a:lnTo>
                    <a:pt x="0" y="3553968"/>
                  </a:lnTo>
                  <a:lnTo>
                    <a:pt x="0" y="0"/>
                  </a:lnTo>
                  <a:lnTo>
                    <a:pt x="3630168" y="0"/>
                  </a:lnTo>
                  <a:lnTo>
                    <a:pt x="3630168" y="200406"/>
                  </a:lnTo>
                  <a:lnTo>
                    <a:pt x="296798" y="200406"/>
                  </a:lnTo>
                  <a:lnTo>
                    <a:pt x="287415" y="200859"/>
                  </a:lnTo>
                  <a:lnTo>
                    <a:pt x="243869" y="216443"/>
                  </a:lnTo>
                  <a:lnTo>
                    <a:pt x="212807" y="250709"/>
                  </a:lnTo>
                  <a:lnTo>
                    <a:pt x="201548" y="295656"/>
                  </a:lnTo>
                  <a:lnTo>
                    <a:pt x="201548" y="3257930"/>
                  </a:lnTo>
                  <a:lnTo>
                    <a:pt x="212807" y="3302875"/>
                  </a:lnTo>
                  <a:lnTo>
                    <a:pt x="243869" y="3337142"/>
                  </a:lnTo>
                  <a:lnTo>
                    <a:pt x="287415" y="3352727"/>
                  </a:lnTo>
                  <a:lnTo>
                    <a:pt x="296798" y="3353180"/>
                  </a:lnTo>
                  <a:lnTo>
                    <a:pt x="3630168" y="3353180"/>
                  </a:lnTo>
                  <a:lnTo>
                    <a:pt x="3630168" y="3553968"/>
                  </a:lnTo>
                  <a:close/>
                </a:path>
                <a:path w="3630295" h="3554095">
                  <a:moveTo>
                    <a:pt x="3630168" y="3353180"/>
                  </a:moveTo>
                  <a:lnTo>
                    <a:pt x="3335273" y="3353180"/>
                  </a:lnTo>
                  <a:lnTo>
                    <a:pt x="3344656" y="3352727"/>
                  </a:lnTo>
                  <a:lnTo>
                    <a:pt x="3353858" y="3351367"/>
                  </a:lnTo>
                  <a:lnTo>
                    <a:pt x="3395669" y="3331596"/>
                  </a:lnTo>
                  <a:lnTo>
                    <a:pt x="3423271" y="3294380"/>
                  </a:lnTo>
                  <a:lnTo>
                    <a:pt x="3430523" y="3257930"/>
                  </a:lnTo>
                  <a:lnTo>
                    <a:pt x="3430523" y="295656"/>
                  </a:lnTo>
                  <a:lnTo>
                    <a:pt x="3419262" y="250709"/>
                  </a:lnTo>
                  <a:lnTo>
                    <a:pt x="3388200" y="216443"/>
                  </a:lnTo>
                  <a:lnTo>
                    <a:pt x="3344656" y="200859"/>
                  </a:lnTo>
                  <a:lnTo>
                    <a:pt x="3335273" y="200406"/>
                  </a:lnTo>
                  <a:lnTo>
                    <a:pt x="3630168" y="200406"/>
                  </a:lnTo>
                  <a:lnTo>
                    <a:pt x="3630168" y="3353180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9924" y="2647950"/>
              <a:ext cx="3228974" cy="3152774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19749"/>
            <a:ext cx="1095374" cy="7993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0324" y="6095999"/>
            <a:ext cx="1733549" cy="3230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537153" y="6141497"/>
            <a:ext cx="40005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75" b="1">
                <a:solidFill>
                  <a:srgbClr val="FFFFFF"/>
                </a:solidFill>
                <a:latin typeface="Century Gothic"/>
                <a:cs typeface="Century Gothic"/>
              </a:rPr>
              <a:t>INICIO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5">
                <a:latin typeface="Century Gothic"/>
                <a:cs typeface="Century Gothic"/>
              </a:rPr>
              <a:t>[</a:t>
            </a:r>
            <a:r>
              <a:rPr dirty="0" spc="275">
                <a:latin typeface="Century Gothic"/>
                <a:cs typeface="Century Gothic"/>
              </a:rPr>
              <a:t>T</a:t>
            </a:r>
            <a:r>
              <a:rPr dirty="0" spc="-100">
                <a:latin typeface="Century Gothic"/>
                <a:cs typeface="Century Gothic"/>
              </a:rPr>
              <a:t>u</a:t>
            </a:r>
            <a:r>
              <a:rPr dirty="0" spc="105">
                <a:latin typeface="Century Gothic"/>
                <a:cs typeface="Century Gothic"/>
              </a:rPr>
              <a:t>i</a:t>
            </a:r>
            <a:r>
              <a:rPr dirty="0" spc="215">
                <a:latin typeface="Century Gothic"/>
                <a:cs typeface="Century Gothic"/>
              </a:rPr>
              <a:t>t</a:t>
            </a:r>
            <a:r>
              <a:rPr dirty="0">
                <a:latin typeface="Century Gothic"/>
                <a:cs typeface="Century Gothic"/>
              </a:rPr>
              <a:t>s</a:t>
            </a:r>
            <a:r>
              <a:rPr dirty="0" spc="70">
                <a:latin typeface="Century Gothic"/>
                <a:cs typeface="Century Gothic"/>
              </a:rPr>
              <a:t>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1807" y="244475"/>
            <a:ext cx="5777865" cy="4435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100"/>
              </a:spcBef>
            </a:pPr>
            <a:r>
              <a:rPr dirty="0" sz="2850" spc="290" b="1">
                <a:solidFill>
                  <a:srgbClr val="1CA1F1"/>
                </a:solidFill>
                <a:latin typeface="Century Gothic"/>
                <a:cs typeface="Century Gothic"/>
              </a:rPr>
              <a:t>TWITTER</a:t>
            </a:r>
            <a:endParaRPr sz="28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30"/>
              </a:spcBef>
            </a:pPr>
            <a:r>
              <a:rPr dirty="0" sz="1550" spc="-70" b="1">
                <a:latin typeface="Century Gothic"/>
                <a:cs typeface="Century Gothic"/>
              </a:rPr>
              <a:t>Características</a:t>
            </a:r>
            <a:endParaRPr sz="1550">
              <a:latin typeface="Century Gothic"/>
              <a:cs typeface="Century Gothic"/>
            </a:endParaRPr>
          </a:p>
          <a:p>
            <a:pPr algn="just" marL="12700" marR="5080">
              <a:lnSpc>
                <a:spcPct val="116700"/>
              </a:lnSpc>
              <a:spcBef>
                <a:spcPts val="1715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Una opción,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asociada 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interesante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 los </a:t>
            </a:r>
            <a:r>
              <a:rPr dirty="0" sz="1500" spc="-55" b="1">
                <a:solidFill>
                  <a:srgbClr val="737373"/>
                </a:solidFill>
                <a:latin typeface="Century Gothic"/>
                <a:cs typeface="Century Gothic"/>
              </a:rPr>
              <a:t>directos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permitirán transmitir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través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aplicación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móvil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imagen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acceso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directo.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6350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podrán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interactuar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nosotros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escribiendo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directo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nosotros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contestarles.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Tiene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posibilidad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invitar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nuestros estudiantes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ejemplo,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ponentes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interesantes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participar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directo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nosotros.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participación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será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través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audio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podrán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hablar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simultánea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participantes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nosotros.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807" y="4921249"/>
            <a:ext cx="5820410" cy="1454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46990">
              <a:lnSpc>
                <a:spcPct val="116700"/>
              </a:lnSpc>
              <a:spcBef>
                <a:spcPts val="100"/>
              </a:spcBef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Existe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posibilidad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directo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tweet,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consideremos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interesante.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Tendremos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URL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acceder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recuperar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momento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directo.</a:t>
            </a:r>
            <a:endParaRPr sz="1500">
              <a:latin typeface="Calibri"/>
              <a:cs typeface="Calibri"/>
            </a:endParaRPr>
          </a:p>
          <a:p>
            <a:pPr marL="760730">
              <a:lnSpc>
                <a:spcPts val="1760"/>
              </a:lnSpc>
              <a:spcBef>
                <a:spcPts val="1425"/>
              </a:spcBef>
            </a:pPr>
            <a:r>
              <a:rPr dirty="0" sz="1500" spc="40" b="1">
                <a:latin typeface="Century Gothic"/>
                <a:cs typeface="Century Gothic"/>
                <a:hlinkClick r:id="rId7"/>
              </a:rPr>
              <a:t>E</a:t>
            </a:r>
            <a:r>
              <a:rPr dirty="0" sz="1500" spc="25" b="1">
                <a:latin typeface="Century Gothic"/>
                <a:cs typeface="Century Gothic"/>
                <a:hlinkClick r:id="rId7"/>
              </a:rPr>
              <a:t>j</a:t>
            </a:r>
            <a:r>
              <a:rPr dirty="0" sz="1500" spc="-185" b="1">
                <a:latin typeface="Century Gothic"/>
                <a:cs typeface="Century Gothic"/>
                <a:hlinkClick r:id="rId7"/>
              </a:rPr>
              <a:t>e</a:t>
            </a:r>
            <a:r>
              <a:rPr dirty="0" sz="1500" spc="-125" b="1">
                <a:latin typeface="Century Gothic"/>
                <a:cs typeface="Century Gothic"/>
                <a:hlinkClick r:id="rId7"/>
              </a:rPr>
              <a:t>m</a:t>
            </a:r>
            <a:r>
              <a:rPr dirty="0" sz="1500" spc="-135" b="1">
                <a:latin typeface="Century Gothic"/>
                <a:cs typeface="Century Gothic"/>
                <a:hlinkClick r:id="rId7"/>
              </a:rPr>
              <a:t>p</a:t>
            </a:r>
            <a:r>
              <a:rPr dirty="0" sz="1500" spc="65" b="1">
                <a:latin typeface="Century Gothic"/>
                <a:cs typeface="Century Gothic"/>
                <a:hlinkClick r:id="rId7"/>
              </a:rPr>
              <a:t>l</a:t>
            </a:r>
            <a:r>
              <a:rPr dirty="0" sz="1500" spc="-130" b="1">
                <a:latin typeface="Century Gothic"/>
                <a:cs typeface="Century Gothic"/>
                <a:hlinkClick r:id="rId7"/>
              </a:rPr>
              <a:t>o</a:t>
            </a:r>
            <a:r>
              <a:rPr dirty="0" sz="1500" spc="-120" b="1">
                <a:latin typeface="Century Gothic"/>
                <a:cs typeface="Century Gothic"/>
                <a:hlinkClick r:id="rId7"/>
              </a:rPr>
              <a:t> </a:t>
            </a:r>
            <a:r>
              <a:rPr dirty="0" sz="1500" spc="-135" b="1">
                <a:latin typeface="Century Gothic"/>
                <a:cs typeface="Century Gothic"/>
                <a:hlinkClick r:id="rId7"/>
              </a:rPr>
              <a:t>d</a:t>
            </a:r>
            <a:r>
              <a:rPr dirty="0" sz="1500" spc="-185" b="1">
                <a:latin typeface="Century Gothic"/>
                <a:cs typeface="Century Gothic"/>
                <a:hlinkClick r:id="rId7"/>
              </a:rPr>
              <a:t>e</a:t>
            </a:r>
            <a:r>
              <a:rPr dirty="0" sz="1500" spc="-120" b="1">
                <a:latin typeface="Century Gothic"/>
                <a:cs typeface="Century Gothic"/>
                <a:hlinkClick r:id="rId7"/>
              </a:rPr>
              <a:t> </a:t>
            </a:r>
            <a:r>
              <a:rPr dirty="0" sz="1500" spc="-135" b="1">
                <a:latin typeface="Century Gothic"/>
                <a:cs typeface="Century Gothic"/>
                <a:hlinkClick r:id="rId7"/>
              </a:rPr>
              <a:t>d</a:t>
            </a:r>
            <a:r>
              <a:rPr dirty="0" sz="1500" spc="50" b="1">
                <a:latin typeface="Century Gothic"/>
                <a:cs typeface="Century Gothic"/>
                <a:hlinkClick r:id="rId7"/>
              </a:rPr>
              <a:t>i</a:t>
            </a:r>
            <a:r>
              <a:rPr dirty="0" sz="1500" spc="90" b="1">
                <a:latin typeface="Century Gothic"/>
                <a:cs typeface="Century Gothic"/>
                <a:hlinkClick r:id="rId7"/>
              </a:rPr>
              <a:t>t</a:t>
            </a:r>
            <a:r>
              <a:rPr dirty="0" sz="1500" spc="-185" b="1">
                <a:latin typeface="Century Gothic"/>
                <a:cs typeface="Century Gothic"/>
                <a:hlinkClick r:id="rId7"/>
              </a:rPr>
              <a:t>e</a:t>
            </a:r>
            <a:r>
              <a:rPr dirty="0" sz="1500" spc="-275" b="1">
                <a:latin typeface="Century Gothic"/>
                <a:cs typeface="Century Gothic"/>
                <a:hlinkClick r:id="rId7"/>
              </a:rPr>
              <a:t>c</a:t>
            </a:r>
            <a:r>
              <a:rPr dirty="0" sz="1500" spc="90" b="1">
                <a:latin typeface="Century Gothic"/>
                <a:cs typeface="Century Gothic"/>
                <a:hlinkClick r:id="rId7"/>
              </a:rPr>
              <a:t>t</a:t>
            </a:r>
            <a:r>
              <a:rPr dirty="0" sz="1500" spc="-130" b="1">
                <a:latin typeface="Century Gothic"/>
                <a:cs typeface="Century Gothic"/>
                <a:hlinkClick r:id="rId7"/>
              </a:rPr>
              <a:t>o</a:t>
            </a:r>
            <a:r>
              <a:rPr dirty="0" sz="1500" spc="30" b="1">
                <a:latin typeface="Century Gothic"/>
                <a:cs typeface="Century Gothic"/>
                <a:hlinkClick r:id="rId7"/>
              </a:rPr>
              <a:t>:</a:t>
            </a:r>
            <a:endParaRPr sz="1500">
              <a:latin typeface="Century Gothic"/>
              <a:cs typeface="Century Gothic"/>
            </a:endParaRPr>
          </a:p>
          <a:p>
            <a:pPr marL="760730">
              <a:lnSpc>
                <a:spcPts val="1760"/>
              </a:lnSpc>
            </a:pPr>
            <a:r>
              <a:rPr dirty="0" sz="1500" spc="-10">
                <a:latin typeface="Calibri"/>
                <a:cs typeface="Calibri"/>
              </a:rPr>
              <a:t>https://twitter.com/iDigitalMOOC/status/1330936986425823235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61632" y="1551940"/>
            <a:ext cx="3746500" cy="3714750"/>
            <a:chOff x="6961632" y="1551940"/>
            <a:chExt cx="3746500" cy="3714750"/>
          </a:xfrm>
        </p:grpSpPr>
        <p:sp>
          <p:nvSpPr>
            <p:cNvPr id="12" name="object 12"/>
            <p:cNvSpPr/>
            <p:nvPr/>
          </p:nvSpPr>
          <p:spPr>
            <a:xfrm>
              <a:off x="6961619" y="1551952"/>
              <a:ext cx="3746500" cy="3714750"/>
            </a:xfrm>
            <a:custGeom>
              <a:avLst/>
              <a:gdLst/>
              <a:ahLst/>
              <a:cxnLst/>
              <a:rect l="l" t="t" r="r" b="b"/>
              <a:pathLst>
                <a:path w="3746500" h="3714750">
                  <a:moveTo>
                    <a:pt x="3745992" y="0"/>
                  </a:moveTo>
                  <a:lnTo>
                    <a:pt x="3544443" y="0"/>
                  </a:lnTo>
                  <a:lnTo>
                    <a:pt x="3544443" y="200660"/>
                  </a:lnTo>
                  <a:lnTo>
                    <a:pt x="3544443" y="3515360"/>
                  </a:lnTo>
                  <a:lnTo>
                    <a:pt x="201168" y="3515360"/>
                  </a:lnTo>
                  <a:lnTo>
                    <a:pt x="201168" y="200660"/>
                  </a:lnTo>
                  <a:lnTo>
                    <a:pt x="3544443" y="200660"/>
                  </a:lnTo>
                  <a:lnTo>
                    <a:pt x="3544443" y="0"/>
                  </a:lnTo>
                  <a:lnTo>
                    <a:pt x="0" y="0"/>
                  </a:lnTo>
                  <a:lnTo>
                    <a:pt x="0" y="200660"/>
                  </a:lnTo>
                  <a:lnTo>
                    <a:pt x="0" y="3515360"/>
                  </a:lnTo>
                  <a:lnTo>
                    <a:pt x="0" y="3714750"/>
                  </a:lnTo>
                  <a:lnTo>
                    <a:pt x="3745992" y="3714750"/>
                  </a:lnTo>
                  <a:lnTo>
                    <a:pt x="3745992" y="3515360"/>
                  </a:lnTo>
                  <a:lnTo>
                    <a:pt x="3745992" y="200660"/>
                  </a:lnTo>
                  <a:lnTo>
                    <a:pt x="3745992" y="0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62800" y="1752600"/>
              <a:ext cx="3343274" cy="33146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29474" y="2457450"/>
              <a:ext cx="1343025" cy="66675"/>
            </a:xfrm>
            <a:custGeom>
              <a:avLst/>
              <a:gdLst/>
              <a:ahLst/>
              <a:cxnLst/>
              <a:rect l="l" t="t" r="r" b="b"/>
              <a:pathLst>
                <a:path w="1343025" h="66675">
                  <a:moveTo>
                    <a:pt x="1343024" y="66674"/>
                  </a:moveTo>
                  <a:lnTo>
                    <a:pt x="0" y="66674"/>
                  </a:lnTo>
                  <a:lnTo>
                    <a:pt x="0" y="0"/>
                  </a:lnTo>
                  <a:lnTo>
                    <a:pt x="1343024" y="0"/>
                  </a:lnTo>
                  <a:lnTo>
                    <a:pt x="1343024" y="66674"/>
                  </a:lnTo>
                  <a:close/>
                </a:path>
              </a:pathLst>
            </a:custGeom>
            <a:solidFill>
              <a:srgbClr val="696A7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290300" cy="6419850"/>
            <a:chOff x="0" y="0"/>
            <a:chExt cx="11290300" cy="6419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0"/>
              <a:ext cx="1209674" cy="1142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3463" y="0"/>
              <a:ext cx="11006455" cy="6419215"/>
            </a:xfrm>
            <a:custGeom>
              <a:avLst/>
              <a:gdLst/>
              <a:ahLst/>
              <a:cxnLst/>
              <a:rect l="l" t="t" r="r" b="b"/>
              <a:pathLst>
                <a:path w="11006455" h="6419215">
                  <a:moveTo>
                    <a:pt x="219589" y="6419087"/>
                  </a:moveTo>
                  <a:lnTo>
                    <a:pt x="0" y="6419087"/>
                  </a:lnTo>
                  <a:lnTo>
                    <a:pt x="0" y="0"/>
                  </a:lnTo>
                  <a:lnTo>
                    <a:pt x="216306" y="0"/>
                  </a:lnTo>
                  <a:lnTo>
                    <a:pt x="214874" y="4684"/>
                  </a:lnTo>
                  <a:lnTo>
                    <a:pt x="213186" y="12532"/>
                  </a:lnTo>
                  <a:lnTo>
                    <a:pt x="212173" y="20496"/>
                  </a:lnTo>
                  <a:lnTo>
                    <a:pt x="211835" y="28574"/>
                  </a:lnTo>
                  <a:lnTo>
                    <a:pt x="211835" y="6381749"/>
                  </a:lnTo>
                  <a:lnTo>
                    <a:pt x="212397" y="6392221"/>
                  </a:lnTo>
                  <a:lnTo>
                    <a:pt x="214082" y="6402442"/>
                  </a:lnTo>
                  <a:lnTo>
                    <a:pt x="216890" y="6412414"/>
                  </a:lnTo>
                  <a:lnTo>
                    <a:pt x="219589" y="6419087"/>
                  </a:lnTo>
                  <a:close/>
                </a:path>
                <a:path w="11006455" h="6419215">
                  <a:moveTo>
                    <a:pt x="11006328" y="6419087"/>
                  </a:moveTo>
                  <a:lnTo>
                    <a:pt x="10729207" y="6419087"/>
                  </a:lnTo>
                  <a:lnTo>
                    <a:pt x="10731906" y="6412414"/>
                  </a:lnTo>
                  <a:lnTo>
                    <a:pt x="10734714" y="6402442"/>
                  </a:lnTo>
                  <a:lnTo>
                    <a:pt x="10736399" y="6392221"/>
                  </a:lnTo>
                  <a:lnTo>
                    <a:pt x="10736960" y="6381749"/>
                  </a:lnTo>
                  <a:lnTo>
                    <a:pt x="10736960" y="28574"/>
                  </a:lnTo>
                  <a:lnTo>
                    <a:pt x="10736623" y="20496"/>
                  </a:lnTo>
                  <a:lnTo>
                    <a:pt x="10735610" y="12532"/>
                  </a:lnTo>
                  <a:lnTo>
                    <a:pt x="10733921" y="4684"/>
                  </a:lnTo>
                  <a:lnTo>
                    <a:pt x="10732489" y="0"/>
                  </a:lnTo>
                  <a:lnTo>
                    <a:pt x="11006328" y="0"/>
                  </a:lnTo>
                  <a:lnTo>
                    <a:pt x="11006328" y="6419087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5300" y="0"/>
              <a:ext cx="10525125" cy="6419215"/>
            </a:xfrm>
            <a:custGeom>
              <a:avLst/>
              <a:gdLst/>
              <a:ahLst/>
              <a:cxnLst/>
              <a:rect l="l" t="t" r="r" b="b"/>
              <a:pathLst>
                <a:path w="10525125" h="6419215">
                  <a:moveTo>
                    <a:pt x="10517453" y="6419087"/>
                  </a:moveTo>
                  <a:lnTo>
                    <a:pt x="7669" y="6419087"/>
                  </a:lnTo>
                  <a:lnTo>
                    <a:pt x="7250" y="6418199"/>
                  </a:lnTo>
                  <a:lnTo>
                    <a:pt x="4078" y="6409357"/>
                  </a:lnTo>
                  <a:lnTo>
                    <a:pt x="1812" y="6400335"/>
                  </a:lnTo>
                  <a:lnTo>
                    <a:pt x="453" y="6391132"/>
                  </a:lnTo>
                  <a:lnTo>
                    <a:pt x="0" y="6381750"/>
                  </a:lnTo>
                  <a:lnTo>
                    <a:pt x="0" y="28573"/>
                  </a:lnTo>
                  <a:lnTo>
                    <a:pt x="453" y="19191"/>
                  </a:lnTo>
                  <a:lnTo>
                    <a:pt x="1812" y="9989"/>
                  </a:lnTo>
                  <a:lnTo>
                    <a:pt x="4078" y="966"/>
                  </a:lnTo>
                  <a:lnTo>
                    <a:pt x="4425" y="0"/>
                  </a:lnTo>
                  <a:lnTo>
                    <a:pt x="10520698" y="0"/>
                  </a:lnTo>
                  <a:lnTo>
                    <a:pt x="10521044" y="966"/>
                  </a:lnTo>
                  <a:lnTo>
                    <a:pt x="10523310" y="9989"/>
                  </a:lnTo>
                  <a:lnTo>
                    <a:pt x="10524670" y="19191"/>
                  </a:lnTo>
                  <a:lnTo>
                    <a:pt x="10525124" y="28573"/>
                  </a:lnTo>
                  <a:lnTo>
                    <a:pt x="10525124" y="6381750"/>
                  </a:lnTo>
                  <a:lnTo>
                    <a:pt x="10517453" y="64190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43499"/>
              <a:ext cx="1228724" cy="12755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9224" y="5857874"/>
              <a:ext cx="1047749" cy="561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8825" y="6229349"/>
              <a:ext cx="1733549" cy="1897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9964" y="6067711"/>
              <a:ext cx="2046799" cy="35185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837733" y="518413"/>
            <a:ext cx="5081905" cy="546671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  <a:spcBef>
                <a:spcPts val="365"/>
              </a:spcBef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perfiles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tienen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qué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hacer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referencia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personas, también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perfiles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asociados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temática,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Grado/Máster/Doctorado,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centro,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comunidades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virtuales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aprendizaje </a:t>
            </a:r>
            <a:r>
              <a:rPr dirty="0" sz="1500" spc="-32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será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uso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estos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perfiles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ya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específica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genérica,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por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ejemplo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 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asociada 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temática.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optar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genérica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podrían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gestionar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por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facilitando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labor.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Aunque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inconveniente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requiere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mayor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coordinación.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715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Será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recomendable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animar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seguir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pierdan información. </a:t>
            </a:r>
            <a:r>
              <a:rPr dirty="0" sz="1500" spc="-80">
                <a:solidFill>
                  <a:srgbClr val="737373"/>
                </a:solidFill>
                <a:latin typeface="Calibri"/>
                <a:cs typeface="Calibri"/>
              </a:rPr>
              <a:t>Y,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 parte,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decidir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seguimos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estudiantes.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hay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olvidar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algunos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 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publiquen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tuits relativos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la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y,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todo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personal,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bastante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ruido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línea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tiempo.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5"/>
              <a:t>[Tuits]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914399" y="2066925"/>
            <a:ext cx="66675" cy="1933575"/>
            <a:chOff x="914399" y="2066925"/>
            <a:chExt cx="66675" cy="193357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399" y="2066925"/>
              <a:ext cx="66675" cy="666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399" y="2600324"/>
              <a:ext cx="66675" cy="666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399" y="3400424"/>
              <a:ext cx="66675" cy="666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399" y="3933824"/>
              <a:ext cx="66675" cy="6667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48555" y="244475"/>
            <a:ext cx="4829810" cy="410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45185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CA1F1"/>
                </a:solidFill>
                <a:latin typeface="Calibri"/>
                <a:cs typeface="Calibri"/>
              </a:rPr>
              <a:t>TWITTER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tuit: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354965" marR="5080">
              <a:lnSpc>
                <a:spcPct val="116700"/>
              </a:lnSpc>
              <a:spcBef>
                <a:spcPts val="5"/>
              </a:spcBef>
            </a:pP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Programar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cuando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va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publicar,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través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navegador.</a:t>
            </a:r>
            <a:endParaRPr sz="1500">
              <a:latin typeface="Calibri"/>
              <a:cs typeface="Calibri"/>
            </a:endParaRPr>
          </a:p>
          <a:p>
            <a:pPr algn="just" marL="354965" marR="11430">
              <a:lnSpc>
                <a:spcPct val="116700"/>
              </a:lnSpc>
            </a:pPr>
            <a:r>
              <a:rPr dirty="0" sz="1500" spc="60" b="1">
                <a:solidFill>
                  <a:srgbClr val="737373"/>
                </a:solidFill>
                <a:latin typeface="Calibri"/>
                <a:cs typeface="Calibri"/>
              </a:rPr>
              <a:t>Limitar</a:t>
            </a:r>
            <a:r>
              <a:rPr dirty="0" sz="1500" spc="6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quién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contestar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(cualquier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las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seguimos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mencionadas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tuit).</a:t>
            </a:r>
            <a:endParaRPr sz="1500">
              <a:latin typeface="Calibri"/>
              <a:cs typeface="Calibri"/>
            </a:endParaRPr>
          </a:p>
          <a:p>
            <a:pPr algn="just" marL="354965" marR="13335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vez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publicado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estadísticas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interacción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tuit.</a:t>
            </a:r>
            <a:endParaRPr sz="1500">
              <a:latin typeface="Calibri"/>
              <a:cs typeface="Calibri"/>
            </a:endParaRPr>
          </a:p>
          <a:p>
            <a:pPr algn="just" marL="354965" marR="6350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versión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móvil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podemos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indicar,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tenemos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activado,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ubicación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00200" y="4410455"/>
            <a:ext cx="3657600" cy="1963420"/>
            <a:chOff x="1600200" y="4410455"/>
            <a:chExt cx="3657600" cy="1963420"/>
          </a:xfrm>
        </p:grpSpPr>
        <p:sp>
          <p:nvSpPr>
            <p:cNvPr id="19" name="object 19"/>
            <p:cNvSpPr/>
            <p:nvPr/>
          </p:nvSpPr>
          <p:spPr>
            <a:xfrm>
              <a:off x="1600200" y="4410455"/>
              <a:ext cx="3657600" cy="1963420"/>
            </a:xfrm>
            <a:custGeom>
              <a:avLst/>
              <a:gdLst/>
              <a:ahLst/>
              <a:cxnLst/>
              <a:rect l="l" t="t" r="r" b="b"/>
              <a:pathLst>
                <a:path w="3657600" h="1963420">
                  <a:moveTo>
                    <a:pt x="3657600" y="1962912"/>
                  </a:moveTo>
                  <a:lnTo>
                    <a:pt x="0" y="1962912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199643"/>
                  </a:lnTo>
                  <a:lnTo>
                    <a:pt x="295274" y="199643"/>
                  </a:lnTo>
                  <a:lnTo>
                    <a:pt x="285891" y="200097"/>
                  </a:lnTo>
                  <a:lnTo>
                    <a:pt x="242346" y="215681"/>
                  </a:lnTo>
                  <a:lnTo>
                    <a:pt x="211284" y="249947"/>
                  </a:lnTo>
                  <a:lnTo>
                    <a:pt x="200024" y="294893"/>
                  </a:lnTo>
                  <a:lnTo>
                    <a:pt x="200024" y="1666493"/>
                  </a:lnTo>
                  <a:lnTo>
                    <a:pt x="211284" y="1711439"/>
                  </a:lnTo>
                  <a:lnTo>
                    <a:pt x="242346" y="1745705"/>
                  </a:lnTo>
                  <a:lnTo>
                    <a:pt x="285891" y="1761290"/>
                  </a:lnTo>
                  <a:lnTo>
                    <a:pt x="295274" y="1761743"/>
                  </a:lnTo>
                  <a:lnTo>
                    <a:pt x="3657600" y="1761743"/>
                  </a:lnTo>
                  <a:lnTo>
                    <a:pt x="3657600" y="1962912"/>
                  </a:lnTo>
                  <a:close/>
                </a:path>
                <a:path w="3657600" h="1963420">
                  <a:moveTo>
                    <a:pt x="3657600" y="1761743"/>
                  </a:moveTo>
                  <a:lnTo>
                    <a:pt x="3362324" y="1761743"/>
                  </a:lnTo>
                  <a:lnTo>
                    <a:pt x="3371707" y="1761290"/>
                  </a:lnTo>
                  <a:lnTo>
                    <a:pt x="3380910" y="1759930"/>
                  </a:lnTo>
                  <a:lnTo>
                    <a:pt x="3422721" y="1740159"/>
                  </a:lnTo>
                  <a:lnTo>
                    <a:pt x="3450323" y="1702943"/>
                  </a:lnTo>
                  <a:lnTo>
                    <a:pt x="3457574" y="1666493"/>
                  </a:lnTo>
                  <a:lnTo>
                    <a:pt x="3457574" y="294893"/>
                  </a:lnTo>
                  <a:lnTo>
                    <a:pt x="3446314" y="249947"/>
                  </a:lnTo>
                  <a:lnTo>
                    <a:pt x="3415252" y="215680"/>
                  </a:lnTo>
                  <a:lnTo>
                    <a:pt x="3371707" y="200097"/>
                  </a:lnTo>
                  <a:lnTo>
                    <a:pt x="3362324" y="199643"/>
                  </a:lnTo>
                  <a:lnTo>
                    <a:pt x="3657600" y="199643"/>
                  </a:lnTo>
                  <a:lnTo>
                    <a:pt x="3657600" y="1761743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0225" y="4610099"/>
              <a:ext cx="3257549" cy="156209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6419215"/>
          </a:xfrm>
          <a:custGeom>
            <a:avLst/>
            <a:gdLst/>
            <a:ahLst/>
            <a:cxnLst/>
            <a:rect l="l" t="t" r="r" b="b"/>
            <a:pathLst>
              <a:path w="11430000" h="6419215">
                <a:moveTo>
                  <a:pt x="0" y="0"/>
                </a:moveTo>
                <a:lnTo>
                  <a:pt x="11429999" y="0"/>
                </a:lnTo>
                <a:lnTo>
                  <a:pt x="11429999" y="6419087"/>
                </a:lnTo>
                <a:lnTo>
                  <a:pt x="0" y="6419087"/>
                </a:lnTo>
                <a:lnTo>
                  <a:pt x="0" y="0"/>
                </a:lnTo>
                <a:close/>
              </a:path>
            </a:pathLst>
          </a:custGeom>
          <a:solidFill>
            <a:srgbClr val="CB0017">
              <a:alpha val="6470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54151" y="341376"/>
            <a:ext cx="10567670" cy="6078220"/>
            <a:chOff x="454151" y="341376"/>
            <a:chExt cx="10567670" cy="6078220"/>
          </a:xfrm>
        </p:grpSpPr>
        <p:sp>
          <p:nvSpPr>
            <p:cNvPr id="5" name="object 5"/>
            <p:cNvSpPr/>
            <p:nvPr/>
          </p:nvSpPr>
          <p:spPr>
            <a:xfrm>
              <a:off x="454151" y="341376"/>
              <a:ext cx="10567670" cy="6078220"/>
            </a:xfrm>
            <a:custGeom>
              <a:avLst/>
              <a:gdLst/>
              <a:ahLst/>
              <a:cxnLst/>
              <a:rect l="l" t="t" r="r" b="b"/>
              <a:pathLst>
                <a:path w="10567670" h="6078220">
                  <a:moveTo>
                    <a:pt x="212597" y="6077711"/>
                  </a:moveTo>
                  <a:lnTo>
                    <a:pt x="0" y="6077711"/>
                  </a:lnTo>
                  <a:lnTo>
                    <a:pt x="0" y="0"/>
                  </a:lnTo>
                  <a:lnTo>
                    <a:pt x="10567416" y="0"/>
                  </a:lnTo>
                  <a:lnTo>
                    <a:pt x="10567416" y="201549"/>
                  </a:lnTo>
                  <a:lnTo>
                    <a:pt x="307847" y="201549"/>
                  </a:lnTo>
                  <a:lnTo>
                    <a:pt x="298464" y="202002"/>
                  </a:lnTo>
                  <a:lnTo>
                    <a:pt x="254919" y="217586"/>
                  </a:lnTo>
                  <a:lnTo>
                    <a:pt x="223857" y="251853"/>
                  </a:lnTo>
                  <a:lnTo>
                    <a:pt x="212597" y="296799"/>
                  </a:lnTo>
                  <a:lnTo>
                    <a:pt x="212597" y="6077711"/>
                  </a:lnTo>
                  <a:close/>
                </a:path>
                <a:path w="10567670" h="6078220">
                  <a:moveTo>
                    <a:pt x="10567416" y="6077711"/>
                  </a:moveTo>
                  <a:lnTo>
                    <a:pt x="10299572" y="6077711"/>
                  </a:lnTo>
                  <a:lnTo>
                    <a:pt x="10299572" y="296799"/>
                  </a:lnTo>
                  <a:lnTo>
                    <a:pt x="10299118" y="287416"/>
                  </a:lnTo>
                  <a:lnTo>
                    <a:pt x="10283533" y="243871"/>
                  </a:lnTo>
                  <a:lnTo>
                    <a:pt x="10249267" y="212808"/>
                  </a:lnTo>
                  <a:lnTo>
                    <a:pt x="10204322" y="201549"/>
                  </a:lnTo>
                  <a:lnTo>
                    <a:pt x="10567416" y="201549"/>
                  </a:lnTo>
                  <a:lnTo>
                    <a:pt x="10567416" y="6077711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6749" y="542925"/>
              <a:ext cx="10086975" cy="5876290"/>
            </a:xfrm>
            <a:custGeom>
              <a:avLst/>
              <a:gdLst/>
              <a:ahLst/>
              <a:cxnLst/>
              <a:rect l="l" t="t" r="r" b="b"/>
              <a:pathLst>
                <a:path w="10086975" h="5876290">
                  <a:moveTo>
                    <a:pt x="10086974" y="5876162"/>
                  </a:moveTo>
                  <a:lnTo>
                    <a:pt x="0" y="5876162"/>
                  </a:lnTo>
                  <a:lnTo>
                    <a:pt x="0" y="95249"/>
                  </a:lnTo>
                  <a:lnTo>
                    <a:pt x="11259" y="50303"/>
                  </a:lnTo>
                  <a:lnTo>
                    <a:pt x="42321" y="16037"/>
                  </a:lnTo>
                  <a:lnTo>
                    <a:pt x="85866" y="452"/>
                  </a:lnTo>
                  <a:lnTo>
                    <a:pt x="95244" y="0"/>
                  </a:lnTo>
                  <a:lnTo>
                    <a:pt x="9991730" y="0"/>
                  </a:lnTo>
                  <a:lnTo>
                    <a:pt x="10036669" y="11259"/>
                  </a:lnTo>
                  <a:lnTo>
                    <a:pt x="10070935" y="42321"/>
                  </a:lnTo>
                  <a:lnTo>
                    <a:pt x="10086521" y="85866"/>
                  </a:lnTo>
                  <a:lnTo>
                    <a:pt x="10086974" y="58761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949896" y="3368675"/>
            <a:ext cx="7832725" cy="305435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84150" marR="176530" indent="-635">
              <a:lnSpc>
                <a:spcPts val="4730"/>
              </a:lnSpc>
              <a:spcBef>
                <a:spcPts val="440"/>
              </a:spcBef>
            </a:pPr>
            <a:r>
              <a:rPr dirty="0" sz="4100" spc="105">
                <a:solidFill>
                  <a:srgbClr val="FF4500"/>
                </a:solidFill>
                <a:latin typeface="Calibri"/>
                <a:cs typeface="Calibri"/>
              </a:rPr>
              <a:t>Licencia </a:t>
            </a:r>
            <a:r>
              <a:rPr dirty="0" sz="4100" spc="70">
                <a:solidFill>
                  <a:srgbClr val="FF4500"/>
                </a:solidFill>
                <a:latin typeface="Calibri"/>
                <a:cs typeface="Calibri"/>
              </a:rPr>
              <a:t>de </a:t>
            </a:r>
            <a:r>
              <a:rPr dirty="0" sz="4100" spc="35">
                <a:solidFill>
                  <a:srgbClr val="FF4500"/>
                </a:solidFill>
                <a:latin typeface="Calibri"/>
                <a:cs typeface="Calibri"/>
              </a:rPr>
              <a:t>Creative </a:t>
            </a:r>
            <a:r>
              <a:rPr dirty="0" sz="4100" spc="114">
                <a:solidFill>
                  <a:srgbClr val="FF4500"/>
                </a:solidFill>
                <a:latin typeface="Calibri"/>
                <a:cs typeface="Calibri"/>
              </a:rPr>
              <a:t>Commons </a:t>
            </a:r>
            <a:r>
              <a:rPr dirty="0" sz="4100" spc="120">
                <a:solidFill>
                  <a:srgbClr val="FF4500"/>
                </a:solidFill>
                <a:latin typeface="Calibri"/>
                <a:cs typeface="Calibri"/>
              </a:rPr>
              <a:t> </a:t>
            </a:r>
            <a:r>
              <a:rPr dirty="0" sz="4100" spc="40">
                <a:solidFill>
                  <a:srgbClr val="FF4500"/>
                </a:solidFill>
                <a:latin typeface="Calibri"/>
                <a:cs typeface="Calibri"/>
              </a:rPr>
              <a:t>Este</a:t>
            </a:r>
            <a:r>
              <a:rPr dirty="0" sz="4100" spc="-110">
                <a:solidFill>
                  <a:srgbClr val="FF4500"/>
                </a:solidFill>
                <a:latin typeface="Calibri"/>
                <a:cs typeface="Calibri"/>
              </a:rPr>
              <a:t> </a:t>
            </a:r>
            <a:r>
              <a:rPr dirty="0" sz="4100" spc="50">
                <a:solidFill>
                  <a:srgbClr val="FF4500"/>
                </a:solidFill>
                <a:latin typeface="Calibri"/>
                <a:cs typeface="Calibri"/>
              </a:rPr>
              <a:t>obra</a:t>
            </a:r>
            <a:r>
              <a:rPr dirty="0" sz="4100" spc="-110">
                <a:solidFill>
                  <a:srgbClr val="FF4500"/>
                </a:solidFill>
                <a:latin typeface="Calibri"/>
                <a:cs typeface="Calibri"/>
              </a:rPr>
              <a:t> </a:t>
            </a:r>
            <a:r>
              <a:rPr dirty="0" sz="4100" spc="20">
                <a:solidFill>
                  <a:srgbClr val="FF4500"/>
                </a:solidFill>
                <a:latin typeface="Calibri"/>
                <a:cs typeface="Calibri"/>
              </a:rPr>
              <a:t>está</a:t>
            </a:r>
            <a:r>
              <a:rPr dirty="0" sz="4100" spc="-110">
                <a:solidFill>
                  <a:srgbClr val="FF4500"/>
                </a:solidFill>
                <a:latin typeface="Calibri"/>
                <a:cs typeface="Calibri"/>
              </a:rPr>
              <a:t> </a:t>
            </a:r>
            <a:r>
              <a:rPr dirty="0" sz="4100" spc="70">
                <a:solidFill>
                  <a:srgbClr val="FF4500"/>
                </a:solidFill>
                <a:latin typeface="Calibri"/>
                <a:cs typeface="Calibri"/>
              </a:rPr>
              <a:t>bajo</a:t>
            </a:r>
            <a:r>
              <a:rPr dirty="0" sz="4100" spc="-110">
                <a:solidFill>
                  <a:srgbClr val="FF4500"/>
                </a:solidFill>
                <a:latin typeface="Calibri"/>
                <a:cs typeface="Calibri"/>
              </a:rPr>
              <a:t> </a:t>
            </a:r>
            <a:r>
              <a:rPr dirty="0" sz="4100" spc="100">
                <a:solidFill>
                  <a:srgbClr val="FF4500"/>
                </a:solidFill>
                <a:latin typeface="Calibri"/>
                <a:cs typeface="Calibri"/>
              </a:rPr>
              <a:t>una</a:t>
            </a:r>
            <a:r>
              <a:rPr dirty="0" sz="4100" spc="-105">
                <a:solidFill>
                  <a:srgbClr val="FF4500"/>
                </a:solidFill>
                <a:latin typeface="Calibri"/>
                <a:cs typeface="Calibri"/>
              </a:rPr>
              <a:t> </a:t>
            </a:r>
            <a:r>
              <a:rPr dirty="0" sz="4100" spc="85">
                <a:solidFill>
                  <a:srgbClr val="FF4500"/>
                </a:solidFill>
                <a:latin typeface="Calibri"/>
                <a:cs typeface="Calibri"/>
              </a:rPr>
              <a:t>licencia</a:t>
            </a:r>
            <a:r>
              <a:rPr dirty="0" sz="4100" spc="-110">
                <a:solidFill>
                  <a:srgbClr val="FF4500"/>
                </a:solidFill>
                <a:latin typeface="Calibri"/>
                <a:cs typeface="Calibri"/>
              </a:rPr>
              <a:t> </a:t>
            </a:r>
            <a:r>
              <a:rPr dirty="0" sz="4100" spc="70">
                <a:solidFill>
                  <a:srgbClr val="FF4500"/>
                </a:solidFill>
                <a:latin typeface="Calibri"/>
                <a:cs typeface="Calibri"/>
              </a:rPr>
              <a:t>de </a:t>
            </a:r>
            <a:r>
              <a:rPr dirty="0" sz="4100" spc="-910">
                <a:solidFill>
                  <a:srgbClr val="FF4500"/>
                </a:solidFill>
                <a:latin typeface="Calibri"/>
                <a:cs typeface="Calibri"/>
              </a:rPr>
              <a:t> </a:t>
            </a:r>
            <a:r>
              <a:rPr dirty="0" sz="4100" spc="35">
                <a:solidFill>
                  <a:srgbClr val="FF4500"/>
                </a:solidFill>
                <a:latin typeface="Calibri"/>
                <a:cs typeface="Calibri"/>
              </a:rPr>
              <a:t>Creative</a:t>
            </a:r>
            <a:r>
              <a:rPr dirty="0" sz="4100" spc="-110">
                <a:solidFill>
                  <a:srgbClr val="FF4500"/>
                </a:solidFill>
                <a:latin typeface="Calibri"/>
                <a:cs typeface="Calibri"/>
              </a:rPr>
              <a:t> </a:t>
            </a:r>
            <a:r>
              <a:rPr dirty="0" sz="4100" spc="114">
                <a:solidFill>
                  <a:srgbClr val="FF4500"/>
                </a:solidFill>
                <a:latin typeface="Calibri"/>
                <a:cs typeface="Calibri"/>
              </a:rPr>
              <a:t>Commons</a:t>
            </a:r>
            <a:endParaRPr sz="4100">
              <a:latin typeface="Calibri"/>
              <a:cs typeface="Calibri"/>
            </a:endParaRPr>
          </a:p>
          <a:p>
            <a:pPr algn="ctr">
              <a:lnSpc>
                <a:spcPts val="4490"/>
              </a:lnSpc>
            </a:pPr>
            <a:r>
              <a:rPr dirty="0" sz="4100" spc="75">
                <a:solidFill>
                  <a:srgbClr val="FF4500"/>
                </a:solidFill>
                <a:latin typeface="Calibri"/>
                <a:cs typeface="Calibri"/>
              </a:rPr>
              <a:t>Reconocimiento-CompartirIgual</a:t>
            </a:r>
            <a:r>
              <a:rPr dirty="0" sz="4100" spc="-150">
                <a:solidFill>
                  <a:srgbClr val="FF4500"/>
                </a:solidFill>
                <a:latin typeface="Calibri"/>
                <a:cs typeface="Calibri"/>
              </a:rPr>
              <a:t> </a:t>
            </a:r>
            <a:r>
              <a:rPr dirty="0" sz="4100" spc="-25">
                <a:solidFill>
                  <a:srgbClr val="FF4500"/>
                </a:solidFill>
                <a:latin typeface="Calibri"/>
                <a:cs typeface="Calibri"/>
              </a:rPr>
              <a:t>4.0</a:t>
            </a:r>
            <a:endParaRPr sz="4100">
              <a:latin typeface="Calibri"/>
              <a:cs typeface="Calibri"/>
            </a:endParaRPr>
          </a:p>
          <a:p>
            <a:pPr algn="ctr">
              <a:lnSpc>
                <a:spcPts val="4820"/>
              </a:lnSpc>
            </a:pPr>
            <a:r>
              <a:rPr dirty="0" sz="4100" spc="65">
                <a:solidFill>
                  <a:srgbClr val="FF4500"/>
                </a:solidFill>
                <a:latin typeface="Calibri"/>
                <a:cs typeface="Calibri"/>
              </a:rPr>
              <a:t>Internacional.</a:t>
            </a:r>
            <a:endParaRPr sz="4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5350" y="762000"/>
            <a:ext cx="9591675" cy="2190750"/>
            <a:chOff x="895350" y="762000"/>
            <a:chExt cx="9591675" cy="2190750"/>
          </a:xfrm>
        </p:grpSpPr>
        <p:sp>
          <p:nvSpPr>
            <p:cNvPr id="9" name="object 9"/>
            <p:cNvSpPr/>
            <p:nvPr/>
          </p:nvSpPr>
          <p:spPr>
            <a:xfrm>
              <a:off x="895337" y="762012"/>
              <a:ext cx="9591675" cy="1276350"/>
            </a:xfrm>
            <a:custGeom>
              <a:avLst/>
              <a:gdLst/>
              <a:ahLst/>
              <a:cxnLst/>
              <a:rect l="l" t="t" r="r" b="b"/>
              <a:pathLst>
                <a:path w="9591675" h="1276350">
                  <a:moveTo>
                    <a:pt x="1266825" y="3263"/>
                  </a:moveTo>
                  <a:lnTo>
                    <a:pt x="0" y="3263"/>
                  </a:lnTo>
                  <a:lnTo>
                    <a:pt x="0" y="1270088"/>
                  </a:lnTo>
                  <a:lnTo>
                    <a:pt x="393" y="1238999"/>
                  </a:lnTo>
                  <a:lnTo>
                    <a:pt x="1536" y="1207935"/>
                  </a:lnTo>
                  <a:lnTo>
                    <a:pt x="6108" y="1145921"/>
                  </a:lnTo>
                  <a:lnTo>
                    <a:pt x="13716" y="1084211"/>
                  </a:lnTo>
                  <a:lnTo>
                    <a:pt x="24345" y="1022946"/>
                  </a:lnTo>
                  <a:lnTo>
                    <a:pt x="37973" y="962279"/>
                  </a:lnTo>
                  <a:lnTo>
                    <a:pt x="54559" y="902347"/>
                  </a:lnTo>
                  <a:lnTo>
                    <a:pt x="74053" y="843318"/>
                  </a:lnTo>
                  <a:lnTo>
                    <a:pt x="96443" y="785304"/>
                  </a:lnTo>
                  <a:lnTo>
                    <a:pt x="121640" y="728459"/>
                  </a:lnTo>
                  <a:lnTo>
                    <a:pt x="149593" y="672922"/>
                  </a:lnTo>
                  <a:lnTo>
                    <a:pt x="180238" y="618820"/>
                  </a:lnTo>
                  <a:lnTo>
                    <a:pt x="213499" y="566280"/>
                  </a:lnTo>
                  <a:lnTo>
                    <a:pt x="249313" y="515442"/>
                  </a:lnTo>
                  <a:lnTo>
                    <a:pt x="287566" y="466432"/>
                  </a:lnTo>
                  <a:lnTo>
                    <a:pt x="328180" y="419341"/>
                  </a:lnTo>
                  <a:lnTo>
                    <a:pt x="371055" y="374307"/>
                  </a:lnTo>
                  <a:lnTo>
                    <a:pt x="416077" y="331431"/>
                  </a:lnTo>
                  <a:lnTo>
                    <a:pt x="463169" y="290830"/>
                  </a:lnTo>
                  <a:lnTo>
                    <a:pt x="512178" y="252564"/>
                  </a:lnTo>
                  <a:lnTo>
                    <a:pt x="563016" y="216763"/>
                  </a:lnTo>
                  <a:lnTo>
                    <a:pt x="615556" y="183502"/>
                  </a:lnTo>
                  <a:lnTo>
                    <a:pt x="669658" y="152857"/>
                  </a:lnTo>
                  <a:lnTo>
                    <a:pt x="725195" y="124891"/>
                  </a:lnTo>
                  <a:lnTo>
                    <a:pt x="782040" y="99695"/>
                  </a:lnTo>
                  <a:lnTo>
                    <a:pt x="840054" y="77317"/>
                  </a:lnTo>
                  <a:lnTo>
                    <a:pt x="899096" y="57823"/>
                  </a:lnTo>
                  <a:lnTo>
                    <a:pt x="959015" y="41236"/>
                  </a:lnTo>
                  <a:lnTo>
                    <a:pt x="1019683" y="27609"/>
                  </a:lnTo>
                  <a:lnTo>
                    <a:pt x="1080947" y="16979"/>
                  </a:lnTo>
                  <a:lnTo>
                    <a:pt x="1142657" y="9372"/>
                  </a:lnTo>
                  <a:lnTo>
                    <a:pt x="1204671" y="4787"/>
                  </a:lnTo>
                  <a:lnTo>
                    <a:pt x="1235748" y="3644"/>
                  </a:lnTo>
                  <a:lnTo>
                    <a:pt x="1266825" y="3263"/>
                  </a:lnTo>
                  <a:close/>
                </a:path>
                <a:path w="9591675" h="1276350">
                  <a:moveTo>
                    <a:pt x="9591675" y="0"/>
                  </a:moveTo>
                  <a:lnTo>
                    <a:pt x="8315325" y="0"/>
                  </a:lnTo>
                  <a:lnTo>
                    <a:pt x="8346656" y="381"/>
                  </a:lnTo>
                  <a:lnTo>
                    <a:pt x="8377961" y="1536"/>
                  </a:lnTo>
                  <a:lnTo>
                    <a:pt x="8440433" y="6134"/>
                  </a:lnTo>
                  <a:lnTo>
                    <a:pt x="8502612" y="13804"/>
                  </a:lnTo>
                  <a:lnTo>
                    <a:pt x="8564334" y="24523"/>
                  </a:lnTo>
                  <a:lnTo>
                    <a:pt x="8625459" y="38239"/>
                  </a:lnTo>
                  <a:lnTo>
                    <a:pt x="8685835" y="54952"/>
                  </a:lnTo>
                  <a:lnTo>
                    <a:pt x="8745322" y="74599"/>
                  </a:lnTo>
                  <a:lnTo>
                    <a:pt x="8803767" y="97155"/>
                  </a:lnTo>
                  <a:lnTo>
                    <a:pt x="8861044" y="122542"/>
                  </a:lnTo>
                  <a:lnTo>
                    <a:pt x="8917000" y="150698"/>
                  </a:lnTo>
                  <a:lnTo>
                    <a:pt x="8971509" y="181584"/>
                  </a:lnTo>
                  <a:lnTo>
                    <a:pt x="9024429" y="215099"/>
                  </a:lnTo>
                  <a:lnTo>
                    <a:pt x="9075649" y="251167"/>
                  </a:lnTo>
                  <a:lnTo>
                    <a:pt x="9125039" y="289712"/>
                  </a:lnTo>
                  <a:lnTo>
                    <a:pt x="9172473" y="330631"/>
                  </a:lnTo>
                  <a:lnTo>
                    <a:pt x="9217850" y="373824"/>
                  </a:lnTo>
                  <a:lnTo>
                    <a:pt x="9261043" y="419201"/>
                  </a:lnTo>
                  <a:lnTo>
                    <a:pt x="9301963" y="466636"/>
                  </a:lnTo>
                  <a:lnTo>
                    <a:pt x="9340507" y="516026"/>
                  </a:lnTo>
                  <a:lnTo>
                    <a:pt x="9376575" y="567245"/>
                  </a:lnTo>
                  <a:lnTo>
                    <a:pt x="9410090" y="620166"/>
                  </a:lnTo>
                  <a:lnTo>
                    <a:pt x="9440977" y="674674"/>
                  </a:lnTo>
                  <a:lnTo>
                    <a:pt x="9469133" y="730631"/>
                  </a:lnTo>
                  <a:lnTo>
                    <a:pt x="9494520" y="787908"/>
                  </a:lnTo>
                  <a:lnTo>
                    <a:pt x="9517075" y="846353"/>
                  </a:lnTo>
                  <a:lnTo>
                    <a:pt x="9536722" y="905840"/>
                  </a:lnTo>
                  <a:lnTo>
                    <a:pt x="9553435" y="966216"/>
                  </a:lnTo>
                  <a:lnTo>
                    <a:pt x="9567151" y="1027341"/>
                  </a:lnTo>
                  <a:lnTo>
                    <a:pt x="9577870" y="1089063"/>
                  </a:lnTo>
                  <a:lnTo>
                    <a:pt x="9585541" y="1151242"/>
                  </a:lnTo>
                  <a:lnTo>
                    <a:pt x="9590138" y="1213713"/>
                  </a:lnTo>
                  <a:lnTo>
                    <a:pt x="9591675" y="1276350"/>
                  </a:lnTo>
                  <a:lnTo>
                    <a:pt x="9591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725" y="2228850"/>
              <a:ext cx="2066924" cy="7238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591174"/>
            <a:ext cx="828674" cy="8279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1299" y="5143500"/>
            <a:ext cx="1028699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0404" y="6068130"/>
            <a:ext cx="2045939" cy="3510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3152774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3419475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3686174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3952874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4219574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4486274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4752974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5286374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5553074"/>
            <a:ext cx="66675" cy="6667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5"/>
              <a:t>[Tuits]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1658" y="244475"/>
            <a:ext cx="9895840" cy="598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CA1F1"/>
                </a:solidFill>
                <a:latin typeface="Calibri"/>
                <a:cs typeface="Calibri"/>
              </a:rPr>
              <a:t>TWITTER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  <a:spcBef>
                <a:spcPts val="965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Existen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diversos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planteamientos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perfil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comunidad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utilizarlo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aportar información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cierta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interacción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(similar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página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Facebook),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anime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partipación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activa,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compartiendo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forma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retuit;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combinación 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ambas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opciones.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importante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seamos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activos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estemos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atentos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354965" marR="1800860" indent="-342900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Algunas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ideas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uso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principalmente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aportar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son: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Recopilar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contenidos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relativos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recomendar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contenidos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cuentas.</a:t>
            </a:r>
            <a:endParaRPr sz="1500">
              <a:latin typeface="Calibri"/>
              <a:cs typeface="Calibri"/>
            </a:endParaRPr>
          </a:p>
          <a:p>
            <a:pPr marL="354965" marR="384175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Tablón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anuncios: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cambio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aula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horario,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recordatorios,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adelantar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algún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tema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próximo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día,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eventos,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recursos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web.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Generar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debate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proponer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preguntas.</a:t>
            </a:r>
            <a:endParaRPr sz="1500">
              <a:latin typeface="Calibri"/>
              <a:cs typeface="Calibri"/>
            </a:endParaRPr>
          </a:p>
          <a:p>
            <a:pPr marL="354965" marR="4955540">
              <a:lnSpc>
                <a:spcPct val="116700"/>
              </a:lnSpc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Seguir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relacionadas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asignatura.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Interactuar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(favoritos,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encuestas,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retuits,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respuestas,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etc.).</a:t>
            </a:r>
            <a:endParaRPr sz="1500">
              <a:latin typeface="Calibri"/>
              <a:cs typeface="Calibri"/>
            </a:endParaRPr>
          </a:p>
          <a:p>
            <a:pPr marL="354965" marR="12065">
              <a:lnSpc>
                <a:spcPct val="116700"/>
              </a:lnSpc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Extender</a:t>
            </a:r>
            <a:r>
              <a:rPr dirty="0" sz="1500" spc="1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1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aula:</a:t>
            </a:r>
            <a:r>
              <a:rPr dirty="0" sz="1500" spc="1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participar</a:t>
            </a:r>
            <a:r>
              <a:rPr dirty="0" sz="1500" spc="1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1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</a:t>
            </a:r>
            <a:r>
              <a:rPr dirty="0" sz="1500" spc="1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clase</a:t>
            </a:r>
            <a:r>
              <a:rPr dirty="0" sz="1500" spc="1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(profesionales</a:t>
            </a:r>
            <a:r>
              <a:rPr dirty="0" sz="1500" spc="1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temática,</a:t>
            </a:r>
            <a:r>
              <a:rPr dirty="0" sz="1500" spc="1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otros</a:t>
            </a:r>
            <a:r>
              <a:rPr dirty="0" sz="1500" spc="1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alumnos,</a:t>
            </a:r>
            <a:r>
              <a:rPr dirty="0" sz="1500" spc="1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otros</a:t>
            </a:r>
            <a:r>
              <a:rPr dirty="0" sz="1500" spc="1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docentes,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etc.).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Recopilar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apuntes.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385">
                <a:solidFill>
                  <a:srgbClr val="737373"/>
                </a:solidFill>
                <a:latin typeface="Calibri"/>
                <a:cs typeface="Calibri"/>
              </a:rPr>
              <a:t>…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incrustar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Virtual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incluso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concreto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toda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interacción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2222" y="3740958"/>
            <a:ext cx="1627777" cy="26781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125" y="5734049"/>
            <a:ext cx="990599" cy="6850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074" y="2619374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9212" y="4214812"/>
            <a:ext cx="76200" cy="76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19212" y="4748212"/>
            <a:ext cx="76200" cy="761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5"/>
              <a:t>[Tuits]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1658" y="244475"/>
            <a:ext cx="4714240" cy="5454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CA1F1"/>
                </a:solidFill>
                <a:latin typeface="Calibri"/>
                <a:cs typeface="Calibri"/>
              </a:rPr>
              <a:t>TWITTER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  <a:spcBef>
                <a:spcPts val="965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optar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comunidad </a:t>
            </a:r>
            <a:r>
              <a:rPr dirty="0" sz="1500" spc="60" b="1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participativa </a:t>
            </a:r>
            <a:r>
              <a:rPr dirty="0" sz="1500" spc="-32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planteen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actividades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publiquen,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algunas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ideas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podrían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354965" marR="6350">
              <a:lnSpc>
                <a:spcPct val="116700"/>
              </a:lnSpc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Twitterchat,</a:t>
            </a:r>
            <a:r>
              <a:rPr dirty="0" sz="1500" spc="2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consiste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evento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largo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momento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concreto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duración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determinada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que,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hashtag,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habla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debate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tema.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Finalmente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recopilar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intervenciones mediante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momentos. 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dinamización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suele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tener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vertientes:</a:t>
            </a:r>
            <a:endParaRPr sz="1500">
              <a:latin typeface="Calibri"/>
              <a:cs typeface="Calibri"/>
            </a:endParaRPr>
          </a:p>
          <a:p>
            <a:pPr algn="just" marL="697865" marR="571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dinamizadores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lanzan</a:t>
            </a:r>
            <a:r>
              <a:rPr dirty="0" sz="1500" spc="4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participantes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ellos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contestan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debaten.</a:t>
            </a:r>
            <a:endParaRPr sz="1500">
              <a:latin typeface="Calibri"/>
              <a:cs typeface="Calibri"/>
            </a:endParaRPr>
          </a:p>
          <a:p>
            <a:pPr algn="just" marL="697865" marR="952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participantes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lanzan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ponente.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plantear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forma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charla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streaming mediante Periscope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ponente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conteste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voz.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99" y="1552575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99" y="1819275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99" y="2085975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99" y="2619374"/>
            <a:ext cx="66675" cy="666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99" y="3152774"/>
            <a:ext cx="66675" cy="666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99" y="3419475"/>
            <a:ext cx="66675" cy="666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99" y="3686174"/>
            <a:ext cx="66675" cy="666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99" y="3952874"/>
            <a:ext cx="66675" cy="666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99" y="4219574"/>
            <a:ext cx="66675" cy="666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99" y="4486274"/>
            <a:ext cx="66675" cy="66674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pc="30"/>
              <a:t>Comunicación</a:t>
            </a:r>
            <a:r>
              <a:rPr dirty="0" spc="-45"/>
              <a:t> </a:t>
            </a:r>
            <a:r>
              <a:rPr dirty="0"/>
              <a:t>entre</a:t>
            </a:r>
            <a:r>
              <a:rPr dirty="0" spc="-40"/>
              <a:t> </a:t>
            </a:r>
            <a:r>
              <a:rPr dirty="0" spc="30"/>
              <a:t>clases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pc="55"/>
              <a:t>Juegos</a:t>
            </a:r>
            <a:r>
              <a:rPr dirty="0" spc="-45"/>
              <a:t> </a:t>
            </a:r>
            <a:r>
              <a:rPr dirty="0" spc="20"/>
              <a:t>de</a:t>
            </a:r>
            <a:r>
              <a:rPr dirty="0" spc="-45"/>
              <a:t> </a:t>
            </a:r>
            <a:r>
              <a:rPr dirty="0" spc="10"/>
              <a:t>rol</a:t>
            </a:r>
            <a:r>
              <a:rPr dirty="0" spc="-40"/>
              <a:t> </a:t>
            </a:r>
            <a:r>
              <a:rPr dirty="0" spc="25"/>
              <a:t>(idiomas,</a:t>
            </a:r>
            <a:r>
              <a:rPr dirty="0" spc="-45"/>
              <a:t> </a:t>
            </a:r>
            <a:r>
              <a:rPr dirty="0" spc="10"/>
              <a:t>historia,</a:t>
            </a:r>
            <a:r>
              <a:rPr dirty="0" spc="-40"/>
              <a:t> </a:t>
            </a:r>
            <a:r>
              <a:rPr dirty="0"/>
              <a:t>etc.)</a:t>
            </a:r>
          </a:p>
          <a:p>
            <a:pPr marL="12700" marR="5080">
              <a:lnSpc>
                <a:spcPct val="116700"/>
              </a:lnSpc>
            </a:pPr>
            <a:r>
              <a:rPr dirty="0" spc="15"/>
              <a:t>Fomentar</a:t>
            </a:r>
            <a:r>
              <a:rPr dirty="0" spc="95"/>
              <a:t> </a:t>
            </a:r>
            <a:r>
              <a:rPr dirty="0" spc="35"/>
              <a:t>capacidad</a:t>
            </a:r>
            <a:r>
              <a:rPr dirty="0" spc="75"/>
              <a:t> </a:t>
            </a:r>
            <a:r>
              <a:rPr dirty="0" spc="20"/>
              <a:t>de</a:t>
            </a:r>
            <a:r>
              <a:rPr dirty="0" spc="90"/>
              <a:t> </a:t>
            </a:r>
            <a:r>
              <a:rPr dirty="0" spc="15"/>
              <a:t>síntesis:</a:t>
            </a:r>
            <a:r>
              <a:rPr dirty="0" spc="95"/>
              <a:t> </a:t>
            </a:r>
            <a:r>
              <a:rPr dirty="0" spc="15"/>
              <a:t>resumen</a:t>
            </a:r>
            <a:r>
              <a:rPr dirty="0" spc="95"/>
              <a:t> </a:t>
            </a:r>
            <a:r>
              <a:rPr dirty="0" spc="25"/>
              <a:t>del</a:t>
            </a:r>
            <a:r>
              <a:rPr dirty="0" spc="85"/>
              <a:t> </a:t>
            </a:r>
            <a:r>
              <a:rPr dirty="0" spc="35"/>
              <a:t>día</a:t>
            </a:r>
            <a:r>
              <a:rPr dirty="0" spc="75"/>
              <a:t> </a:t>
            </a:r>
            <a:r>
              <a:rPr dirty="0" spc="-55"/>
              <a:t>/ </a:t>
            </a:r>
            <a:r>
              <a:rPr dirty="0" spc="-325"/>
              <a:t> </a:t>
            </a:r>
            <a:r>
              <a:rPr dirty="0" spc="15"/>
              <a:t>resumen</a:t>
            </a:r>
            <a:r>
              <a:rPr dirty="0" spc="-45"/>
              <a:t> </a:t>
            </a:r>
            <a:r>
              <a:rPr dirty="0" spc="20"/>
              <a:t>de</a:t>
            </a:r>
            <a:r>
              <a:rPr dirty="0" spc="-40"/>
              <a:t> </a:t>
            </a:r>
            <a:r>
              <a:rPr dirty="0" spc="30"/>
              <a:t>un</a:t>
            </a:r>
            <a:r>
              <a:rPr dirty="0" spc="-40"/>
              <a:t> </a:t>
            </a:r>
            <a:r>
              <a:rPr dirty="0" spc="25"/>
              <a:t>artículo</a:t>
            </a:r>
          </a:p>
          <a:p>
            <a:pPr marL="12700" marR="5715">
              <a:lnSpc>
                <a:spcPct val="116700"/>
              </a:lnSpc>
            </a:pPr>
            <a:r>
              <a:rPr dirty="0" spc="15"/>
              <a:t>Tuits</a:t>
            </a:r>
            <a:r>
              <a:rPr dirty="0" spc="90"/>
              <a:t> </a:t>
            </a:r>
            <a:r>
              <a:rPr dirty="0" spc="10"/>
              <a:t>históricos:</a:t>
            </a:r>
            <a:r>
              <a:rPr dirty="0" spc="90"/>
              <a:t> </a:t>
            </a:r>
            <a:r>
              <a:rPr dirty="0" spc="-30"/>
              <a:t>¿Qué</a:t>
            </a:r>
            <a:r>
              <a:rPr dirty="0" spc="90"/>
              <a:t> </a:t>
            </a:r>
            <a:r>
              <a:rPr dirty="0" spc="20"/>
              <a:t>escribiría</a:t>
            </a:r>
            <a:r>
              <a:rPr dirty="0" spc="90"/>
              <a:t> </a:t>
            </a:r>
            <a:r>
              <a:rPr dirty="0" spc="30"/>
              <a:t>un</a:t>
            </a:r>
            <a:r>
              <a:rPr dirty="0" spc="95"/>
              <a:t> </a:t>
            </a:r>
            <a:r>
              <a:rPr dirty="0" spc="15"/>
              <a:t>personaje</a:t>
            </a:r>
            <a:r>
              <a:rPr dirty="0" spc="90"/>
              <a:t> </a:t>
            </a:r>
            <a:r>
              <a:rPr dirty="0" spc="5"/>
              <a:t>relevante </a:t>
            </a:r>
            <a:r>
              <a:rPr dirty="0" spc="-325"/>
              <a:t> </a:t>
            </a:r>
            <a:r>
              <a:rPr dirty="0" spc="15"/>
              <a:t>en</a:t>
            </a:r>
            <a:r>
              <a:rPr dirty="0" spc="-45"/>
              <a:t> </a:t>
            </a:r>
            <a:r>
              <a:rPr dirty="0" spc="20"/>
              <a:t>momentos</a:t>
            </a:r>
            <a:r>
              <a:rPr dirty="0" spc="-40"/>
              <a:t> </a:t>
            </a:r>
            <a:r>
              <a:rPr dirty="0" spc="5"/>
              <a:t>históricos?</a:t>
            </a: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pc="15"/>
              <a:t>Ponentes</a:t>
            </a:r>
            <a:r>
              <a:rPr dirty="0" spc="-60"/>
              <a:t> </a:t>
            </a:r>
            <a:r>
              <a:rPr dirty="0" spc="20"/>
              <a:t>invitados</a:t>
            </a:r>
          </a:p>
          <a:p>
            <a:pPr marL="12700" marR="2183765">
              <a:lnSpc>
                <a:spcPct val="116700"/>
              </a:lnSpc>
            </a:pPr>
            <a:r>
              <a:rPr dirty="0" spc="15"/>
              <a:t>Tutorías</a:t>
            </a:r>
            <a:r>
              <a:rPr dirty="0" spc="-55"/>
              <a:t> </a:t>
            </a:r>
            <a:r>
              <a:rPr dirty="0" spc="35"/>
              <a:t>a</a:t>
            </a:r>
            <a:r>
              <a:rPr dirty="0" spc="-55"/>
              <a:t> </a:t>
            </a:r>
            <a:r>
              <a:rPr dirty="0" spc="5"/>
              <a:t>través</a:t>
            </a:r>
            <a:r>
              <a:rPr dirty="0" spc="-50"/>
              <a:t> </a:t>
            </a:r>
            <a:r>
              <a:rPr dirty="0" spc="20"/>
              <a:t>de</a:t>
            </a:r>
            <a:r>
              <a:rPr dirty="0" spc="-55"/>
              <a:t> </a:t>
            </a:r>
            <a:r>
              <a:rPr dirty="0" spc="15"/>
              <a:t>directos </a:t>
            </a:r>
            <a:r>
              <a:rPr dirty="0" spc="-320"/>
              <a:t> </a:t>
            </a:r>
            <a:r>
              <a:rPr dirty="0" spc="-5"/>
              <a:t>Generar</a:t>
            </a:r>
            <a:r>
              <a:rPr dirty="0" spc="-45"/>
              <a:t> </a:t>
            </a:r>
            <a:r>
              <a:rPr dirty="0" spc="10"/>
              <a:t>debates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pc="25"/>
              <a:t>Encuestas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pc="35"/>
              <a:t>Comunicados</a:t>
            </a:r>
            <a:r>
              <a:rPr dirty="0" spc="-55"/>
              <a:t> </a:t>
            </a:r>
            <a:r>
              <a:rPr dirty="0" spc="35"/>
              <a:t>a</a:t>
            </a:r>
            <a:r>
              <a:rPr dirty="0" spc="-50"/>
              <a:t> </a:t>
            </a:r>
            <a:r>
              <a:rPr dirty="0" spc="20"/>
              <a:t>alumnos/padres</a:t>
            </a:r>
            <a:r>
              <a:rPr dirty="0" spc="-50"/>
              <a:t> </a:t>
            </a:r>
            <a:r>
              <a:rPr dirty="0" spc="15"/>
              <a:t>(vídeo)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pc="-10"/>
              <a:t>...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125" y="5734049"/>
            <a:ext cx="990599" cy="6850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5"/>
              <a:t>[Tuits]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1807" y="244475"/>
            <a:ext cx="9135745" cy="353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1685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CA1F1"/>
                </a:solidFill>
                <a:latin typeface="Calibri"/>
                <a:cs typeface="Calibri"/>
              </a:rPr>
              <a:t>TWITTER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Calibri"/>
              <a:cs typeface="Calibri"/>
            </a:endParaRPr>
          </a:p>
          <a:p>
            <a:pPr algn="just" marL="189865" marR="5080">
              <a:lnSpc>
                <a:spcPct val="1167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importante en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este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tipo 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estrategias recordar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mencionen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perfil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 Twitter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tal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administrador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(el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docente)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pueda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recuperar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esos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compartirlos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puedan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resto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comunidad.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89865" marR="5080">
              <a:lnSpc>
                <a:spcPct val="1167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comentado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programar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ser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útil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olvidar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ciertos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eventos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organizar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antemano,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importante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abusar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característica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perderá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parte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humana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parecerá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automática (un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bot)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comunidad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0125" y="3876675"/>
            <a:ext cx="8963025" cy="590550"/>
          </a:xfrm>
          <a:prstGeom prst="rect">
            <a:avLst/>
          </a:prstGeom>
          <a:solidFill>
            <a:srgbClr val="1CA1F1">
              <a:alpha val="39999"/>
            </a:srgbClr>
          </a:solidFill>
        </p:spPr>
        <p:txBody>
          <a:bodyPr wrap="square" lIns="0" tIns="190500" rIns="0" bIns="0" rtlCol="0" vert="horz">
            <a:spAutoFit/>
          </a:bodyPr>
          <a:lstStyle/>
          <a:p>
            <a:pPr marL="1905">
              <a:lnSpc>
                <a:spcPct val="100000"/>
              </a:lnSpc>
              <a:spcBef>
                <a:spcPts val="150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olvidar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todos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tienen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75" b="1">
                <a:solidFill>
                  <a:srgbClr val="737373"/>
                </a:solidFill>
                <a:latin typeface="Calibri"/>
                <a:cs typeface="Calibri"/>
              </a:rPr>
              <a:t>URL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única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apuntar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reutilizar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cada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curso.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290300" cy="6419850"/>
            <a:chOff x="0" y="0"/>
            <a:chExt cx="11290300" cy="6419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0"/>
              <a:ext cx="1209674" cy="1142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3463" y="0"/>
              <a:ext cx="11006455" cy="6419215"/>
            </a:xfrm>
            <a:custGeom>
              <a:avLst/>
              <a:gdLst/>
              <a:ahLst/>
              <a:cxnLst/>
              <a:rect l="l" t="t" r="r" b="b"/>
              <a:pathLst>
                <a:path w="11006455" h="6419215">
                  <a:moveTo>
                    <a:pt x="219589" y="6419087"/>
                  </a:moveTo>
                  <a:lnTo>
                    <a:pt x="0" y="6419087"/>
                  </a:lnTo>
                  <a:lnTo>
                    <a:pt x="0" y="0"/>
                  </a:lnTo>
                  <a:lnTo>
                    <a:pt x="216306" y="0"/>
                  </a:lnTo>
                  <a:lnTo>
                    <a:pt x="214874" y="4684"/>
                  </a:lnTo>
                  <a:lnTo>
                    <a:pt x="213186" y="12532"/>
                  </a:lnTo>
                  <a:lnTo>
                    <a:pt x="212173" y="20496"/>
                  </a:lnTo>
                  <a:lnTo>
                    <a:pt x="211835" y="28574"/>
                  </a:lnTo>
                  <a:lnTo>
                    <a:pt x="211835" y="6381749"/>
                  </a:lnTo>
                  <a:lnTo>
                    <a:pt x="212397" y="6392221"/>
                  </a:lnTo>
                  <a:lnTo>
                    <a:pt x="214082" y="6402442"/>
                  </a:lnTo>
                  <a:lnTo>
                    <a:pt x="216890" y="6412414"/>
                  </a:lnTo>
                  <a:lnTo>
                    <a:pt x="219589" y="6419087"/>
                  </a:lnTo>
                  <a:close/>
                </a:path>
                <a:path w="11006455" h="6419215">
                  <a:moveTo>
                    <a:pt x="11006328" y="6419087"/>
                  </a:moveTo>
                  <a:lnTo>
                    <a:pt x="10729207" y="6419087"/>
                  </a:lnTo>
                  <a:lnTo>
                    <a:pt x="10731906" y="6412414"/>
                  </a:lnTo>
                  <a:lnTo>
                    <a:pt x="10734714" y="6402442"/>
                  </a:lnTo>
                  <a:lnTo>
                    <a:pt x="10736399" y="6392221"/>
                  </a:lnTo>
                  <a:lnTo>
                    <a:pt x="10736960" y="6381749"/>
                  </a:lnTo>
                  <a:lnTo>
                    <a:pt x="10736960" y="28574"/>
                  </a:lnTo>
                  <a:lnTo>
                    <a:pt x="10736623" y="20496"/>
                  </a:lnTo>
                  <a:lnTo>
                    <a:pt x="10735610" y="12532"/>
                  </a:lnTo>
                  <a:lnTo>
                    <a:pt x="10733921" y="4684"/>
                  </a:lnTo>
                  <a:lnTo>
                    <a:pt x="10732489" y="0"/>
                  </a:lnTo>
                  <a:lnTo>
                    <a:pt x="11006328" y="0"/>
                  </a:lnTo>
                  <a:lnTo>
                    <a:pt x="11006328" y="6419087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5300" y="0"/>
              <a:ext cx="10525125" cy="6419215"/>
            </a:xfrm>
            <a:custGeom>
              <a:avLst/>
              <a:gdLst/>
              <a:ahLst/>
              <a:cxnLst/>
              <a:rect l="l" t="t" r="r" b="b"/>
              <a:pathLst>
                <a:path w="10525125" h="6419215">
                  <a:moveTo>
                    <a:pt x="10517453" y="6419087"/>
                  </a:moveTo>
                  <a:lnTo>
                    <a:pt x="7669" y="6419087"/>
                  </a:lnTo>
                  <a:lnTo>
                    <a:pt x="7250" y="6418199"/>
                  </a:lnTo>
                  <a:lnTo>
                    <a:pt x="4078" y="6409357"/>
                  </a:lnTo>
                  <a:lnTo>
                    <a:pt x="1812" y="6400335"/>
                  </a:lnTo>
                  <a:lnTo>
                    <a:pt x="453" y="6391132"/>
                  </a:lnTo>
                  <a:lnTo>
                    <a:pt x="0" y="6381750"/>
                  </a:lnTo>
                  <a:lnTo>
                    <a:pt x="0" y="28573"/>
                  </a:lnTo>
                  <a:lnTo>
                    <a:pt x="453" y="19191"/>
                  </a:lnTo>
                  <a:lnTo>
                    <a:pt x="1812" y="9989"/>
                  </a:lnTo>
                  <a:lnTo>
                    <a:pt x="4078" y="966"/>
                  </a:lnTo>
                  <a:lnTo>
                    <a:pt x="4425" y="0"/>
                  </a:lnTo>
                  <a:lnTo>
                    <a:pt x="10520698" y="0"/>
                  </a:lnTo>
                  <a:lnTo>
                    <a:pt x="10521044" y="966"/>
                  </a:lnTo>
                  <a:lnTo>
                    <a:pt x="10523310" y="9989"/>
                  </a:lnTo>
                  <a:lnTo>
                    <a:pt x="10524670" y="19191"/>
                  </a:lnTo>
                  <a:lnTo>
                    <a:pt x="10525124" y="28573"/>
                  </a:lnTo>
                  <a:lnTo>
                    <a:pt x="10525124" y="6381750"/>
                  </a:lnTo>
                  <a:lnTo>
                    <a:pt x="10517453" y="64190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43499"/>
              <a:ext cx="1228724" cy="12755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9224" y="5857874"/>
              <a:ext cx="1047749" cy="561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8825" y="6229349"/>
              <a:ext cx="1733549" cy="1897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9964" y="6067711"/>
              <a:ext cx="2046799" cy="35185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837733" y="518413"/>
            <a:ext cx="5082540" cy="466661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550" spc="-35" b="1">
                <a:latin typeface="Century Gothic"/>
                <a:cs typeface="Century Gothic"/>
              </a:rPr>
              <a:t>Estrategias</a:t>
            </a:r>
            <a:endParaRPr sz="1550">
              <a:latin typeface="Century Gothic"/>
              <a:cs typeface="Century Gothic"/>
            </a:endParaRPr>
          </a:p>
          <a:p>
            <a:pPr algn="just" marL="12700" marR="9525">
              <a:lnSpc>
                <a:spcPct val="116700"/>
              </a:lnSpc>
              <a:spcBef>
                <a:spcPts val="365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Aunque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momento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limitada pues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nos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deja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círculo,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nos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permitir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configuraciones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hora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Twitter.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6350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Por ejemplo,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 profesional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incluir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nuestros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círculo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filtrar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vayan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enfocadas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ellos,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evitamos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ruido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resto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seguidores.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Otra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poder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misma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personal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profesional,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creando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círculo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aquellas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cercanas y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publicando aquellos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tuis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personales 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privados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dicho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círculo,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evitaremos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así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tener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 red.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posibles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peligros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pueda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conllevar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equivocación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escoge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adecuadamente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público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final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(todos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círculo).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54368" y="92075"/>
            <a:ext cx="1644014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5">
                <a:latin typeface="Century Gothic"/>
                <a:cs typeface="Century Gothic"/>
              </a:rPr>
              <a:t>[</a:t>
            </a:r>
            <a:r>
              <a:rPr dirty="0" spc="-595">
                <a:latin typeface="Century Gothic"/>
                <a:cs typeface="Century Gothic"/>
              </a:rPr>
              <a:t>C</a:t>
            </a:r>
            <a:r>
              <a:rPr dirty="0" spc="105">
                <a:latin typeface="Century Gothic"/>
                <a:cs typeface="Century Gothic"/>
              </a:rPr>
              <a:t>í</a:t>
            </a:r>
            <a:r>
              <a:rPr dirty="0" spc="200">
                <a:latin typeface="Century Gothic"/>
                <a:cs typeface="Century Gothic"/>
              </a:rPr>
              <a:t>r</a:t>
            </a:r>
            <a:r>
              <a:rPr dirty="0" spc="-520">
                <a:latin typeface="Century Gothic"/>
                <a:cs typeface="Century Gothic"/>
              </a:rPr>
              <a:t>c</a:t>
            </a:r>
            <a:r>
              <a:rPr dirty="0" spc="-100">
                <a:latin typeface="Century Gothic"/>
                <a:cs typeface="Century Gothic"/>
              </a:rPr>
              <a:t>u</a:t>
            </a:r>
            <a:r>
              <a:rPr dirty="0" spc="135">
                <a:latin typeface="Century Gothic"/>
                <a:cs typeface="Century Gothic"/>
              </a:rPr>
              <a:t>l</a:t>
            </a:r>
            <a:r>
              <a:rPr dirty="0" spc="-275">
                <a:latin typeface="Century Gothic"/>
                <a:cs typeface="Century Gothic"/>
              </a:rPr>
              <a:t>o</a:t>
            </a:r>
            <a:r>
              <a:rPr dirty="0">
                <a:latin typeface="Century Gothic"/>
                <a:cs typeface="Century Gothic"/>
              </a:rPr>
              <a:t>s</a:t>
            </a:r>
            <a:r>
              <a:rPr dirty="0" spc="70">
                <a:latin typeface="Century Gothic"/>
                <a:cs typeface="Century Gothic"/>
              </a:rPr>
              <a:t>]</a:t>
            </a: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05175" y="2933700"/>
            <a:ext cx="2238374" cy="32956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48555" y="244475"/>
            <a:ext cx="4830445" cy="3559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45185">
              <a:lnSpc>
                <a:spcPct val="100000"/>
              </a:lnSpc>
              <a:spcBef>
                <a:spcPts val="100"/>
              </a:spcBef>
            </a:pPr>
            <a:r>
              <a:rPr dirty="0" sz="2850" spc="290" b="1">
                <a:solidFill>
                  <a:srgbClr val="1CA1F1"/>
                </a:solidFill>
                <a:latin typeface="Century Gothic"/>
                <a:cs typeface="Century Gothic"/>
              </a:rPr>
              <a:t>TWITTER</a:t>
            </a:r>
            <a:endParaRPr sz="28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dirty="0" sz="1550" spc="-70" b="1">
                <a:latin typeface="Century Gothic"/>
                <a:cs typeface="Century Gothic"/>
              </a:rPr>
              <a:t>Características</a:t>
            </a:r>
            <a:endParaRPr sz="1550">
              <a:latin typeface="Century Gothic"/>
              <a:cs typeface="Century Gothic"/>
            </a:endParaRPr>
          </a:p>
          <a:p>
            <a:pPr algn="just" marL="12700" marR="5080">
              <a:lnSpc>
                <a:spcPct val="116700"/>
              </a:lnSpc>
              <a:spcBef>
                <a:spcPts val="815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Desde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principios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2022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mejora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opciones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la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hora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gestionar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quién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verá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creación 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cuentas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específico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escojamos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previamente,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denominado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60" b="1">
                <a:solidFill>
                  <a:srgbClr val="737373"/>
                </a:solidFill>
                <a:latin typeface="Century Gothic"/>
                <a:cs typeface="Century Gothic"/>
              </a:rPr>
              <a:t>círculo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permitiéndonos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dicho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algn="just" marL="12700" marR="2463165">
              <a:lnSpc>
                <a:spcPct val="116700"/>
              </a:lnSpc>
              <a:spcBef>
                <a:spcPts val="5"/>
              </a:spcBef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Cuando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vayamos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escoger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queremos</a:t>
            </a:r>
            <a:r>
              <a:rPr dirty="0" sz="1500" spc="1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1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vean</a:t>
            </a:r>
            <a:r>
              <a:rPr dirty="0" sz="1500" spc="1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todos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8555" y="3778249"/>
            <a:ext cx="77787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nuestros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q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3833" y="3778249"/>
            <a:ext cx="1286510" cy="5588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1184275" algn="l"/>
              </a:tabLst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endParaRPr sz="1500">
              <a:latin typeface="Calibri"/>
              <a:cs typeface="Calibri"/>
            </a:endParaRPr>
          </a:p>
          <a:p>
            <a:pPr marL="64769">
              <a:lnSpc>
                <a:spcPct val="100000"/>
              </a:lnSpc>
              <a:spcBef>
                <a:spcPts val="300"/>
              </a:spcBef>
              <a:tabLst>
                <a:tab pos="1146810" algn="l"/>
              </a:tabLst>
            </a:pP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8555" y="4311649"/>
            <a:ext cx="237236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tenemos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pública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cuenta,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círculo.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6549" y="2200275"/>
            <a:ext cx="933449" cy="10477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55992" y="92075"/>
            <a:ext cx="18427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[Hashtags]</a:t>
            </a: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7749" y="3000375"/>
            <a:ext cx="66675" cy="666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9014" y="1044575"/>
            <a:ext cx="10079990" cy="2368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principales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características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popularizó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está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conocidos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“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hashtag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”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(</a:t>
            </a:r>
            <a:r>
              <a:rPr dirty="0" sz="1500" spc="5" b="1">
                <a:solidFill>
                  <a:srgbClr val="737373"/>
                </a:solidFill>
                <a:latin typeface="Calibri"/>
                <a:cs typeface="Calibri"/>
              </a:rPr>
              <a:t>#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).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  <a:spcBef>
                <a:spcPts val="5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etiqueta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forma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varias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palabras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seguidas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(sin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espacios) 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precedidas 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símbolo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denominado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almohadilla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gráficamente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# 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(“ALTGR+3”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teclado 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PC). 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través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recopilar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mensajes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mismo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tema,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decir,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incluyan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dicho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hashtag.</a:t>
            </a:r>
            <a:endParaRPr sz="15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137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marL="392430" marR="5208270">
              <a:lnSpc>
                <a:spcPct val="116700"/>
              </a:lnSpc>
              <a:spcBef>
                <a:spcPts val="810"/>
              </a:spcBef>
              <a:tabLst>
                <a:tab pos="1211580" algn="l"/>
                <a:tab pos="1586230" algn="l"/>
                <a:tab pos="2360295" algn="l"/>
                <a:tab pos="2767965" algn="l"/>
                <a:tab pos="3603625" algn="l"/>
                <a:tab pos="4002404" algn="l"/>
                <a:tab pos="4410075" algn="l"/>
              </a:tabLst>
            </a:pP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b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g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w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 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automáticamente</a:t>
            </a:r>
            <a:r>
              <a:rPr dirty="0" sz="1500" spc="1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1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crea</a:t>
            </a:r>
            <a:r>
              <a:rPr dirty="0" sz="1500" spc="1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hipervínculo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lleva,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7749" y="4333874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7749" y="4867274"/>
            <a:ext cx="66675" cy="666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28824" y="3387724"/>
            <a:ext cx="4498975" cy="1892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16700"/>
              </a:lnSpc>
              <a:spcBef>
                <a:spcPts val="100"/>
              </a:spcBef>
            </a:pP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pulsando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este,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listado,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ordenado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cronológicamente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utilizado.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tanto,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recuperar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tweets.</a:t>
            </a:r>
            <a:endParaRPr sz="1500">
              <a:latin typeface="Calibri"/>
              <a:cs typeface="Calibri"/>
            </a:endParaRPr>
          </a:p>
          <a:p>
            <a:pPr algn="just" marL="12700" marR="5715">
              <a:lnSpc>
                <a:spcPct val="116700"/>
              </a:lnSpc>
            </a:pP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Sirven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clasificar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tweet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usándolos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palabras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clave.</a:t>
            </a:r>
            <a:endParaRPr sz="15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95"/>
              </a:spcBef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buscar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hashtags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buscador</a:t>
            </a:r>
            <a:endParaRPr sz="15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Twitter,</a:t>
            </a:r>
            <a:r>
              <a:rPr dirty="0" sz="1500" spc="3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3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3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además</a:t>
            </a:r>
            <a:r>
              <a:rPr dirty="0" sz="1500" spc="3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filtrar</a:t>
            </a:r>
            <a:r>
              <a:rPr dirty="0" sz="1500" spc="3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resultados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8824" y="5292725"/>
            <a:ext cx="87439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b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1249" y="244475"/>
            <a:ext cx="1567180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</a:t>
            </a:r>
            <a:r>
              <a:rPr dirty="0" sz="2850" spc="-120" b="1">
                <a:solidFill>
                  <a:srgbClr val="1CA1F1"/>
                </a:solidFill>
                <a:latin typeface="Calibri"/>
                <a:cs typeface="Calibri"/>
              </a:rPr>
              <a:t>W</a:t>
            </a:r>
            <a:r>
              <a:rPr dirty="0" sz="2850" spc="245" b="1">
                <a:solidFill>
                  <a:srgbClr val="1CA1F1"/>
                </a:solidFill>
                <a:latin typeface="Calibri"/>
                <a:cs typeface="Calibri"/>
              </a:rPr>
              <a:t>I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TT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E</a:t>
            </a:r>
            <a:r>
              <a:rPr dirty="0" sz="2850" spc="140" b="1">
                <a:solidFill>
                  <a:srgbClr val="1CA1F1"/>
                </a:solidFill>
                <a:latin typeface="Calibri"/>
                <a:cs typeface="Calibri"/>
              </a:rPr>
              <a:t>R</a:t>
            </a:r>
            <a:endParaRPr sz="285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27632" y="5447029"/>
            <a:ext cx="4270375" cy="972819"/>
            <a:chOff x="1627632" y="5447029"/>
            <a:chExt cx="4270375" cy="972819"/>
          </a:xfrm>
        </p:grpSpPr>
        <p:sp>
          <p:nvSpPr>
            <p:cNvPr id="16" name="object 16"/>
            <p:cNvSpPr/>
            <p:nvPr/>
          </p:nvSpPr>
          <p:spPr>
            <a:xfrm>
              <a:off x="1627619" y="5447042"/>
              <a:ext cx="4270375" cy="972819"/>
            </a:xfrm>
            <a:custGeom>
              <a:avLst/>
              <a:gdLst/>
              <a:ahLst/>
              <a:cxnLst/>
              <a:rect l="l" t="t" r="r" b="b"/>
              <a:pathLst>
                <a:path w="4270375" h="972820">
                  <a:moveTo>
                    <a:pt x="4270248" y="0"/>
                  </a:moveTo>
                  <a:lnTo>
                    <a:pt x="4068318" y="0"/>
                  </a:lnTo>
                  <a:lnTo>
                    <a:pt x="4068318" y="201930"/>
                  </a:lnTo>
                  <a:lnTo>
                    <a:pt x="4068318" y="905497"/>
                  </a:lnTo>
                  <a:lnTo>
                    <a:pt x="201168" y="905497"/>
                  </a:lnTo>
                  <a:lnTo>
                    <a:pt x="201168" y="201930"/>
                  </a:lnTo>
                  <a:lnTo>
                    <a:pt x="4068318" y="201930"/>
                  </a:lnTo>
                  <a:lnTo>
                    <a:pt x="4068318" y="0"/>
                  </a:lnTo>
                  <a:lnTo>
                    <a:pt x="0" y="0"/>
                  </a:lnTo>
                  <a:lnTo>
                    <a:pt x="0" y="201930"/>
                  </a:lnTo>
                  <a:lnTo>
                    <a:pt x="0" y="905497"/>
                  </a:lnTo>
                  <a:lnTo>
                    <a:pt x="0" y="972807"/>
                  </a:lnTo>
                  <a:lnTo>
                    <a:pt x="4270248" y="972807"/>
                  </a:lnTo>
                  <a:lnTo>
                    <a:pt x="4270248" y="906132"/>
                  </a:lnTo>
                  <a:lnTo>
                    <a:pt x="4270248" y="905497"/>
                  </a:lnTo>
                  <a:lnTo>
                    <a:pt x="4270248" y="201930"/>
                  </a:lnTo>
                  <a:lnTo>
                    <a:pt x="4270248" y="201295"/>
                  </a:lnTo>
                  <a:lnTo>
                    <a:pt x="4270248" y="0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8799" y="5648324"/>
              <a:ext cx="3867149" cy="70484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836920" y="2523489"/>
            <a:ext cx="5233670" cy="1850389"/>
            <a:chOff x="5836920" y="2523489"/>
            <a:chExt cx="5233670" cy="1850389"/>
          </a:xfrm>
        </p:grpSpPr>
        <p:sp>
          <p:nvSpPr>
            <p:cNvPr id="19" name="object 19"/>
            <p:cNvSpPr/>
            <p:nvPr/>
          </p:nvSpPr>
          <p:spPr>
            <a:xfrm>
              <a:off x="5836907" y="2523502"/>
              <a:ext cx="5233670" cy="1850389"/>
            </a:xfrm>
            <a:custGeom>
              <a:avLst/>
              <a:gdLst/>
              <a:ahLst/>
              <a:cxnLst/>
              <a:rect l="l" t="t" r="r" b="b"/>
              <a:pathLst>
                <a:path w="5233670" h="1850389">
                  <a:moveTo>
                    <a:pt x="5233416" y="0"/>
                  </a:moveTo>
                  <a:lnTo>
                    <a:pt x="5031105" y="0"/>
                  </a:lnTo>
                  <a:lnTo>
                    <a:pt x="5031105" y="200660"/>
                  </a:lnTo>
                  <a:lnTo>
                    <a:pt x="5031105" y="1648460"/>
                  </a:lnTo>
                  <a:lnTo>
                    <a:pt x="201930" y="1648460"/>
                  </a:lnTo>
                  <a:lnTo>
                    <a:pt x="201930" y="200660"/>
                  </a:lnTo>
                  <a:lnTo>
                    <a:pt x="5031105" y="200660"/>
                  </a:lnTo>
                  <a:lnTo>
                    <a:pt x="5031105" y="0"/>
                  </a:lnTo>
                  <a:lnTo>
                    <a:pt x="0" y="0"/>
                  </a:lnTo>
                  <a:lnTo>
                    <a:pt x="0" y="200660"/>
                  </a:lnTo>
                  <a:lnTo>
                    <a:pt x="0" y="1648460"/>
                  </a:lnTo>
                  <a:lnTo>
                    <a:pt x="0" y="1850390"/>
                  </a:lnTo>
                  <a:lnTo>
                    <a:pt x="5233416" y="1850390"/>
                  </a:lnTo>
                  <a:lnTo>
                    <a:pt x="5233416" y="1648460"/>
                  </a:lnTo>
                  <a:lnTo>
                    <a:pt x="5233416" y="200660"/>
                  </a:lnTo>
                  <a:lnTo>
                    <a:pt x="5233416" y="0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38849" y="2724149"/>
              <a:ext cx="4829174" cy="144779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524749" y="3124199"/>
              <a:ext cx="523875" cy="180975"/>
            </a:xfrm>
            <a:custGeom>
              <a:avLst/>
              <a:gdLst/>
              <a:ahLst/>
              <a:cxnLst/>
              <a:rect l="l" t="t" r="r" b="b"/>
              <a:pathLst>
                <a:path w="523875" h="180975">
                  <a:moveTo>
                    <a:pt x="523874" y="180975"/>
                  </a:moveTo>
                  <a:lnTo>
                    <a:pt x="0" y="180975"/>
                  </a:lnTo>
                  <a:lnTo>
                    <a:pt x="0" y="0"/>
                  </a:lnTo>
                  <a:lnTo>
                    <a:pt x="523874" y="0"/>
                  </a:lnTo>
                  <a:lnTo>
                    <a:pt x="523874" y="180975"/>
                  </a:lnTo>
                  <a:close/>
                </a:path>
              </a:pathLst>
            </a:custGeom>
            <a:solidFill>
              <a:srgbClr val="720D0D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38849" y="4581525"/>
            <a:ext cx="66675" cy="666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38849" y="5381624"/>
            <a:ext cx="66675" cy="6667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213077" y="4435474"/>
            <a:ext cx="4761865" cy="1358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resultados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búsquedas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enlace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específico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recuperarla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momento (Ejemplo: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https://twitter.com/hashtag/idmooc).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1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</a:t>
            </a:r>
            <a:r>
              <a:rPr dirty="0" sz="1500" spc="1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embeber</a:t>
            </a:r>
            <a:r>
              <a:rPr dirty="0" sz="1500" spc="1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1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</a:t>
            </a:r>
            <a:r>
              <a:rPr dirty="0" sz="1500" spc="1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sitios</a:t>
            </a:r>
            <a:r>
              <a:rPr dirty="0" sz="1500" spc="1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web</a:t>
            </a:r>
            <a:r>
              <a:rPr dirty="0" sz="1500" spc="1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permitan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añadir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código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HTML,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ejemplo,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Virtual.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6549" y="533400"/>
            <a:ext cx="933449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499" y="1543050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0637" y="2605087"/>
            <a:ext cx="76200" cy="76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0637" y="3138487"/>
            <a:ext cx="76200" cy="76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499" y="4743449"/>
            <a:ext cx="66675" cy="6667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55992" y="92075"/>
            <a:ext cx="18427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">
                <a:latin typeface="Century Gothic"/>
                <a:cs typeface="Century Gothic"/>
              </a:rPr>
              <a:t>[</a:t>
            </a:r>
            <a:r>
              <a:rPr dirty="0" spc="-20">
                <a:latin typeface="Century Gothic"/>
                <a:cs typeface="Century Gothic"/>
              </a:rPr>
              <a:t>H</a:t>
            </a:r>
            <a:r>
              <a:rPr dirty="0" spc="-400">
                <a:latin typeface="Century Gothic"/>
                <a:cs typeface="Century Gothic"/>
              </a:rPr>
              <a:t>a</a:t>
            </a:r>
            <a:r>
              <a:rPr dirty="0" spc="5">
                <a:latin typeface="Century Gothic"/>
                <a:cs typeface="Century Gothic"/>
              </a:rPr>
              <a:t>s</a:t>
            </a:r>
            <a:r>
              <a:rPr dirty="0" spc="-90">
                <a:latin typeface="Century Gothic"/>
                <a:cs typeface="Century Gothic"/>
              </a:rPr>
              <a:t>h</a:t>
            </a:r>
            <a:r>
              <a:rPr dirty="0" spc="185">
                <a:latin typeface="Century Gothic"/>
                <a:cs typeface="Century Gothic"/>
              </a:rPr>
              <a:t>t</a:t>
            </a:r>
            <a:r>
              <a:rPr dirty="0" spc="-400">
                <a:latin typeface="Century Gothic"/>
                <a:cs typeface="Century Gothic"/>
              </a:rPr>
              <a:t>a</a:t>
            </a:r>
            <a:r>
              <a:rPr dirty="0" spc="-380">
                <a:latin typeface="Century Gothic"/>
                <a:cs typeface="Century Gothic"/>
              </a:rPr>
              <a:t>g</a:t>
            </a:r>
            <a:r>
              <a:rPr dirty="0">
                <a:latin typeface="Century Gothic"/>
                <a:cs typeface="Century Gothic"/>
              </a:rPr>
              <a:t>s</a:t>
            </a:r>
            <a:r>
              <a:rPr dirty="0" spc="70">
                <a:latin typeface="Century Gothic"/>
                <a:cs typeface="Century Gothic"/>
              </a:rPr>
              <a:t>]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8362" y="244475"/>
            <a:ext cx="9849485" cy="4645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25170">
              <a:lnSpc>
                <a:spcPct val="100000"/>
              </a:lnSpc>
              <a:spcBef>
                <a:spcPts val="100"/>
              </a:spcBef>
            </a:pPr>
            <a:r>
              <a:rPr dirty="0" sz="2850" spc="290" b="1">
                <a:solidFill>
                  <a:srgbClr val="1CA1F1"/>
                </a:solidFill>
                <a:latin typeface="Century Gothic"/>
                <a:cs typeface="Century Gothic"/>
              </a:rPr>
              <a:t>TWITTER</a:t>
            </a:r>
            <a:endParaRPr sz="28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dirty="0" sz="1550" spc="-35" b="1">
                <a:latin typeface="Century Gothic"/>
                <a:cs typeface="Century Gothic"/>
              </a:rPr>
              <a:t>Estrategias</a:t>
            </a:r>
            <a:endParaRPr sz="1550">
              <a:latin typeface="Century Gothic"/>
              <a:cs typeface="Century Gothic"/>
            </a:endParaRPr>
          </a:p>
          <a:p>
            <a:pPr algn="just" marL="277495" marR="5080">
              <a:lnSpc>
                <a:spcPct val="116700"/>
              </a:lnSpc>
              <a:spcBef>
                <a:spcPts val="890"/>
              </a:spcBef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Otra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ser,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utilizarlo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auténtica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virtual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aprendizaje,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permitiéndonos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recuperar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todas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asociadas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esta.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Además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embeberlo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Aula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Virtual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mostrar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utilicen.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inconvenientes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destacan: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620395" marR="8255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Aquellos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incluan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escriban 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incorrecta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propuesto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asociarán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"comunidad"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ni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aparecerán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búsquedas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dicho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hashtag.</a:t>
            </a:r>
            <a:endParaRPr sz="1500">
              <a:latin typeface="Calibri"/>
              <a:cs typeface="Calibri"/>
            </a:endParaRPr>
          </a:p>
          <a:p>
            <a:pPr algn="just" marL="620395" marR="6350">
              <a:lnSpc>
                <a:spcPct val="116700"/>
              </a:lnSpc>
            </a:pP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Según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hashtag,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ejemplo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sencillo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(ej.: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#matematicas),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utilicen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finalidades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generándose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ruido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comunidad. Será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recomendable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pensar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diferente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posible,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suficientemente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complejo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escriban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incorrecta.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315595" marR="10160">
              <a:lnSpc>
                <a:spcPct val="116700"/>
              </a:lnSpc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Existe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posibilidad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utilizar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asociada 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 como espacio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comunicación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unidirección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profesor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hacia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estudiante,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recopilar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contenidos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quiera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compartir.</a:t>
            </a:r>
            <a:endParaRPr sz="1500">
              <a:latin typeface="Calibri"/>
              <a:cs typeface="Calibri"/>
            </a:endParaRPr>
          </a:p>
          <a:p>
            <a:pPr algn="just" marL="277495">
              <a:lnSpc>
                <a:spcPct val="100000"/>
              </a:lnSpc>
              <a:spcBef>
                <a:spcPts val="3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Investigar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temática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través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compartirlos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través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hashtag.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6549" y="533400"/>
            <a:ext cx="933449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0404" y="6068130"/>
            <a:ext cx="2045939" cy="3510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499" y="1543050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499" y="3943349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499" y="4743449"/>
            <a:ext cx="66675" cy="6667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55992" y="92075"/>
            <a:ext cx="18427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[Hashtags]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8362" y="244475"/>
            <a:ext cx="9850120" cy="578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25170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CA1F1"/>
                </a:solidFill>
                <a:latin typeface="Calibri"/>
                <a:cs typeface="Calibri"/>
              </a:rPr>
              <a:t>TWITTER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algn="just" marL="277495" marR="5080">
              <a:lnSpc>
                <a:spcPct val="116700"/>
              </a:lnSpc>
              <a:spcBef>
                <a:spcPts val="89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técnica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interesante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el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backchannel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consiste 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clases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presenciales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pantalla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muestre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tiempo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real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hayamos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definido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alumnos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utilicen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directo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interactúan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además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participar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tiempo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real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durante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clase,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abriendo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aula,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ejemplo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otro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docentes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expertos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materia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estemos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hablando.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555625">
              <a:lnSpc>
                <a:spcPct val="100000"/>
              </a:lnSpc>
              <a:tabLst>
                <a:tab pos="5824220" algn="l"/>
              </a:tabLst>
            </a:pPr>
            <a:r>
              <a:rPr dirty="0" sz="1500" spc="30">
                <a:latin typeface="Calibri"/>
                <a:cs typeface="Calibri"/>
                <a:hlinkClick r:id="rId8"/>
              </a:rPr>
              <a:t>Ejemplos</a:t>
            </a:r>
            <a:r>
              <a:rPr dirty="0" sz="1500" spc="-35">
                <a:latin typeface="Calibri"/>
                <a:cs typeface="Calibri"/>
                <a:hlinkClick r:id="rId8"/>
              </a:rPr>
              <a:t> </a:t>
            </a:r>
            <a:r>
              <a:rPr dirty="0" sz="1500" spc="20">
                <a:latin typeface="Calibri"/>
                <a:cs typeface="Calibri"/>
                <a:hlinkClick r:id="rId8"/>
              </a:rPr>
              <a:t>de</a:t>
            </a:r>
            <a:r>
              <a:rPr dirty="0" sz="1500" spc="-30">
                <a:latin typeface="Calibri"/>
                <a:cs typeface="Calibri"/>
                <a:hlinkClick r:id="rId8"/>
              </a:rPr>
              <a:t> </a:t>
            </a:r>
            <a:r>
              <a:rPr dirty="0" sz="1500" spc="15">
                <a:latin typeface="Calibri"/>
                <a:cs typeface="Calibri"/>
                <a:hlinkClick r:id="rId8"/>
              </a:rPr>
              <a:t>plataforma</a:t>
            </a:r>
            <a:r>
              <a:rPr dirty="0" sz="1500" spc="-30">
                <a:latin typeface="Calibri"/>
                <a:cs typeface="Calibri"/>
                <a:hlinkClick r:id="rId8"/>
              </a:rPr>
              <a:t> </a:t>
            </a:r>
            <a:r>
              <a:rPr dirty="0" sz="1500" spc="10">
                <a:latin typeface="Calibri"/>
                <a:cs typeface="Calibri"/>
                <a:hlinkClick r:id="rId8"/>
              </a:rPr>
              <a:t>para</a:t>
            </a:r>
            <a:r>
              <a:rPr dirty="0" sz="1500" spc="-30">
                <a:latin typeface="Calibri"/>
                <a:cs typeface="Calibri"/>
                <a:hlinkClick r:id="rId8"/>
              </a:rPr>
              <a:t> </a:t>
            </a:r>
            <a:r>
              <a:rPr dirty="0" sz="1500" spc="25">
                <a:latin typeface="Calibri"/>
                <a:cs typeface="Calibri"/>
                <a:hlinkClick r:id="rId8"/>
              </a:rPr>
              <a:t>backchannel:</a:t>
            </a:r>
            <a:r>
              <a:rPr dirty="0" sz="1500" spc="-30">
                <a:latin typeface="Calibri"/>
                <a:cs typeface="Calibri"/>
                <a:hlinkClick r:id="rId8"/>
              </a:rPr>
              <a:t> </a:t>
            </a:r>
            <a:r>
              <a:rPr dirty="0" sz="1500" spc="5">
                <a:latin typeface="Calibri"/>
                <a:cs typeface="Calibri"/>
                <a:hlinkClick r:id="rId8"/>
              </a:rPr>
              <a:t>https://twubs.com/</a:t>
            </a:r>
            <a:r>
              <a:rPr dirty="0" sz="1500" spc="5">
                <a:latin typeface="Calibri"/>
                <a:cs typeface="Calibri"/>
              </a:rPr>
              <a:t>	</a:t>
            </a:r>
            <a:r>
              <a:rPr dirty="0" sz="1500">
                <a:latin typeface="Calibri"/>
                <a:cs typeface="Calibri"/>
                <a:hlinkClick r:id="rId9"/>
              </a:rPr>
              <a:t>https://www.hashatit.com/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Calibri"/>
              <a:cs typeface="Calibri"/>
            </a:endParaRPr>
          </a:p>
          <a:p>
            <a:pPr marL="555625" marR="1042035">
              <a:lnSpc>
                <a:spcPts val="1730"/>
              </a:lnSpc>
            </a:pPr>
            <a:r>
              <a:rPr dirty="0" sz="1500" spc="20">
                <a:latin typeface="Calibri"/>
                <a:cs typeface="Calibri"/>
                <a:hlinkClick r:id="rId10"/>
              </a:rPr>
              <a:t>También</a:t>
            </a:r>
            <a:r>
              <a:rPr dirty="0" sz="1500" spc="-20">
                <a:latin typeface="Calibri"/>
                <a:cs typeface="Calibri"/>
                <a:hlinkClick r:id="rId10"/>
              </a:rPr>
              <a:t> </a:t>
            </a:r>
            <a:r>
              <a:rPr dirty="0" sz="1500" spc="15">
                <a:latin typeface="Calibri"/>
                <a:cs typeface="Calibri"/>
                <a:hlinkClick r:id="rId10"/>
              </a:rPr>
              <a:t>se</a:t>
            </a:r>
            <a:r>
              <a:rPr dirty="0" sz="1500" spc="-20">
                <a:latin typeface="Calibri"/>
                <a:cs typeface="Calibri"/>
                <a:hlinkClick r:id="rId10"/>
              </a:rPr>
              <a:t> </a:t>
            </a:r>
            <a:r>
              <a:rPr dirty="0" sz="1500" spc="20">
                <a:latin typeface="Calibri"/>
                <a:cs typeface="Calibri"/>
                <a:hlinkClick r:id="rId10"/>
              </a:rPr>
              <a:t>pueden</a:t>
            </a:r>
            <a:r>
              <a:rPr dirty="0" sz="1500" spc="-20">
                <a:latin typeface="Calibri"/>
                <a:cs typeface="Calibri"/>
                <a:hlinkClick r:id="rId10"/>
              </a:rPr>
              <a:t> </a:t>
            </a:r>
            <a:r>
              <a:rPr dirty="0" sz="1500" spc="5">
                <a:latin typeface="Calibri"/>
                <a:cs typeface="Calibri"/>
                <a:hlinkClick r:id="rId10"/>
              </a:rPr>
              <a:t>crear</a:t>
            </a:r>
            <a:r>
              <a:rPr dirty="0" sz="1500" spc="-20">
                <a:latin typeface="Calibri"/>
                <a:cs typeface="Calibri"/>
                <a:hlinkClick r:id="rId10"/>
              </a:rPr>
              <a:t> </a:t>
            </a:r>
            <a:r>
              <a:rPr dirty="0" sz="1500" spc="35">
                <a:latin typeface="Calibri"/>
                <a:cs typeface="Calibri"/>
                <a:hlinkClick r:id="rId10"/>
              </a:rPr>
              <a:t>salas</a:t>
            </a:r>
            <a:r>
              <a:rPr dirty="0" sz="1500" spc="-15">
                <a:latin typeface="Calibri"/>
                <a:cs typeface="Calibri"/>
                <a:hlinkClick r:id="rId10"/>
              </a:rPr>
              <a:t> </a:t>
            </a:r>
            <a:r>
              <a:rPr dirty="0" sz="1500" spc="35">
                <a:latin typeface="Calibri"/>
                <a:cs typeface="Calibri"/>
                <a:hlinkClick r:id="rId10"/>
              </a:rPr>
              <a:t>asociadas</a:t>
            </a:r>
            <a:r>
              <a:rPr dirty="0" sz="1500" spc="-20">
                <a:latin typeface="Calibri"/>
                <a:cs typeface="Calibri"/>
                <a:hlinkClick r:id="rId10"/>
              </a:rPr>
              <a:t> </a:t>
            </a:r>
            <a:r>
              <a:rPr dirty="0" sz="1500" spc="20">
                <a:latin typeface="Calibri"/>
                <a:cs typeface="Calibri"/>
                <a:hlinkClick r:id="rId10"/>
              </a:rPr>
              <a:t>con</a:t>
            </a:r>
            <a:r>
              <a:rPr dirty="0" sz="1500" spc="-20">
                <a:latin typeface="Calibri"/>
                <a:cs typeface="Calibri"/>
                <a:hlinkClick r:id="rId10"/>
              </a:rPr>
              <a:t> </a:t>
            </a:r>
            <a:r>
              <a:rPr dirty="0" sz="1500" spc="30">
                <a:latin typeface="Calibri"/>
                <a:cs typeface="Calibri"/>
                <a:hlinkClick r:id="rId10"/>
              </a:rPr>
              <a:t>un</a:t>
            </a:r>
            <a:r>
              <a:rPr dirty="0" sz="1500" spc="-20">
                <a:latin typeface="Calibri"/>
                <a:cs typeface="Calibri"/>
                <a:hlinkClick r:id="rId10"/>
              </a:rPr>
              <a:t> </a:t>
            </a:r>
            <a:r>
              <a:rPr dirty="0" sz="1500" spc="20">
                <a:latin typeface="Calibri"/>
                <a:cs typeface="Calibri"/>
                <a:hlinkClick r:id="rId10"/>
              </a:rPr>
              <a:t>hashtag:</a:t>
            </a:r>
            <a:r>
              <a:rPr dirty="0" sz="1500" spc="-15">
                <a:latin typeface="Calibri"/>
                <a:cs typeface="Calibri"/>
                <a:hlinkClick r:id="rId10"/>
              </a:rPr>
              <a:t> </a:t>
            </a:r>
            <a:r>
              <a:rPr dirty="0" sz="1500">
                <a:latin typeface="Calibri"/>
                <a:cs typeface="Calibri"/>
                <a:hlinkClick r:id="rId10"/>
              </a:rPr>
              <a:t>https://www.techlearning.com/news/10-sites- </a:t>
            </a:r>
            <a:r>
              <a:rPr dirty="0" sz="1500" spc="-325">
                <a:latin typeface="Calibri"/>
                <a:cs typeface="Calibri"/>
              </a:rPr>
              <a:t> </a:t>
            </a:r>
            <a:r>
              <a:rPr dirty="0" sz="1500" spc="15">
                <a:latin typeface="Calibri"/>
                <a:cs typeface="Calibri"/>
              </a:rPr>
              <a:t>for-creating-a-backchannel</a:t>
            </a:r>
            <a:endParaRPr sz="1500">
              <a:latin typeface="Calibri"/>
              <a:cs typeface="Calibri"/>
            </a:endParaRPr>
          </a:p>
          <a:p>
            <a:pPr algn="just" marL="277495" marR="12065">
              <a:lnSpc>
                <a:spcPct val="116700"/>
              </a:lnSpc>
              <a:spcBef>
                <a:spcPts val="1595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Existen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hashtags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consolidados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temas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varios,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asignaturas, iniciativas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colectivas,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congresos,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relacionados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 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proponer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sigan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estén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atentos.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forma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acercar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realidad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profesional.</a:t>
            </a:r>
            <a:endParaRPr sz="1500">
              <a:latin typeface="Calibri"/>
              <a:cs typeface="Calibri"/>
            </a:endParaRPr>
          </a:p>
          <a:p>
            <a:pPr algn="just" marL="277495">
              <a:lnSpc>
                <a:spcPct val="100000"/>
              </a:lnSpc>
              <a:spcBef>
                <a:spcPts val="300"/>
              </a:spcBef>
            </a:pP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deseamos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monitorizar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analizar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resultados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nuestros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existen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plataformas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externas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(muchas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pago):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Calibri"/>
              <a:cs typeface="Calibri"/>
            </a:endParaRPr>
          </a:p>
          <a:p>
            <a:pPr marL="832485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Calibri"/>
                <a:cs typeface="Calibri"/>
                <a:hlinkClick r:id="rId11"/>
              </a:rPr>
              <a:t>https://hashtagify.me/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Calibri"/>
              <a:cs typeface="Calibri"/>
            </a:endParaRPr>
          </a:p>
          <a:p>
            <a:pPr marL="831215" marR="5119370">
              <a:lnSpc>
                <a:spcPts val="1730"/>
              </a:lnSpc>
            </a:pPr>
            <a:r>
              <a:rPr dirty="0" sz="1500" spc="25">
                <a:latin typeface="Calibri"/>
                <a:cs typeface="Calibri"/>
                <a:hlinkClick r:id="rId12"/>
              </a:rPr>
              <a:t>h</a:t>
            </a:r>
            <a:r>
              <a:rPr dirty="0" sz="1500" spc="-30">
                <a:latin typeface="Calibri"/>
                <a:cs typeface="Calibri"/>
                <a:hlinkClick r:id="rId12"/>
              </a:rPr>
              <a:t>t</a:t>
            </a:r>
            <a:r>
              <a:rPr dirty="0" sz="1500">
                <a:latin typeface="Calibri"/>
                <a:cs typeface="Calibri"/>
                <a:hlinkClick r:id="rId12"/>
              </a:rPr>
              <a:t>t</a:t>
            </a:r>
            <a:r>
              <a:rPr dirty="0" sz="1500" spc="40">
                <a:latin typeface="Calibri"/>
                <a:cs typeface="Calibri"/>
                <a:hlinkClick r:id="rId12"/>
              </a:rPr>
              <a:t>p</a:t>
            </a:r>
            <a:r>
              <a:rPr dirty="0" sz="1500" spc="40">
                <a:latin typeface="Calibri"/>
                <a:cs typeface="Calibri"/>
                <a:hlinkClick r:id="rId12"/>
              </a:rPr>
              <a:t>s</a:t>
            </a:r>
            <a:r>
              <a:rPr dirty="0" sz="1500" spc="-30">
                <a:latin typeface="Calibri"/>
                <a:cs typeface="Calibri"/>
                <a:hlinkClick r:id="rId12"/>
              </a:rPr>
              <a:t>:</a:t>
            </a:r>
            <a:r>
              <a:rPr dirty="0" sz="1500" spc="-35">
                <a:latin typeface="Calibri"/>
                <a:cs typeface="Calibri"/>
                <a:hlinkClick r:id="rId12"/>
              </a:rPr>
              <a:t>//w</a:t>
            </a:r>
            <a:r>
              <a:rPr dirty="0" sz="1500">
                <a:latin typeface="Calibri"/>
                <a:cs typeface="Calibri"/>
                <a:hlinkClick r:id="rId12"/>
              </a:rPr>
              <a:t>w</a:t>
            </a:r>
            <a:r>
              <a:rPr dirty="0" sz="1500" spc="-65">
                <a:latin typeface="Calibri"/>
                <a:cs typeface="Calibri"/>
                <a:hlinkClick r:id="rId12"/>
              </a:rPr>
              <a:t>w</a:t>
            </a:r>
            <a:r>
              <a:rPr dirty="0" sz="1500" spc="-80">
                <a:latin typeface="Calibri"/>
                <a:cs typeface="Calibri"/>
                <a:hlinkClick r:id="rId12"/>
              </a:rPr>
              <a:t>.</a:t>
            </a:r>
            <a:r>
              <a:rPr dirty="0" sz="1500">
                <a:latin typeface="Calibri"/>
                <a:cs typeface="Calibri"/>
                <a:hlinkClick r:id="rId12"/>
              </a:rPr>
              <a:t>t</a:t>
            </a:r>
            <a:r>
              <a:rPr dirty="0" sz="1500" spc="-10">
                <a:latin typeface="Calibri"/>
                <a:cs typeface="Calibri"/>
                <a:hlinkClick r:id="rId12"/>
              </a:rPr>
              <a:t>w</a:t>
            </a:r>
            <a:r>
              <a:rPr dirty="0" sz="1500" spc="-5">
                <a:latin typeface="Calibri"/>
                <a:cs typeface="Calibri"/>
                <a:hlinkClick r:id="rId12"/>
              </a:rPr>
              <a:t>e</a:t>
            </a:r>
            <a:r>
              <a:rPr dirty="0" sz="1500" spc="-20">
                <a:latin typeface="Calibri"/>
                <a:cs typeface="Calibri"/>
                <a:hlinkClick r:id="rId12"/>
              </a:rPr>
              <a:t>e</a:t>
            </a:r>
            <a:r>
              <a:rPr dirty="0" sz="1500">
                <a:latin typeface="Calibri"/>
                <a:cs typeface="Calibri"/>
                <a:hlinkClick r:id="rId12"/>
              </a:rPr>
              <a:t>t</a:t>
            </a:r>
            <a:r>
              <a:rPr dirty="0" sz="1500" spc="40">
                <a:latin typeface="Calibri"/>
                <a:cs typeface="Calibri"/>
                <a:hlinkClick r:id="rId12"/>
              </a:rPr>
              <a:t>b</a:t>
            </a:r>
            <a:r>
              <a:rPr dirty="0" sz="1500" spc="20">
                <a:latin typeface="Calibri"/>
                <a:cs typeface="Calibri"/>
                <a:hlinkClick r:id="rId12"/>
              </a:rPr>
              <a:t>i</a:t>
            </a:r>
            <a:r>
              <a:rPr dirty="0" sz="1500" spc="30">
                <a:latin typeface="Calibri"/>
                <a:cs typeface="Calibri"/>
                <a:hlinkClick r:id="rId12"/>
              </a:rPr>
              <a:t>n</a:t>
            </a:r>
            <a:r>
              <a:rPr dirty="0" sz="1500" spc="40">
                <a:latin typeface="Calibri"/>
                <a:cs typeface="Calibri"/>
                <a:hlinkClick r:id="rId12"/>
              </a:rPr>
              <a:t>d</a:t>
            </a:r>
            <a:r>
              <a:rPr dirty="0" sz="1500" spc="-5">
                <a:latin typeface="Calibri"/>
                <a:cs typeface="Calibri"/>
                <a:hlinkClick r:id="rId12"/>
              </a:rPr>
              <a:t>e</a:t>
            </a:r>
            <a:r>
              <a:rPr dirty="0" sz="1500" spc="-95">
                <a:latin typeface="Calibri"/>
                <a:cs typeface="Calibri"/>
                <a:hlinkClick r:id="rId12"/>
              </a:rPr>
              <a:t>r</a:t>
            </a:r>
            <a:r>
              <a:rPr dirty="0" sz="1500" spc="-30">
                <a:latin typeface="Calibri"/>
                <a:cs typeface="Calibri"/>
                <a:hlinkClick r:id="rId12"/>
              </a:rPr>
              <a:t>.</a:t>
            </a:r>
            <a:r>
              <a:rPr dirty="0" sz="1500" spc="10">
                <a:latin typeface="Calibri"/>
                <a:cs typeface="Calibri"/>
                <a:hlinkClick r:id="rId12"/>
              </a:rPr>
              <a:t>c</a:t>
            </a:r>
            <a:r>
              <a:rPr dirty="0" sz="1500" spc="20">
                <a:latin typeface="Calibri"/>
                <a:cs typeface="Calibri"/>
                <a:hlinkClick r:id="rId12"/>
              </a:rPr>
              <a:t>o</a:t>
            </a:r>
            <a:r>
              <a:rPr dirty="0" sz="1500" spc="45">
                <a:latin typeface="Calibri"/>
                <a:cs typeface="Calibri"/>
                <a:hlinkClick r:id="rId12"/>
              </a:rPr>
              <a:t>m</a:t>
            </a:r>
            <a:r>
              <a:rPr dirty="0" sz="1500" spc="-10">
                <a:latin typeface="Calibri"/>
                <a:cs typeface="Calibri"/>
                <a:hlinkClick r:id="rId12"/>
              </a:rPr>
              <a:t>/b</a:t>
            </a:r>
            <a:r>
              <a:rPr dirty="0" sz="1500" spc="35">
                <a:latin typeface="Calibri"/>
                <a:cs typeface="Calibri"/>
                <a:hlinkClick r:id="rId12"/>
              </a:rPr>
              <a:t>l</a:t>
            </a:r>
            <a:r>
              <a:rPr dirty="0" sz="1500" spc="20">
                <a:latin typeface="Calibri"/>
                <a:cs typeface="Calibri"/>
                <a:hlinkClick r:id="rId12"/>
              </a:rPr>
              <a:t>o</a:t>
            </a:r>
            <a:r>
              <a:rPr dirty="0" sz="1500" spc="114">
                <a:latin typeface="Calibri"/>
                <a:cs typeface="Calibri"/>
                <a:hlinkClick r:id="rId12"/>
              </a:rPr>
              <a:t>g</a:t>
            </a:r>
            <a:r>
              <a:rPr dirty="0" sz="1500" spc="-105">
                <a:latin typeface="Calibri"/>
                <a:cs typeface="Calibri"/>
                <a:hlinkClick r:id="rId12"/>
              </a:rPr>
              <a:t>/</a:t>
            </a:r>
            <a:r>
              <a:rPr dirty="0" sz="1500" spc="-5">
                <a:latin typeface="Calibri"/>
                <a:cs typeface="Calibri"/>
                <a:hlinkClick r:id="rId12"/>
              </a:rPr>
              <a:t>e</a:t>
            </a:r>
            <a:r>
              <a:rPr dirty="0" sz="1500" spc="40">
                <a:latin typeface="Calibri"/>
                <a:cs typeface="Calibri"/>
                <a:hlinkClick r:id="rId12"/>
              </a:rPr>
              <a:t>s</a:t>
            </a:r>
            <a:r>
              <a:rPr dirty="0" sz="1500" spc="-105">
                <a:latin typeface="Calibri"/>
                <a:cs typeface="Calibri"/>
                <a:hlinkClick r:id="rId12"/>
              </a:rPr>
              <a:t>/</a:t>
            </a:r>
            <a:r>
              <a:rPr dirty="0" sz="1500" spc="10">
                <a:latin typeface="Calibri"/>
                <a:cs typeface="Calibri"/>
                <a:hlinkClick r:id="rId12"/>
              </a:rPr>
              <a:t>c</a:t>
            </a:r>
            <a:r>
              <a:rPr dirty="0" sz="1500" spc="20">
                <a:latin typeface="Calibri"/>
                <a:cs typeface="Calibri"/>
                <a:hlinkClick r:id="rId12"/>
              </a:rPr>
              <a:t>o</a:t>
            </a:r>
            <a:r>
              <a:rPr dirty="0" sz="1500" spc="30">
                <a:latin typeface="Calibri"/>
                <a:cs typeface="Calibri"/>
                <a:hlinkClick r:id="rId12"/>
              </a:rPr>
              <a:t>n</a:t>
            </a:r>
            <a:r>
              <a:rPr dirty="0" sz="1500" spc="-35">
                <a:latin typeface="Calibri"/>
                <a:cs typeface="Calibri"/>
                <a:hlinkClick r:id="rId12"/>
              </a:rPr>
              <a:t>t</a:t>
            </a:r>
            <a:r>
              <a:rPr dirty="0" sz="1500" spc="35">
                <a:latin typeface="Calibri"/>
                <a:cs typeface="Calibri"/>
                <a:hlinkClick r:id="rId12"/>
              </a:rPr>
              <a:t>a</a:t>
            </a:r>
            <a:r>
              <a:rPr dirty="0" sz="1500" spc="40">
                <a:latin typeface="Calibri"/>
                <a:cs typeface="Calibri"/>
                <a:hlinkClick r:id="rId12"/>
              </a:rPr>
              <a:t>d</a:t>
            </a:r>
            <a:r>
              <a:rPr dirty="0" sz="1500" spc="20">
                <a:latin typeface="Calibri"/>
                <a:cs typeface="Calibri"/>
                <a:hlinkClick r:id="rId12"/>
              </a:rPr>
              <a:t>o</a:t>
            </a:r>
            <a:r>
              <a:rPr dirty="0" sz="1500" spc="-45">
                <a:latin typeface="Calibri"/>
                <a:cs typeface="Calibri"/>
                <a:hlinkClick r:id="rId12"/>
              </a:rPr>
              <a:t>r</a:t>
            </a:r>
            <a:r>
              <a:rPr dirty="0" sz="1500" spc="5">
                <a:latin typeface="Calibri"/>
                <a:cs typeface="Calibri"/>
                <a:hlinkClick r:id="rId12"/>
              </a:rPr>
              <a:t>- 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twitter/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10091" y="92075"/>
            <a:ext cx="113665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>
                <a:latin typeface="Century Gothic"/>
                <a:cs typeface="Century Gothic"/>
              </a:rPr>
              <a:t>[Hilos]</a:t>
            </a: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8224" y="2619375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8224" y="3152774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8224" y="3952875"/>
            <a:ext cx="66675" cy="666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68362" y="1101725"/>
            <a:ext cx="5247005" cy="3797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Otra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características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Twitter,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asociada 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tweets,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3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hilos.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Estos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serie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encadenados,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partiendo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inicial.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1550" spc="-70" b="1">
                <a:latin typeface="Century Gothic"/>
                <a:cs typeface="Century Gothic"/>
              </a:rPr>
              <a:t>Características</a:t>
            </a:r>
            <a:endParaRPr sz="1550">
              <a:latin typeface="Century Gothic"/>
              <a:cs typeface="Century Gothic"/>
            </a:endParaRPr>
          </a:p>
          <a:p>
            <a:pPr algn="just" marL="354965" marR="42545">
              <a:lnSpc>
                <a:spcPct val="116700"/>
              </a:lnSpc>
              <a:spcBef>
                <a:spcPts val="1410"/>
              </a:spcBef>
            </a:pP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URL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primer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hilo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podrán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recuperar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todo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resto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tweets.</a:t>
            </a:r>
            <a:endParaRPr sz="1500">
              <a:latin typeface="Calibri"/>
              <a:cs typeface="Calibri"/>
            </a:endParaRPr>
          </a:p>
          <a:p>
            <a:pPr algn="just" marL="354965" marR="46990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Aunque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hilo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están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asociados 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 inicial,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cada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ellos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publica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independiente en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 perfil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URL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propia.</a:t>
            </a:r>
            <a:endParaRPr sz="1500">
              <a:latin typeface="Calibri"/>
              <a:cs typeface="Calibri"/>
            </a:endParaRPr>
          </a:p>
          <a:p>
            <a:pPr algn="just" marL="354965" marR="44450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aumentar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capacidad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texto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Twitter,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abusar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ello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pues no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filosofía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escribir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grandes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textos,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tenemos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redes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sociales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plataformas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web,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foro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blog).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1249" y="244475"/>
            <a:ext cx="1567180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535" b="1">
                <a:solidFill>
                  <a:srgbClr val="1CA1F1"/>
                </a:solidFill>
                <a:latin typeface="Century Gothic"/>
                <a:cs typeface="Century Gothic"/>
              </a:rPr>
              <a:t>T</a:t>
            </a:r>
            <a:r>
              <a:rPr dirty="0" sz="2850" spc="-100" b="1">
                <a:solidFill>
                  <a:srgbClr val="1CA1F1"/>
                </a:solidFill>
                <a:latin typeface="Century Gothic"/>
                <a:cs typeface="Century Gothic"/>
              </a:rPr>
              <a:t>W</a:t>
            </a:r>
            <a:r>
              <a:rPr dirty="0" sz="2850" spc="210" b="1">
                <a:solidFill>
                  <a:srgbClr val="1CA1F1"/>
                </a:solidFill>
                <a:latin typeface="Century Gothic"/>
                <a:cs typeface="Century Gothic"/>
              </a:rPr>
              <a:t>I</a:t>
            </a:r>
            <a:r>
              <a:rPr dirty="0" sz="2850" spc="535" b="1">
                <a:solidFill>
                  <a:srgbClr val="1CA1F1"/>
                </a:solidFill>
                <a:latin typeface="Century Gothic"/>
                <a:cs typeface="Century Gothic"/>
              </a:rPr>
              <a:t>TT</a:t>
            </a:r>
            <a:r>
              <a:rPr dirty="0" sz="2850" spc="225" b="1">
                <a:solidFill>
                  <a:srgbClr val="1CA1F1"/>
                </a:solidFill>
                <a:latin typeface="Century Gothic"/>
                <a:cs typeface="Century Gothic"/>
              </a:rPr>
              <a:t>E</a:t>
            </a:r>
            <a:r>
              <a:rPr dirty="0" sz="2850" spc="90" b="1">
                <a:solidFill>
                  <a:srgbClr val="1CA1F1"/>
                </a:solidFill>
                <a:latin typeface="Century Gothic"/>
                <a:cs typeface="Century Gothic"/>
              </a:rPr>
              <a:t>R</a:t>
            </a:r>
            <a:endParaRPr sz="28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26695" y="1640913"/>
            <a:ext cx="484505" cy="3712845"/>
          </a:xfrm>
          <a:prstGeom prst="rect">
            <a:avLst/>
          </a:prstGeom>
        </p:spPr>
        <p:txBody>
          <a:bodyPr wrap="square" lIns="0" tIns="25400" rIns="0" bIns="0" rtlCol="0" vert="vert270">
            <a:spAutoFit/>
          </a:bodyPr>
          <a:lstStyle/>
          <a:p>
            <a:pPr marL="12700" marR="5080">
              <a:lnSpc>
                <a:spcPts val="1720"/>
              </a:lnSpc>
              <a:spcBef>
                <a:spcPts val="200"/>
              </a:spcBef>
            </a:pPr>
            <a:r>
              <a:rPr dirty="0" sz="1500" spc="-15">
                <a:latin typeface="Calibri"/>
                <a:cs typeface="Calibri"/>
              </a:rPr>
              <a:t>https://twitter.com/CEIPMMA/status/10888714 </a:t>
            </a:r>
            <a:r>
              <a:rPr dirty="0" sz="1500" spc="-32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10393645056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65520" y="313944"/>
            <a:ext cx="3697604" cy="5629910"/>
            <a:chOff x="6065520" y="313944"/>
            <a:chExt cx="3697604" cy="5629910"/>
          </a:xfrm>
        </p:grpSpPr>
        <p:sp>
          <p:nvSpPr>
            <p:cNvPr id="15" name="object 15"/>
            <p:cNvSpPr/>
            <p:nvPr/>
          </p:nvSpPr>
          <p:spPr>
            <a:xfrm>
              <a:off x="6065520" y="313944"/>
              <a:ext cx="3697604" cy="5629910"/>
            </a:xfrm>
            <a:custGeom>
              <a:avLst/>
              <a:gdLst/>
              <a:ahLst/>
              <a:cxnLst/>
              <a:rect l="l" t="t" r="r" b="b"/>
              <a:pathLst>
                <a:path w="3697604" h="5629910">
                  <a:moveTo>
                    <a:pt x="3697224" y="5629656"/>
                  </a:moveTo>
                  <a:lnTo>
                    <a:pt x="0" y="5629656"/>
                  </a:lnTo>
                  <a:lnTo>
                    <a:pt x="0" y="0"/>
                  </a:lnTo>
                  <a:lnTo>
                    <a:pt x="3697224" y="0"/>
                  </a:lnTo>
                  <a:lnTo>
                    <a:pt x="3697224" y="200406"/>
                  </a:lnTo>
                  <a:lnTo>
                    <a:pt x="297179" y="200406"/>
                  </a:lnTo>
                  <a:lnTo>
                    <a:pt x="287796" y="200859"/>
                  </a:lnTo>
                  <a:lnTo>
                    <a:pt x="244251" y="216443"/>
                  </a:lnTo>
                  <a:lnTo>
                    <a:pt x="213189" y="250710"/>
                  </a:lnTo>
                  <a:lnTo>
                    <a:pt x="201929" y="295656"/>
                  </a:lnTo>
                  <a:lnTo>
                    <a:pt x="201929" y="5334380"/>
                  </a:lnTo>
                  <a:lnTo>
                    <a:pt x="213188" y="5379326"/>
                  </a:lnTo>
                  <a:lnTo>
                    <a:pt x="244251" y="5413592"/>
                  </a:lnTo>
                  <a:lnTo>
                    <a:pt x="287796" y="5429177"/>
                  </a:lnTo>
                  <a:lnTo>
                    <a:pt x="297179" y="5429630"/>
                  </a:lnTo>
                  <a:lnTo>
                    <a:pt x="3697224" y="5429630"/>
                  </a:lnTo>
                  <a:lnTo>
                    <a:pt x="3697224" y="5629656"/>
                  </a:lnTo>
                  <a:close/>
                </a:path>
                <a:path w="3697604" h="5629910">
                  <a:moveTo>
                    <a:pt x="3697224" y="5429630"/>
                  </a:moveTo>
                  <a:lnTo>
                    <a:pt x="3402329" y="5429630"/>
                  </a:lnTo>
                  <a:lnTo>
                    <a:pt x="3411712" y="5429177"/>
                  </a:lnTo>
                  <a:lnTo>
                    <a:pt x="3420914" y="5427817"/>
                  </a:lnTo>
                  <a:lnTo>
                    <a:pt x="3462726" y="5408046"/>
                  </a:lnTo>
                  <a:lnTo>
                    <a:pt x="3490328" y="5370830"/>
                  </a:lnTo>
                  <a:lnTo>
                    <a:pt x="3497579" y="5334380"/>
                  </a:lnTo>
                  <a:lnTo>
                    <a:pt x="3497579" y="295656"/>
                  </a:lnTo>
                  <a:lnTo>
                    <a:pt x="3486319" y="250710"/>
                  </a:lnTo>
                  <a:lnTo>
                    <a:pt x="3455257" y="216443"/>
                  </a:lnTo>
                  <a:lnTo>
                    <a:pt x="3411712" y="200859"/>
                  </a:lnTo>
                  <a:lnTo>
                    <a:pt x="3402329" y="200406"/>
                  </a:lnTo>
                  <a:lnTo>
                    <a:pt x="3697224" y="200406"/>
                  </a:lnTo>
                  <a:lnTo>
                    <a:pt x="3697224" y="5429630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7449" y="514350"/>
              <a:ext cx="3295649" cy="522922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0404" y="6068130"/>
            <a:ext cx="2045939" cy="35101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10091" y="92075"/>
            <a:ext cx="113665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[</a:t>
            </a:r>
            <a:r>
              <a:rPr dirty="0" spc="120"/>
              <a:t>H</a:t>
            </a:r>
            <a:r>
              <a:rPr dirty="0" spc="90"/>
              <a:t>i</a:t>
            </a:r>
            <a:r>
              <a:rPr dirty="0" spc="120"/>
              <a:t>l</a:t>
            </a:r>
            <a:r>
              <a:rPr dirty="0" spc="35"/>
              <a:t>o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6324" y="1714500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6324" y="1981200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6324" y="2514599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4462" y="2776537"/>
            <a:ext cx="76200" cy="761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4462" y="3043237"/>
            <a:ext cx="76200" cy="761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4462" y="3309937"/>
            <a:ext cx="76200" cy="761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4462" y="3576637"/>
            <a:ext cx="76200" cy="761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4462" y="3843337"/>
            <a:ext cx="76200" cy="761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4462" y="4110037"/>
            <a:ext cx="76200" cy="761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581249" y="244475"/>
            <a:ext cx="1567180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</a:t>
            </a:r>
            <a:r>
              <a:rPr dirty="0" sz="2850" spc="-120" b="1">
                <a:solidFill>
                  <a:srgbClr val="1CA1F1"/>
                </a:solidFill>
                <a:latin typeface="Calibri"/>
                <a:cs typeface="Calibri"/>
              </a:rPr>
              <a:t>W</a:t>
            </a:r>
            <a:r>
              <a:rPr dirty="0" sz="2850" spc="245" b="1">
                <a:solidFill>
                  <a:srgbClr val="1CA1F1"/>
                </a:solidFill>
                <a:latin typeface="Calibri"/>
                <a:cs typeface="Calibri"/>
              </a:rPr>
              <a:t>I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TT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E</a:t>
            </a:r>
            <a:r>
              <a:rPr dirty="0" sz="2850" spc="140" b="1">
                <a:solidFill>
                  <a:srgbClr val="1CA1F1"/>
                </a:solidFill>
                <a:latin typeface="Calibri"/>
                <a:cs typeface="Calibri"/>
              </a:rPr>
              <a:t>R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8546" y="1139825"/>
            <a:ext cx="9363075" cy="40163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1790"/>
              </a:spcBef>
            </a:pP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hilos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desarrollar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narrativas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interesantes.</a:t>
            </a:r>
            <a:endParaRPr sz="1500">
              <a:latin typeface="Calibri"/>
              <a:cs typeface="Calibri"/>
            </a:endParaRPr>
          </a:p>
          <a:p>
            <a:pPr marL="354965" marR="1708150">
              <a:lnSpc>
                <a:spcPct val="1167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aportar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contenidos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actividad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sean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creen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hilos.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Algunas</a:t>
            </a:r>
            <a:r>
              <a:rPr dirty="0" sz="1500" spc="-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ideas:</a:t>
            </a:r>
            <a:endParaRPr sz="1500">
              <a:latin typeface="Calibri"/>
              <a:cs typeface="Calibri"/>
            </a:endParaRPr>
          </a:p>
          <a:p>
            <a:pPr marL="697865" marR="446786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Recopilar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enlaces,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imágenes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vídeos,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Organizar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contenidos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ideas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breves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cada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tweet.</a:t>
            </a:r>
            <a:endParaRPr sz="1500">
              <a:latin typeface="Calibri"/>
              <a:cs typeface="Calibri"/>
            </a:endParaRPr>
          </a:p>
          <a:p>
            <a:pPr marL="697865" marR="2913380">
              <a:lnSpc>
                <a:spcPct val="116700"/>
              </a:lnSpc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decálogos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listado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consejos,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decorándolo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emoticonos.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diario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oranizado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días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eventos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importantes.</a:t>
            </a:r>
            <a:endParaRPr sz="1500">
              <a:latin typeface="Calibri"/>
              <a:cs typeface="Calibri"/>
            </a:endParaRPr>
          </a:p>
          <a:p>
            <a:pPr marL="697865">
              <a:lnSpc>
                <a:spcPct val="100000"/>
              </a:lnSpc>
              <a:spcBef>
                <a:spcPts val="295"/>
              </a:spcBef>
            </a:pP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Montar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glosario.</a:t>
            </a:r>
            <a:endParaRPr sz="1500">
              <a:latin typeface="Calibri"/>
              <a:cs typeface="Calibri"/>
            </a:endParaRPr>
          </a:p>
          <a:p>
            <a:pPr marL="697865">
              <a:lnSpc>
                <a:spcPct val="100000"/>
              </a:lnSpc>
              <a:spcBef>
                <a:spcPts val="300"/>
              </a:spcBef>
            </a:pP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...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480059" marR="5080">
              <a:lnSpc>
                <a:spcPts val="1730"/>
              </a:lnSpc>
              <a:spcBef>
                <a:spcPts val="1325"/>
              </a:spcBef>
            </a:pPr>
            <a:r>
              <a:rPr dirty="0" sz="1500" spc="40" b="1">
                <a:latin typeface="Calibri"/>
                <a:cs typeface="Calibri"/>
                <a:hlinkClick r:id="rId10"/>
              </a:rPr>
              <a:t>Artículo</a:t>
            </a:r>
            <a:r>
              <a:rPr dirty="0" sz="1500" spc="-20" b="1">
                <a:latin typeface="Calibri"/>
                <a:cs typeface="Calibri"/>
                <a:hlinkClick r:id="rId10"/>
              </a:rPr>
              <a:t> </a:t>
            </a:r>
            <a:r>
              <a:rPr dirty="0" sz="1500" spc="35" b="1">
                <a:latin typeface="Calibri"/>
                <a:cs typeface="Calibri"/>
                <a:hlinkClick r:id="rId10"/>
              </a:rPr>
              <a:t>interesante</a:t>
            </a:r>
            <a:r>
              <a:rPr dirty="0" sz="1500" spc="-15" b="1">
                <a:latin typeface="Calibri"/>
                <a:cs typeface="Calibri"/>
                <a:hlinkClick r:id="rId10"/>
              </a:rPr>
              <a:t> </a:t>
            </a:r>
            <a:r>
              <a:rPr dirty="0" sz="1500" spc="40" b="1">
                <a:latin typeface="Calibri"/>
                <a:cs typeface="Calibri"/>
                <a:hlinkClick r:id="rId10"/>
              </a:rPr>
              <a:t>sobre</a:t>
            </a:r>
            <a:r>
              <a:rPr dirty="0" sz="1500" spc="-20" b="1">
                <a:latin typeface="Calibri"/>
                <a:cs typeface="Calibri"/>
                <a:hlinkClick r:id="rId10"/>
              </a:rPr>
              <a:t> </a:t>
            </a:r>
            <a:r>
              <a:rPr dirty="0" sz="1500" spc="40" b="1">
                <a:latin typeface="Calibri"/>
                <a:cs typeface="Calibri"/>
                <a:hlinkClick r:id="rId10"/>
              </a:rPr>
              <a:t>el</a:t>
            </a:r>
            <a:r>
              <a:rPr dirty="0" sz="1500" spc="-15" b="1">
                <a:latin typeface="Calibri"/>
                <a:cs typeface="Calibri"/>
                <a:hlinkClick r:id="rId10"/>
              </a:rPr>
              <a:t> </a:t>
            </a:r>
            <a:r>
              <a:rPr dirty="0" sz="1500" spc="45" b="1">
                <a:latin typeface="Calibri"/>
                <a:cs typeface="Calibri"/>
                <a:hlinkClick r:id="rId10"/>
              </a:rPr>
              <a:t>uso</a:t>
            </a:r>
            <a:r>
              <a:rPr dirty="0" sz="1500" spc="-15" b="1">
                <a:latin typeface="Calibri"/>
                <a:cs typeface="Calibri"/>
                <a:hlinkClick r:id="rId10"/>
              </a:rPr>
              <a:t> </a:t>
            </a:r>
            <a:r>
              <a:rPr dirty="0" sz="1500" spc="35" b="1">
                <a:latin typeface="Calibri"/>
                <a:cs typeface="Calibri"/>
                <a:hlinkClick r:id="rId10"/>
              </a:rPr>
              <a:t>de</a:t>
            </a:r>
            <a:r>
              <a:rPr dirty="0" sz="1500" spc="-20" b="1">
                <a:latin typeface="Calibri"/>
                <a:cs typeface="Calibri"/>
                <a:hlinkClick r:id="rId10"/>
              </a:rPr>
              <a:t> </a:t>
            </a:r>
            <a:r>
              <a:rPr dirty="0" sz="1500" spc="45" b="1">
                <a:latin typeface="Calibri"/>
                <a:cs typeface="Calibri"/>
                <a:hlinkClick r:id="rId10"/>
              </a:rPr>
              <a:t>hilos</a:t>
            </a:r>
            <a:r>
              <a:rPr dirty="0" sz="1500" spc="-15" b="1">
                <a:latin typeface="Calibri"/>
                <a:cs typeface="Calibri"/>
                <a:hlinkClick r:id="rId10"/>
              </a:rPr>
              <a:t> </a:t>
            </a:r>
            <a:r>
              <a:rPr dirty="0" sz="1500" spc="35" b="1">
                <a:latin typeface="Calibri"/>
                <a:cs typeface="Calibri"/>
                <a:hlinkClick r:id="rId10"/>
              </a:rPr>
              <a:t>en</a:t>
            </a:r>
            <a:r>
              <a:rPr dirty="0" sz="1500" spc="-15" b="1">
                <a:latin typeface="Calibri"/>
                <a:cs typeface="Calibri"/>
                <a:hlinkClick r:id="rId10"/>
              </a:rPr>
              <a:t> </a:t>
            </a:r>
            <a:r>
              <a:rPr dirty="0" sz="1500" spc="35" b="1">
                <a:latin typeface="Calibri"/>
                <a:cs typeface="Calibri"/>
                <a:hlinkClick r:id="rId10"/>
              </a:rPr>
              <a:t>educación</a:t>
            </a:r>
            <a:r>
              <a:rPr dirty="0" sz="1500" spc="35">
                <a:latin typeface="Calibri"/>
                <a:cs typeface="Calibri"/>
                <a:hlinkClick r:id="rId10"/>
              </a:rPr>
              <a:t>:</a:t>
            </a:r>
            <a:r>
              <a:rPr dirty="0" sz="1500" spc="-20">
                <a:latin typeface="Calibri"/>
                <a:cs typeface="Calibri"/>
                <a:hlinkClick r:id="rId10"/>
              </a:rPr>
              <a:t> </a:t>
            </a:r>
            <a:r>
              <a:rPr dirty="0" sz="1500">
                <a:latin typeface="Calibri"/>
                <a:cs typeface="Calibri"/>
                <a:hlinkClick r:id="rId10"/>
              </a:rPr>
              <a:t>https://www.unir.net/educacion/revista/twitter-hilos- </a:t>
            </a:r>
            <a:r>
              <a:rPr dirty="0" sz="1500" spc="-320">
                <a:latin typeface="Calibri"/>
                <a:cs typeface="Calibri"/>
              </a:rPr>
              <a:t> </a:t>
            </a:r>
            <a:r>
              <a:rPr dirty="0" sz="1500" spc="15">
                <a:latin typeface="Calibri"/>
                <a:cs typeface="Calibri"/>
              </a:rPr>
              <a:t>educativos-para-la-reflexion-y-el-aprendizaje/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8050" y="6057899"/>
            <a:ext cx="2962274" cy="3611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914400"/>
            <a:ext cx="1352549" cy="1333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55261" y="92075"/>
            <a:ext cx="17418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[</a:t>
            </a:r>
            <a:r>
              <a:rPr dirty="0" spc="180"/>
              <a:t>E</a:t>
            </a:r>
            <a:r>
              <a:rPr dirty="0" spc="130"/>
              <a:t>s</a:t>
            </a:r>
            <a:r>
              <a:rPr dirty="0" spc="70"/>
              <a:t>p</a:t>
            </a:r>
            <a:r>
              <a:rPr dirty="0" spc="100"/>
              <a:t>a</a:t>
            </a:r>
            <a:r>
              <a:rPr dirty="0" spc="145"/>
              <a:t>c</a:t>
            </a:r>
            <a:r>
              <a:rPr dirty="0" spc="90"/>
              <a:t>i</a:t>
            </a:r>
            <a:r>
              <a:rPr dirty="0" spc="35"/>
              <a:t>o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81249" y="244475"/>
            <a:ext cx="1567180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</a:t>
            </a:r>
            <a:r>
              <a:rPr dirty="0" sz="2850" spc="-120" b="1">
                <a:solidFill>
                  <a:srgbClr val="1CA1F1"/>
                </a:solidFill>
                <a:latin typeface="Calibri"/>
                <a:cs typeface="Calibri"/>
              </a:rPr>
              <a:t>W</a:t>
            </a:r>
            <a:r>
              <a:rPr dirty="0" sz="2850" spc="245" b="1">
                <a:solidFill>
                  <a:srgbClr val="1CA1F1"/>
                </a:solidFill>
                <a:latin typeface="Calibri"/>
                <a:cs typeface="Calibri"/>
              </a:rPr>
              <a:t>I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TT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E</a:t>
            </a:r>
            <a:r>
              <a:rPr dirty="0" sz="2850" spc="140" b="1">
                <a:solidFill>
                  <a:srgbClr val="1CA1F1"/>
                </a:solidFill>
                <a:latin typeface="Calibri"/>
                <a:cs typeface="Calibri"/>
              </a:rPr>
              <a:t>R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6799" y="408622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66799" y="471487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66799" y="492442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66799" y="513397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69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69"/>
                </a:lnTo>
                <a:lnTo>
                  <a:pt x="26970" y="47624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6799" y="534352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66799" y="576262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69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69"/>
                </a:lnTo>
                <a:lnTo>
                  <a:pt x="26970" y="47624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66799" y="597217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8951976" y="713232"/>
            <a:ext cx="1945005" cy="1612900"/>
            <a:chOff x="8951976" y="713232"/>
            <a:chExt cx="1945005" cy="1612900"/>
          </a:xfrm>
        </p:grpSpPr>
        <p:sp>
          <p:nvSpPr>
            <p:cNvPr id="17" name="object 17"/>
            <p:cNvSpPr/>
            <p:nvPr/>
          </p:nvSpPr>
          <p:spPr>
            <a:xfrm>
              <a:off x="8951976" y="713232"/>
              <a:ext cx="1945005" cy="1612900"/>
            </a:xfrm>
            <a:custGeom>
              <a:avLst/>
              <a:gdLst/>
              <a:ahLst/>
              <a:cxnLst/>
              <a:rect l="l" t="t" r="r" b="b"/>
              <a:pathLst>
                <a:path w="1945004" h="1612900">
                  <a:moveTo>
                    <a:pt x="1944624" y="1612392"/>
                  </a:moveTo>
                  <a:lnTo>
                    <a:pt x="0" y="1612392"/>
                  </a:lnTo>
                  <a:lnTo>
                    <a:pt x="0" y="0"/>
                  </a:lnTo>
                  <a:lnTo>
                    <a:pt x="1944624" y="0"/>
                  </a:lnTo>
                  <a:lnTo>
                    <a:pt x="1944624" y="201168"/>
                  </a:lnTo>
                  <a:lnTo>
                    <a:pt x="296798" y="201168"/>
                  </a:lnTo>
                  <a:lnTo>
                    <a:pt x="287414" y="201621"/>
                  </a:lnTo>
                  <a:lnTo>
                    <a:pt x="243869" y="217205"/>
                  </a:lnTo>
                  <a:lnTo>
                    <a:pt x="212807" y="251471"/>
                  </a:lnTo>
                  <a:lnTo>
                    <a:pt x="201548" y="296418"/>
                  </a:lnTo>
                  <a:lnTo>
                    <a:pt x="201548" y="1315593"/>
                  </a:lnTo>
                  <a:lnTo>
                    <a:pt x="212807" y="1360538"/>
                  </a:lnTo>
                  <a:lnTo>
                    <a:pt x="243869" y="1394805"/>
                  </a:lnTo>
                  <a:lnTo>
                    <a:pt x="287414" y="1410389"/>
                  </a:lnTo>
                  <a:lnTo>
                    <a:pt x="296798" y="1410843"/>
                  </a:lnTo>
                  <a:lnTo>
                    <a:pt x="1944624" y="1410843"/>
                  </a:lnTo>
                  <a:lnTo>
                    <a:pt x="1944624" y="1612392"/>
                  </a:lnTo>
                  <a:close/>
                </a:path>
                <a:path w="1945004" h="1612900">
                  <a:moveTo>
                    <a:pt x="1944624" y="1410843"/>
                  </a:moveTo>
                  <a:lnTo>
                    <a:pt x="1649348" y="1410843"/>
                  </a:lnTo>
                  <a:lnTo>
                    <a:pt x="1658731" y="1410389"/>
                  </a:lnTo>
                  <a:lnTo>
                    <a:pt x="1667933" y="1409030"/>
                  </a:lnTo>
                  <a:lnTo>
                    <a:pt x="1709744" y="1389259"/>
                  </a:lnTo>
                  <a:lnTo>
                    <a:pt x="1737346" y="1352043"/>
                  </a:lnTo>
                  <a:lnTo>
                    <a:pt x="1744598" y="1315593"/>
                  </a:lnTo>
                  <a:lnTo>
                    <a:pt x="1744598" y="296418"/>
                  </a:lnTo>
                  <a:lnTo>
                    <a:pt x="1733336" y="251471"/>
                  </a:lnTo>
                  <a:lnTo>
                    <a:pt x="1702275" y="217205"/>
                  </a:lnTo>
                  <a:lnTo>
                    <a:pt x="1658731" y="201621"/>
                  </a:lnTo>
                  <a:lnTo>
                    <a:pt x="1649348" y="201168"/>
                  </a:lnTo>
                  <a:lnTo>
                    <a:pt x="1944624" y="201168"/>
                  </a:lnTo>
                  <a:lnTo>
                    <a:pt x="1944624" y="1410843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3524" y="914400"/>
              <a:ext cx="1543049" cy="120967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38460" y="1236980"/>
            <a:ext cx="4813935" cy="484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Existe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tendencia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hacia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audio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desde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implantación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uso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masivo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ese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tipo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publicación,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ejemplo,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WhatsApp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demás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aplicaciones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-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mensajería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instantánea,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e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incluso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forma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publicar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contenido en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Twitter,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audios.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algn="just" marL="12700" marR="6350">
              <a:lnSpc>
                <a:spcPct val="114599"/>
              </a:lnSpc>
            </a:pP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tendencia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ha dado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lugar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 la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aparición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Clubhouse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red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social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audio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chats,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ha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supuesto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nueva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revolución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ha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aprovechado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incluir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característica dentro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su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red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social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tal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manera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 se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puedan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200" spc="55" b="1">
                <a:solidFill>
                  <a:srgbClr val="737373"/>
                </a:solidFill>
                <a:latin typeface="Calibri"/>
                <a:cs typeface="Calibri"/>
              </a:rPr>
              <a:t>Salas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audio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denominadas </a:t>
            </a:r>
            <a:r>
              <a:rPr dirty="0" sz="1200" spc="40" b="1">
                <a:solidFill>
                  <a:srgbClr val="737373"/>
                </a:solidFill>
                <a:latin typeface="Calibri"/>
                <a:cs typeface="Calibri"/>
              </a:rPr>
              <a:t>Espacios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Spaces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algn="just" marL="286385" marR="6350">
              <a:lnSpc>
                <a:spcPct val="114599"/>
              </a:lnSpc>
              <a:spcBef>
                <a:spcPts val="155"/>
              </a:spcBef>
            </a:pP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Requieren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de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un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organizador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será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quien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los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cree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todos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espacios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públicos,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pudiendo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unirse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persona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tenga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enlace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desde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zona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Fleets.</a:t>
            </a:r>
            <a:endParaRPr sz="1200">
              <a:latin typeface="Calibri"/>
              <a:cs typeface="Calibri"/>
            </a:endParaRPr>
          </a:p>
          <a:p>
            <a:pPr marL="286385" marR="1377315">
              <a:lnSpc>
                <a:spcPct val="114599"/>
              </a:lnSpc>
            </a:pP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40" b="1">
                <a:solidFill>
                  <a:srgbClr val="737373"/>
                </a:solidFill>
                <a:latin typeface="Calibri"/>
                <a:cs typeface="Calibri"/>
              </a:rPr>
              <a:t>hablar</a:t>
            </a:r>
            <a:r>
              <a:rPr dirty="0" sz="12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hasta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máximo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 b="1">
                <a:solidFill>
                  <a:srgbClr val="737373"/>
                </a:solidFill>
                <a:latin typeface="Calibri"/>
                <a:cs typeface="Calibri"/>
              </a:rPr>
              <a:t>11</a:t>
            </a:r>
            <a:r>
              <a:rPr dirty="0" sz="12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personas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. </a:t>
            </a:r>
            <a:r>
              <a:rPr dirty="0" sz="1200" spc="-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Existen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dos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roles: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oyentes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45">
                <a:solidFill>
                  <a:srgbClr val="737373"/>
                </a:solidFill>
                <a:latin typeface="Calibri"/>
                <a:cs typeface="Calibri"/>
              </a:rPr>
              <a:t>/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oradores.</a:t>
            </a:r>
            <a:endParaRPr sz="12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210"/>
              </a:spcBef>
            </a:pP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2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subtítulos</a:t>
            </a:r>
            <a:r>
              <a:rPr dirty="0" sz="12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directo.</a:t>
            </a:r>
            <a:endParaRPr sz="1200">
              <a:latin typeface="Calibri"/>
              <a:cs typeface="Calibri"/>
            </a:endParaRPr>
          </a:p>
          <a:p>
            <a:pPr marL="286385" marR="13335">
              <a:lnSpc>
                <a:spcPct val="114599"/>
              </a:lnSpc>
            </a:pP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hay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límite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oyentes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espacio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estos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interactuar</a:t>
            </a:r>
            <a:r>
              <a:rPr dirty="0" sz="12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200" spc="-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emoticonos.</a:t>
            </a:r>
            <a:endParaRPr sz="12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209"/>
              </a:spcBef>
            </a:pPr>
            <a:r>
              <a:rPr dirty="0" sz="1200" spc="4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emitir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directo</a:t>
            </a:r>
            <a:r>
              <a:rPr dirty="0" sz="12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dejar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programados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209"/>
              </a:spcBef>
            </a:pPr>
            <a:r>
              <a:rPr dirty="0" sz="1200" spc="40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funcionalidad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40" b="1">
                <a:solidFill>
                  <a:srgbClr val="737373"/>
                </a:solidFill>
                <a:latin typeface="Calibri"/>
                <a:cs typeface="Calibri"/>
              </a:rPr>
              <a:t>aun</a:t>
            </a:r>
            <a:r>
              <a:rPr dirty="0" sz="12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2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tienen</a:t>
            </a:r>
            <a:r>
              <a:rPr dirty="0" sz="12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todas</a:t>
            </a:r>
            <a:r>
              <a:rPr dirty="0" sz="12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45" b="1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2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2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 b="1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70190" y="1208405"/>
            <a:ext cx="4845050" cy="250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58670">
              <a:lnSpc>
                <a:spcPct val="114599"/>
              </a:lnSpc>
              <a:spcBef>
                <a:spcPts val="100"/>
              </a:spcBef>
            </a:pP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Desde</a:t>
            </a:r>
            <a:r>
              <a:rPr dirty="0" sz="1200" spc="1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200" spc="1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móvil</a:t>
            </a:r>
            <a:r>
              <a:rPr dirty="0" sz="1200" spc="1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1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podrá</a:t>
            </a:r>
            <a:r>
              <a:rPr dirty="0" sz="1200" spc="1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escoger</a:t>
            </a:r>
            <a:r>
              <a:rPr dirty="0" sz="1200" spc="1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200" spc="1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opción </a:t>
            </a:r>
            <a:r>
              <a:rPr dirty="0" sz="1200" spc="-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iniciar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espacio.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algn="just" marL="12700" marR="5080">
              <a:lnSpc>
                <a:spcPct val="114599"/>
              </a:lnSpc>
              <a:spcBef>
                <a:spcPts val="1280"/>
              </a:spcBef>
            </a:pPr>
            <a:r>
              <a:rPr dirty="0" sz="1200" spc="40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importante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destacar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que,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de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momento,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resultado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quedará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guardado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publicación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servirá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acciones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concretas,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ejemplo, tutorias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explicar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algún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concepto concreto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clase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haya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quedado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claro,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también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realizar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entrevista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mesa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redonda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uno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profesionales;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o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incluso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plantear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dicha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mesa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redonda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pero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debatir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temas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clase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sean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ellos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quienes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creen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esos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espacios.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82056" y="3788664"/>
            <a:ext cx="2438400" cy="2545080"/>
            <a:chOff x="5782056" y="3788664"/>
            <a:chExt cx="2438400" cy="2545080"/>
          </a:xfrm>
        </p:grpSpPr>
        <p:sp>
          <p:nvSpPr>
            <p:cNvPr id="22" name="object 22"/>
            <p:cNvSpPr/>
            <p:nvPr/>
          </p:nvSpPr>
          <p:spPr>
            <a:xfrm>
              <a:off x="5782056" y="3788664"/>
              <a:ext cx="2438400" cy="2545080"/>
            </a:xfrm>
            <a:custGeom>
              <a:avLst/>
              <a:gdLst/>
              <a:ahLst/>
              <a:cxnLst/>
              <a:rect l="l" t="t" r="r" b="b"/>
              <a:pathLst>
                <a:path w="2438400" h="2545079">
                  <a:moveTo>
                    <a:pt x="2438400" y="2545080"/>
                  </a:moveTo>
                  <a:lnTo>
                    <a:pt x="0" y="2545080"/>
                  </a:lnTo>
                  <a:lnTo>
                    <a:pt x="0" y="0"/>
                  </a:lnTo>
                  <a:lnTo>
                    <a:pt x="2438400" y="0"/>
                  </a:lnTo>
                  <a:lnTo>
                    <a:pt x="2438400" y="202310"/>
                  </a:lnTo>
                  <a:lnTo>
                    <a:pt x="294893" y="202310"/>
                  </a:lnTo>
                  <a:lnTo>
                    <a:pt x="285510" y="202764"/>
                  </a:lnTo>
                  <a:lnTo>
                    <a:pt x="241965" y="218348"/>
                  </a:lnTo>
                  <a:lnTo>
                    <a:pt x="210902" y="252614"/>
                  </a:lnTo>
                  <a:lnTo>
                    <a:pt x="199643" y="297560"/>
                  </a:lnTo>
                  <a:lnTo>
                    <a:pt x="199643" y="2250185"/>
                  </a:lnTo>
                  <a:lnTo>
                    <a:pt x="210902" y="2295130"/>
                  </a:lnTo>
                  <a:lnTo>
                    <a:pt x="241965" y="2329397"/>
                  </a:lnTo>
                  <a:lnTo>
                    <a:pt x="285510" y="2344982"/>
                  </a:lnTo>
                  <a:lnTo>
                    <a:pt x="294893" y="2345435"/>
                  </a:lnTo>
                  <a:lnTo>
                    <a:pt x="2438400" y="2345435"/>
                  </a:lnTo>
                  <a:lnTo>
                    <a:pt x="2438400" y="2545080"/>
                  </a:lnTo>
                  <a:close/>
                </a:path>
                <a:path w="2438400" h="2545079">
                  <a:moveTo>
                    <a:pt x="2438400" y="2345435"/>
                  </a:moveTo>
                  <a:lnTo>
                    <a:pt x="2142743" y="2345435"/>
                  </a:lnTo>
                  <a:lnTo>
                    <a:pt x="2152126" y="2344982"/>
                  </a:lnTo>
                  <a:lnTo>
                    <a:pt x="2161328" y="2343622"/>
                  </a:lnTo>
                  <a:lnTo>
                    <a:pt x="2203139" y="2323851"/>
                  </a:lnTo>
                  <a:lnTo>
                    <a:pt x="2230741" y="2286635"/>
                  </a:lnTo>
                  <a:lnTo>
                    <a:pt x="2237993" y="2250185"/>
                  </a:lnTo>
                  <a:lnTo>
                    <a:pt x="2237993" y="297560"/>
                  </a:lnTo>
                  <a:lnTo>
                    <a:pt x="2226732" y="252614"/>
                  </a:lnTo>
                  <a:lnTo>
                    <a:pt x="2195670" y="218348"/>
                  </a:lnTo>
                  <a:lnTo>
                    <a:pt x="2152126" y="202764"/>
                  </a:lnTo>
                  <a:lnTo>
                    <a:pt x="2142743" y="202310"/>
                  </a:lnTo>
                  <a:lnTo>
                    <a:pt x="2438400" y="202310"/>
                  </a:lnTo>
                  <a:lnTo>
                    <a:pt x="2438400" y="2345435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81700" y="3990974"/>
              <a:ext cx="2038349" cy="2143124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276600" y="3294888"/>
            <a:ext cx="2133600" cy="820419"/>
            <a:chOff x="3276600" y="3294888"/>
            <a:chExt cx="2133600" cy="820419"/>
          </a:xfrm>
        </p:grpSpPr>
        <p:sp>
          <p:nvSpPr>
            <p:cNvPr id="25" name="object 25"/>
            <p:cNvSpPr/>
            <p:nvPr/>
          </p:nvSpPr>
          <p:spPr>
            <a:xfrm>
              <a:off x="3276600" y="3294888"/>
              <a:ext cx="2133600" cy="820419"/>
            </a:xfrm>
            <a:custGeom>
              <a:avLst/>
              <a:gdLst/>
              <a:ahLst/>
              <a:cxnLst/>
              <a:rect l="l" t="t" r="r" b="b"/>
              <a:pathLst>
                <a:path w="2133600" h="820420">
                  <a:moveTo>
                    <a:pt x="2133600" y="819912"/>
                  </a:moveTo>
                  <a:lnTo>
                    <a:pt x="0" y="819912"/>
                  </a:lnTo>
                  <a:lnTo>
                    <a:pt x="0" y="0"/>
                  </a:lnTo>
                  <a:lnTo>
                    <a:pt x="2133600" y="0"/>
                  </a:lnTo>
                  <a:lnTo>
                    <a:pt x="2133600" y="200786"/>
                  </a:lnTo>
                  <a:lnTo>
                    <a:pt x="295274" y="200786"/>
                  </a:lnTo>
                  <a:lnTo>
                    <a:pt x="285891" y="201240"/>
                  </a:lnTo>
                  <a:lnTo>
                    <a:pt x="242346" y="216824"/>
                  </a:lnTo>
                  <a:lnTo>
                    <a:pt x="211284" y="251090"/>
                  </a:lnTo>
                  <a:lnTo>
                    <a:pt x="200024" y="296036"/>
                  </a:lnTo>
                  <a:lnTo>
                    <a:pt x="200024" y="524636"/>
                  </a:lnTo>
                  <a:lnTo>
                    <a:pt x="211284" y="569582"/>
                  </a:lnTo>
                  <a:lnTo>
                    <a:pt x="242346" y="603848"/>
                  </a:lnTo>
                  <a:lnTo>
                    <a:pt x="285891" y="619433"/>
                  </a:lnTo>
                  <a:lnTo>
                    <a:pt x="295274" y="619886"/>
                  </a:lnTo>
                  <a:lnTo>
                    <a:pt x="2133600" y="619886"/>
                  </a:lnTo>
                  <a:lnTo>
                    <a:pt x="2133600" y="819912"/>
                  </a:lnTo>
                  <a:close/>
                </a:path>
                <a:path w="2133600" h="820420">
                  <a:moveTo>
                    <a:pt x="2133600" y="619886"/>
                  </a:moveTo>
                  <a:lnTo>
                    <a:pt x="1838324" y="619886"/>
                  </a:lnTo>
                  <a:lnTo>
                    <a:pt x="1847707" y="619433"/>
                  </a:lnTo>
                  <a:lnTo>
                    <a:pt x="1856910" y="618073"/>
                  </a:lnTo>
                  <a:lnTo>
                    <a:pt x="1898721" y="598302"/>
                  </a:lnTo>
                  <a:lnTo>
                    <a:pt x="1926323" y="561086"/>
                  </a:lnTo>
                  <a:lnTo>
                    <a:pt x="1933574" y="524636"/>
                  </a:lnTo>
                  <a:lnTo>
                    <a:pt x="1933574" y="296036"/>
                  </a:lnTo>
                  <a:lnTo>
                    <a:pt x="1922314" y="251090"/>
                  </a:lnTo>
                  <a:lnTo>
                    <a:pt x="1891252" y="216824"/>
                  </a:lnTo>
                  <a:lnTo>
                    <a:pt x="1847707" y="201240"/>
                  </a:lnTo>
                  <a:lnTo>
                    <a:pt x="1838324" y="200786"/>
                  </a:lnTo>
                  <a:lnTo>
                    <a:pt x="2133600" y="200786"/>
                  </a:lnTo>
                  <a:lnTo>
                    <a:pt x="2133600" y="619886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6624" y="3495674"/>
              <a:ext cx="1733549" cy="41909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365876" y="4323079"/>
            <a:ext cx="2033905" cy="1073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conseguir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mayor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participación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 difusión de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espacio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optar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programarlo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así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avisar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tiempo.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99" y="244475"/>
            <a:ext cx="188404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877F2"/>
                </a:solidFill>
                <a:latin typeface="Calibri"/>
                <a:cs typeface="Calibri"/>
              </a:rPr>
              <a:t>F</a:t>
            </a:r>
            <a:r>
              <a:rPr dirty="0" sz="2850" spc="25" b="1">
                <a:solidFill>
                  <a:srgbClr val="1877F2"/>
                </a:solidFill>
                <a:latin typeface="Calibri"/>
                <a:cs typeface="Calibri"/>
              </a:rPr>
              <a:t>A</a:t>
            </a:r>
            <a:r>
              <a:rPr dirty="0" sz="2850" spc="300" b="1">
                <a:solidFill>
                  <a:srgbClr val="1877F2"/>
                </a:solidFill>
                <a:latin typeface="Calibri"/>
                <a:cs typeface="Calibri"/>
              </a:rPr>
              <a:t>C</a:t>
            </a:r>
            <a:r>
              <a:rPr dirty="0" sz="2850" spc="320" b="1">
                <a:solidFill>
                  <a:srgbClr val="1877F2"/>
                </a:solidFill>
                <a:latin typeface="Calibri"/>
                <a:cs typeface="Calibri"/>
              </a:rPr>
              <a:t>E</a:t>
            </a:r>
            <a:r>
              <a:rPr dirty="0" sz="2850" spc="275" b="1">
                <a:solidFill>
                  <a:srgbClr val="1877F2"/>
                </a:solidFill>
                <a:latin typeface="Calibri"/>
                <a:cs typeface="Calibri"/>
              </a:rPr>
              <a:t>B</a:t>
            </a:r>
            <a:r>
              <a:rPr dirty="0" sz="2850" spc="170" b="1">
                <a:solidFill>
                  <a:srgbClr val="1877F2"/>
                </a:solidFill>
                <a:latin typeface="Calibri"/>
                <a:cs typeface="Calibri"/>
              </a:rPr>
              <a:t>OO</a:t>
            </a:r>
            <a:r>
              <a:rPr dirty="0" sz="2850" spc="190" b="1">
                <a:solidFill>
                  <a:srgbClr val="1877F2"/>
                </a:solidFill>
                <a:latin typeface="Calibri"/>
                <a:cs typeface="Calibri"/>
              </a:rPr>
              <a:t>K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149" y="2238375"/>
            <a:ext cx="66675" cy="6667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838450"/>
            <a:ext cx="4476750" cy="3580765"/>
            <a:chOff x="0" y="2838450"/>
            <a:chExt cx="4476750" cy="35807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52899"/>
              <a:ext cx="2438399" cy="22661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9674" y="4933950"/>
              <a:ext cx="1724024" cy="133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0" y="2838450"/>
              <a:ext cx="1047749" cy="10477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0950" y="4895850"/>
              <a:ext cx="66675" cy="6667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9087" y="5157787"/>
            <a:ext cx="76200" cy="76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9087" y="5424487"/>
            <a:ext cx="76200" cy="761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29087" y="5691187"/>
            <a:ext cx="76200" cy="761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969047" y="4749799"/>
            <a:ext cx="2820035" cy="10922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agregar:</a:t>
            </a:r>
            <a:endParaRPr sz="1500">
              <a:latin typeface="Calibri"/>
              <a:cs typeface="Calibri"/>
            </a:endParaRPr>
          </a:p>
          <a:p>
            <a:pPr marL="354965" marR="5080">
              <a:lnSpc>
                <a:spcPct val="116700"/>
              </a:lnSpc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foto/album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fotos/vídeo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gif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etiquetar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amigos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vídeo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vivo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(directo)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142337" y="92075"/>
            <a:ext cx="26168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[</a:t>
            </a:r>
            <a:r>
              <a:rPr dirty="0" spc="190"/>
              <a:t>P</a:t>
            </a:r>
            <a:r>
              <a:rPr dirty="0" spc="90"/>
              <a:t>u</a:t>
            </a:r>
            <a:r>
              <a:rPr dirty="0" spc="105"/>
              <a:t>b</a:t>
            </a:r>
            <a:r>
              <a:rPr dirty="0" spc="120"/>
              <a:t>l</a:t>
            </a:r>
            <a:r>
              <a:rPr dirty="0" spc="90"/>
              <a:t>i</a:t>
            </a:r>
            <a:r>
              <a:rPr dirty="0" spc="114"/>
              <a:t>c</a:t>
            </a:r>
            <a:r>
              <a:rPr dirty="0" spc="100"/>
              <a:t>a</a:t>
            </a:r>
            <a:r>
              <a:rPr dirty="0" spc="145"/>
              <a:t>c</a:t>
            </a:r>
            <a:r>
              <a:rPr dirty="0" spc="90"/>
              <a:t>i</a:t>
            </a:r>
            <a:r>
              <a:rPr dirty="0" spc="50"/>
              <a:t>o</a:t>
            </a:r>
            <a:r>
              <a:rPr dirty="0" spc="105"/>
              <a:t>n</a:t>
            </a:r>
            <a:r>
              <a:rPr dirty="0" spc="40"/>
              <a:t>e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86659" y="1035050"/>
            <a:ext cx="6389370" cy="1882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Cómo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toda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social,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base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comunicación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esta.</a:t>
            </a:r>
            <a:endParaRPr sz="15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1300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marL="427990" marR="713105">
              <a:lnSpc>
                <a:spcPct val="116700"/>
              </a:lnSpc>
              <a:spcBef>
                <a:spcPts val="96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texto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(63205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caracteres)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emoticonos,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incluir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hashtags,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menciones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 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enlaces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(se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vista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previa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automática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ellos,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podemos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escogerlo).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04825" y="0"/>
            <a:ext cx="10181590" cy="6419850"/>
            <a:chOff x="504825" y="0"/>
            <a:chExt cx="10181590" cy="6419850"/>
          </a:xfrm>
        </p:grpSpPr>
        <p:sp>
          <p:nvSpPr>
            <p:cNvPr id="16" name="object 16"/>
            <p:cNvSpPr/>
            <p:nvPr/>
          </p:nvSpPr>
          <p:spPr>
            <a:xfrm>
              <a:off x="694944" y="923544"/>
              <a:ext cx="3459479" cy="3002280"/>
            </a:xfrm>
            <a:custGeom>
              <a:avLst/>
              <a:gdLst/>
              <a:ahLst/>
              <a:cxnLst/>
              <a:rect l="l" t="t" r="r" b="b"/>
              <a:pathLst>
                <a:path w="3459479" h="3002279">
                  <a:moveTo>
                    <a:pt x="3459480" y="3002280"/>
                  </a:moveTo>
                  <a:lnTo>
                    <a:pt x="0" y="3002280"/>
                  </a:lnTo>
                  <a:lnTo>
                    <a:pt x="0" y="0"/>
                  </a:lnTo>
                  <a:lnTo>
                    <a:pt x="3459480" y="0"/>
                  </a:lnTo>
                  <a:lnTo>
                    <a:pt x="3459480" y="200406"/>
                  </a:lnTo>
                  <a:lnTo>
                    <a:pt x="295655" y="200406"/>
                  </a:lnTo>
                  <a:lnTo>
                    <a:pt x="286272" y="200859"/>
                  </a:lnTo>
                  <a:lnTo>
                    <a:pt x="242727" y="216443"/>
                  </a:lnTo>
                  <a:lnTo>
                    <a:pt x="211665" y="250709"/>
                  </a:lnTo>
                  <a:lnTo>
                    <a:pt x="200405" y="295656"/>
                  </a:lnTo>
                  <a:lnTo>
                    <a:pt x="200405" y="2705481"/>
                  </a:lnTo>
                  <a:lnTo>
                    <a:pt x="211665" y="2750426"/>
                  </a:lnTo>
                  <a:lnTo>
                    <a:pt x="242727" y="2784693"/>
                  </a:lnTo>
                  <a:lnTo>
                    <a:pt x="286272" y="2800277"/>
                  </a:lnTo>
                  <a:lnTo>
                    <a:pt x="295655" y="2800731"/>
                  </a:lnTo>
                  <a:lnTo>
                    <a:pt x="3459480" y="2800731"/>
                  </a:lnTo>
                  <a:lnTo>
                    <a:pt x="3459480" y="3002280"/>
                  </a:lnTo>
                  <a:close/>
                </a:path>
                <a:path w="3459479" h="3002279">
                  <a:moveTo>
                    <a:pt x="3459480" y="2800731"/>
                  </a:moveTo>
                  <a:lnTo>
                    <a:pt x="3162680" y="2800731"/>
                  </a:lnTo>
                  <a:lnTo>
                    <a:pt x="3172063" y="2800277"/>
                  </a:lnTo>
                  <a:lnTo>
                    <a:pt x="3181266" y="2798918"/>
                  </a:lnTo>
                  <a:lnTo>
                    <a:pt x="3223076" y="2779147"/>
                  </a:lnTo>
                  <a:lnTo>
                    <a:pt x="3250679" y="2741931"/>
                  </a:lnTo>
                  <a:lnTo>
                    <a:pt x="3257930" y="2705481"/>
                  </a:lnTo>
                  <a:lnTo>
                    <a:pt x="3257930" y="295656"/>
                  </a:lnTo>
                  <a:lnTo>
                    <a:pt x="3246670" y="250709"/>
                  </a:lnTo>
                  <a:lnTo>
                    <a:pt x="3215608" y="216443"/>
                  </a:lnTo>
                  <a:lnTo>
                    <a:pt x="3172063" y="200859"/>
                  </a:lnTo>
                  <a:lnTo>
                    <a:pt x="3162680" y="200406"/>
                  </a:lnTo>
                  <a:lnTo>
                    <a:pt x="3459480" y="200406"/>
                  </a:lnTo>
                  <a:lnTo>
                    <a:pt x="3459480" y="2800731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350" y="1123950"/>
              <a:ext cx="3057524" cy="26003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825" y="0"/>
              <a:ext cx="904874" cy="90487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45939" y="2805629"/>
              <a:ext cx="2907030" cy="1326515"/>
            </a:xfrm>
            <a:custGeom>
              <a:avLst/>
              <a:gdLst/>
              <a:ahLst/>
              <a:cxnLst/>
              <a:rect l="l" t="t" r="r" b="b"/>
              <a:pathLst>
                <a:path w="2907029" h="1326514">
                  <a:moveTo>
                    <a:pt x="2888904" y="1326170"/>
                  </a:moveTo>
                  <a:lnTo>
                    <a:pt x="0" y="39946"/>
                  </a:lnTo>
                  <a:lnTo>
                    <a:pt x="17785" y="0"/>
                  </a:lnTo>
                  <a:lnTo>
                    <a:pt x="2906690" y="1286223"/>
                  </a:lnTo>
                  <a:lnTo>
                    <a:pt x="2888904" y="1326170"/>
                  </a:lnTo>
                  <a:close/>
                </a:path>
              </a:pathLst>
            </a:custGeom>
            <a:solidFill>
              <a:srgbClr val="696A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943344" y="2971800"/>
              <a:ext cx="2926080" cy="3069590"/>
            </a:xfrm>
            <a:custGeom>
              <a:avLst/>
              <a:gdLst/>
              <a:ahLst/>
              <a:cxnLst/>
              <a:rect l="l" t="t" r="r" b="b"/>
              <a:pathLst>
                <a:path w="2926079" h="3069590">
                  <a:moveTo>
                    <a:pt x="2926080" y="3069336"/>
                  </a:moveTo>
                  <a:lnTo>
                    <a:pt x="0" y="3069336"/>
                  </a:lnTo>
                  <a:lnTo>
                    <a:pt x="0" y="0"/>
                  </a:lnTo>
                  <a:lnTo>
                    <a:pt x="2926080" y="0"/>
                  </a:lnTo>
                  <a:lnTo>
                    <a:pt x="2926080" y="200024"/>
                  </a:lnTo>
                  <a:lnTo>
                    <a:pt x="295655" y="200024"/>
                  </a:lnTo>
                  <a:lnTo>
                    <a:pt x="286271" y="200478"/>
                  </a:lnTo>
                  <a:lnTo>
                    <a:pt x="242726" y="216062"/>
                  </a:lnTo>
                  <a:lnTo>
                    <a:pt x="211664" y="250328"/>
                  </a:lnTo>
                  <a:lnTo>
                    <a:pt x="200405" y="295274"/>
                  </a:lnTo>
                  <a:lnTo>
                    <a:pt x="200405" y="2771774"/>
                  </a:lnTo>
                  <a:lnTo>
                    <a:pt x="211664" y="2816719"/>
                  </a:lnTo>
                  <a:lnTo>
                    <a:pt x="242726" y="2850986"/>
                  </a:lnTo>
                  <a:lnTo>
                    <a:pt x="286271" y="2866571"/>
                  </a:lnTo>
                  <a:lnTo>
                    <a:pt x="295655" y="2867024"/>
                  </a:lnTo>
                  <a:lnTo>
                    <a:pt x="2926080" y="2867024"/>
                  </a:lnTo>
                  <a:lnTo>
                    <a:pt x="2926080" y="3069336"/>
                  </a:lnTo>
                  <a:close/>
                </a:path>
                <a:path w="2926079" h="3069590">
                  <a:moveTo>
                    <a:pt x="2926080" y="2867024"/>
                  </a:moveTo>
                  <a:lnTo>
                    <a:pt x="2629280" y="2867024"/>
                  </a:lnTo>
                  <a:lnTo>
                    <a:pt x="2638663" y="2866571"/>
                  </a:lnTo>
                  <a:lnTo>
                    <a:pt x="2647865" y="2865211"/>
                  </a:lnTo>
                  <a:lnTo>
                    <a:pt x="2689676" y="2845440"/>
                  </a:lnTo>
                  <a:lnTo>
                    <a:pt x="2717279" y="2808224"/>
                  </a:lnTo>
                  <a:lnTo>
                    <a:pt x="2724530" y="2771774"/>
                  </a:lnTo>
                  <a:lnTo>
                    <a:pt x="2724530" y="295274"/>
                  </a:lnTo>
                  <a:lnTo>
                    <a:pt x="2713270" y="250328"/>
                  </a:lnTo>
                  <a:lnTo>
                    <a:pt x="2682207" y="216062"/>
                  </a:lnTo>
                  <a:lnTo>
                    <a:pt x="2638663" y="200478"/>
                  </a:lnTo>
                  <a:lnTo>
                    <a:pt x="2629280" y="200024"/>
                  </a:lnTo>
                  <a:lnTo>
                    <a:pt x="2926080" y="200024"/>
                  </a:lnTo>
                  <a:lnTo>
                    <a:pt x="2926080" y="2867024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3750" y="3171825"/>
              <a:ext cx="2524124" cy="26669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782020" y="3987391"/>
              <a:ext cx="210185" cy="260985"/>
            </a:xfrm>
            <a:custGeom>
              <a:avLst/>
              <a:gdLst/>
              <a:ahLst/>
              <a:cxnLst/>
              <a:rect l="l" t="t" r="r" b="b"/>
              <a:pathLst>
                <a:path w="210184" h="260985">
                  <a:moveTo>
                    <a:pt x="16804" y="260518"/>
                  </a:moveTo>
                  <a:lnTo>
                    <a:pt x="0" y="218905"/>
                  </a:lnTo>
                  <a:lnTo>
                    <a:pt x="121169" y="174764"/>
                  </a:lnTo>
                  <a:lnTo>
                    <a:pt x="35448" y="136598"/>
                  </a:lnTo>
                  <a:lnTo>
                    <a:pt x="53214" y="96695"/>
                  </a:lnTo>
                  <a:lnTo>
                    <a:pt x="138870" y="134831"/>
                  </a:lnTo>
                  <a:lnTo>
                    <a:pt x="90626" y="15355"/>
                  </a:lnTo>
                  <a:lnTo>
                    <a:pt x="132794" y="0"/>
                  </a:lnTo>
                  <a:lnTo>
                    <a:pt x="209643" y="190295"/>
                  </a:lnTo>
                  <a:lnTo>
                    <a:pt x="16804" y="260518"/>
                  </a:lnTo>
                  <a:close/>
                </a:path>
              </a:pathLst>
            </a:custGeom>
            <a:solidFill>
              <a:srgbClr val="696A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33400" y="4123944"/>
              <a:ext cx="3469004" cy="2296160"/>
            </a:xfrm>
            <a:custGeom>
              <a:avLst/>
              <a:gdLst/>
              <a:ahLst/>
              <a:cxnLst/>
              <a:rect l="l" t="t" r="r" b="b"/>
              <a:pathLst>
                <a:path w="3469004" h="2296160">
                  <a:moveTo>
                    <a:pt x="3468624" y="2295905"/>
                  </a:moveTo>
                  <a:lnTo>
                    <a:pt x="0" y="2295905"/>
                  </a:lnTo>
                  <a:lnTo>
                    <a:pt x="0" y="0"/>
                  </a:lnTo>
                  <a:lnTo>
                    <a:pt x="3468624" y="0"/>
                  </a:lnTo>
                  <a:lnTo>
                    <a:pt x="3468624" y="200405"/>
                  </a:lnTo>
                  <a:lnTo>
                    <a:pt x="295274" y="200405"/>
                  </a:lnTo>
                  <a:lnTo>
                    <a:pt x="285891" y="200859"/>
                  </a:lnTo>
                  <a:lnTo>
                    <a:pt x="242346" y="216443"/>
                  </a:lnTo>
                  <a:lnTo>
                    <a:pt x="211284" y="250709"/>
                  </a:lnTo>
                  <a:lnTo>
                    <a:pt x="200024" y="295655"/>
                  </a:lnTo>
                  <a:lnTo>
                    <a:pt x="200024" y="2105405"/>
                  </a:lnTo>
                  <a:lnTo>
                    <a:pt x="211284" y="2150350"/>
                  </a:lnTo>
                  <a:lnTo>
                    <a:pt x="242346" y="2184617"/>
                  </a:lnTo>
                  <a:lnTo>
                    <a:pt x="285891" y="2200202"/>
                  </a:lnTo>
                  <a:lnTo>
                    <a:pt x="295274" y="2200655"/>
                  </a:lnTo>
                  <a:lnTo>
                    <a:pt x="3468624" y="2200655"/>
                  </a:lnTo>
                  <a:lnTo>
                    <a:pt x="3468624" y="2295905"/>
                  </a:lnTo>
                  <a:close/>
                </a:path>
                <a:path w="3469004" h="2296160">
                  <a:moveTo>
                    <a:pt x="3468624" y="2200655"/>
                  </a:moveTo>
                  <a:lnTo>
                    <a:pt x="3171824" y="2200655"/>
                  </a:lnTo>
                  <a:lnTo>
                    <a:pt x="3181207" y="2200202"/>
                  </a:lnTo>
                  <a:lnTo>
                    <a:pt x="3190410" y="2198842"/>
                  </a:lnTo>
                  <a:lnTo>
                    <a:pt x="3232221" y="2179071"/>
                  </a:lnTo>
                  <a:lnTo>
                    <a:pt x="3259823" y="2141855"/>
                  </a:lnTo>
                  <a:lnTo>
                    <a:pt x="3267074" y="2105405"/>
                  </a:lnTo>
                  <a:lnTo>
                    <a:pt x="3267074" y="295655"/>
                  </a:lnTo>
                  <a:lnTo>
                    <a:pt x="3255814" y="250709"/>
                  </a:lnTo>
                  <a:lnTo>
                    <a:pt x="3224752" y="216443"/>
                  </a:lnTo>
                  <a:lnTo>
                    <a:pt x="3181207" y="200859"/>
                  </a:lnTo>
                  <a:lnTo>
                    <a:pt x="3171824" y="200405"/>
                  </a:lnTo>
                  <a:lnTo>
                    <a:pt x="3468624" y="200405"/>
                  </a:lnTo>
                  <a:lnTo>
                    <a:pt x="3468624" y="2200655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3425" y="4324350"/>
              <a:ext cx="3067049" cy="20002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37348" y="3303396"/>
              <a:ext cx="285750" cy="1019175"/>
            </a:xfrm>
            <a:custGeom>
              <a:avLst/>
              <a:gdLst/>
              <a:ahLst/>
              <a:cxnLst/>
              <a:rect l="l" t="t" r="r" b="b"/>
              <a:pathLst>
                <a:path w="285750" h="1019175">
                  <a:moveTo>
                    <a:pt x="285178" y="871562"/>
                  </a:moveTo>
                  <a:lnTo>
                    <a:pt x="254000" y="839292"/>
                  </a:lnTo>
                  <a:lnTo>
                    <a:pt x="164477" y="931964"/>
                  </a:lnTo>
                  <a:lnTo>
                    <a:pt x="164477" y="838200"/>
                  </a:lnTo>
                  <a:lnTo>
                    <a:pt x="164452" y="0"/>
                  </a:lnTo>
                  <a:lnTo>
                    <a:pt x="120726" y="0"/>
                  </a:lnTo>
                  <a:lnTo>
                    <a:pt x="120726" y="857250"/>
                  </a:lnTo>
                  <a:lnTo>
                    <a:pt x="120789" y="932027"/>
                  </a:lnTo>
                  <a:lnTo>
                    <a:pt x="31191" y="839292"/>
                  </a:lnTo>
                  <a:lnTo>
                    <a:pt x="0" y="871562"/>
                  </a:lnTo>
                  <a:lnTo>
                    <a:pt x="142595" y="1019175"/>
                  </a:lnTo>
                  <a:lnTo>
                    <a:pt x="285178" y="871562"/>
                  </a:lnTo>
                  <a:close/>
                </a:path>
              </a:pathLst>
            </a:custGeom>
            <a:solidFill>
              <a:srgbClr val="696A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40404" y="6068130"/>
              <a:ext cx="2045939" cy="351013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074" y="5714999"/>
            <a:ext cx="66675" cy="66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074" y="5981699"/>
            <a:ext cx="66675" cy="66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074" y="6248399"/>
            <a:ext cx="66675" cy="666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4261" y="6140449"/>
            <a:ext cx="1682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...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791075"/>
            <a:ext cx="828674" cy="16280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0674" y="6248399"/>
            <a:ext cx="1724024" cy="1706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534656" y="714375"/>
            <a:ext cx="3895725" cy="2668905"/>
            <a:chOff x="7534656" y="714375"/>
            <a:chExt cx="3895725" cy="266890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1774" y="714375"/>
              <a:ext cx="1038224" cy="10382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34656" y="771144"/>
              <a:ext cx="3572510" cy="2612390"/>
            </a:xfrm>
            <a:custGeom>
              <a:avLst/>
              <a:gdLst/>
              <a:ahLst/>
              <a:cxnLst/>
              <a:rect l="l" t="t" r="r" b="b"/>
              <a:pathLst>
                <a:path w="3572509" h="2612390">
                  <a:moveTo>
                    <a:pt x="3572256" y="2612136"/>
                  </a:moveTo>
                  <a:lnTo>
                    <a:pt x="0" y="2612136"/>
                  </a:lnTo>
                  <a:lnTo>
                    <a:pt x="0" y="0"/>
                  </a:lnTo>
                  <a:lnTo>
                    <a:pt x="3572256" y="0"/>
                  </a:lnTo>
                  <a:lnTo>
                    <a:pt x="3572256" y="200406"/>
                  </a:lnTo>
                  <a:lnTo>
                    <a:pt x="294893" y="200406"/>
                  </a:lnTo>
                  <a:lnTo>
                    <a:pt x="285509" y="200859"/>
                  </a:lnTo>
                  <a:lnTo>
                    <a:pt x="241964" y="216443"/>
                  </a:lnTo>
                  <a:lnTo>
                    <a:pt x="210902" y="250709"/>
                  </a:lnTo>
                  <a:lnTo>
                    <a:pt x="199643" y="295656"/>
                  </a:lnTo>
                  <a:lnTo>
                    <a:pt x="199643" y="2314956"/>
                  </a:lnTo>
                  <a:lnTo>
                    <a:pt x="210902" y="2359901"/>
                  </a:lnTo>
                  <a:lnTo>
                    <a:pt x="241964" y="2394168"/>
                  </a:lnTo>
                  <a:lnTo>
                    <a:pt x="285509" y="2409752"/>
                  </a:lnTo>
                  <a:lnTo>
                    <a:pt x="294893" y="2410206"/>
                  </a:lnTo>
                  <a:lnTo>
                    <a:pt x="3572256" y="2410206"/>
                  </a:lnTo>
                  <a:lnTo>
                    <a:pt x="3572256" y="2612136"/>
                  </a:lnTo>
                  <a:close/>
                </a:path>
                <a:path w="3572509" h="2612390">
                  <a:moveTo>
                    <a:pt x="3572256" y="2410206"/>
                  </a:moveTo>
                  <a:lnTo>
                    <a:pt x="3276218" y="2410206"/>
                  </a:lnTo>
                  <a:lnTo>
                    <a:pt x="3285601" y="2409752"/>
                  </a:lnTo>
                  <a:lnTo>
                    <a:pt x="3294803" y="2408393"/>
                  </a:lnTo>
                  <a:lnTo>
                    <a:pt x="3336613" y="2388622"/>
                  </a:lnTo>
                  <a:lnTo>
                    <a:pt x="3364216" y="2351406"/>
                  </a:lnTo>
                  <a:lnTo>
                    <a:pt x="3371468" y="2314956"/>
                  </a:lnTo>
                  <a:lnTo>
                    <a:pt x="3371468" y="295656"/>
                  </a:lnTo>
                  <a:lnTo>
                    <a:pt x="3360207" y="250709"/>
                  </a:lnTo>
                  <a:lnTo>
                    <a:pt x="3329144" y="216443"/>
                  </a:lnTo>
                  <a:lnTo>
                    <a:pt x="3285601" y="200859"/>
                  </a:lnTo>
                  <a:lnTo>
                    <a:pt x="3276218" y="200406"/>
                  </a:lnTo>
                  <a:lnTo>
                    <a:pt x="3572256" y="200406"/>
                  </a:lnTo>
                  <a:lnTo>
                    <a:pt x="3572256" y="2410206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299" y="971550"/>
              <a:ext cx="3171824" cy="220979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537153" y="6141497"/>
            <a:ext cx="40005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75" b="1">
                <a:solidFill>
                  <a:srgbClr val="FFFFFF"/>
                </a:solidFill>
                <a:latin typeface="Century Gothic"/>
                <a:cs typeface="Century Gothic"/>
              </a:rPr>
              <a:t>INICIO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552036" y="92075"/>
            <a:ext cx="12592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5">
                <a:latin typeface="Century Gothic"/>
                <a:cs typeface="Century Gothic"/>
              </a:rPr>
              <a:t>[Listas]</a:t>
            </a: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24" y="3629025"/>
            <a:ext cx="66675" cy="666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24" y="4162425"/>
            <a:ext cx="66675" cy="666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24" y="4429125"/>
            <a:ext cx="66675" cy="666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24" y="4962524"/>
            <a:ext cx="66675" cy="6667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11212" y="244475"/>
            <a:ext cx="10067925" cy="5883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2320">
              <a:lnSpc>
                <a:spcPct val="100000"/>
              </a:lnSpc>
              <a:spcBef>
                <a:spcPts val="100"/>
              </a:spcBef>
            </a:pPr>
            <a:r>
              <a:rPr dirty="0" sz="2850" spc="290" b="1">
                <a:solidFill>
                  <a:srgbClr val="1CA1F1"/>
                </a:solidFill>
                <a:latin typeface="Century Gothic"/>
                <a:cs typeface="Century Gothic"/>
              </a:rPr>
              <a:t>TWITTER</a:t>
            </a:r>
            <a:endParaRPr sz="2850">
              <a:latin typeface="Century Gothic"/>
              <a:cs typeface="Century Gothic"/>
            </a:endParaRPr>
          </a:p>
          <a:p>
            <a:pPr algn="just" marL="31115" marR="3295650">
              <a:lnSpc>
                <a:spcPct val="116700"/>
              </a:lnSpc>
              <a:spcBef>
                <a:spcPts val="1980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línea de tiempo de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 perfil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encontramos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todos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retweets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aquellas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seguimos,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mismo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sucederá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nuestros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estudiantes.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Esto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supone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seguimos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400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veremos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todas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31115" marR="3295650">
              <a:lnSpc>
                <a:spcPct val="116700"/>
              </a:lnSpc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-5" b="1">
                <a:solidFill>
                  <a:srgbClr val="737373"/>
                </a:solidFill>
                <a:latin typeface="Century Gothic"/>
                <a:cs typeface="Century Gothic"/>
              </a:rPr>
              <a:t>listas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incluir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aquellas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 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queremos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retweets,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será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forma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filtrar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resto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cuentas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creando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línea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tiempo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dichas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550" spc="-70" b="1">
                <a:latin typeface="Century Gothic"/>
                <a:cs typeface="Century Gothic"/>
              </a:rPr>
              <a:t>Características</a:t>
            </a:r>
            <a:endParaRPr sz="1550">
              <a:latin typeface="Century Gothic"/>
              <a:cs typeface="Century Gothic"/>
            </a:endParaRPr>
          </a:p>
          <a:p>
            <a:pPr marL="305435" marR="11430">
              <a:lnSpc>
                <a:spcPct val="116700"/>
              </a:lnSpc>
              <a:spcBef>
                <a:spcPts val="440"/>
              </a:spcBef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tantas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listas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desee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indicando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nombre,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breve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descripción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incluyendo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ellas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quiera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incluir.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modificar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momento.</a:t>
            </a:r>
            <a:endParaRPr sz="1500">
              <a:latin typeface="Calibri"/>
              <a:cs typeface="Calibri"/>
            </a:endParaRPr>
          </a:p>
          <a:p>
            <a:pPr marL="305435" marR="5080">
              <a:lnSpc>
                <a:spcPct val="116700"/>
              </a:lnSpc>
            </a:pPr>
            <a:r>
              <a:rPr dirty="0" sz="1500" spc="65" b="1">
                <a:solidFill>
                  <a:srgbClr val="737373"/>
                </a:solidFill>
                <a:latin typeface="Century Gothic"/>
                <a:cs typeface="Century Gothic"/>
              </a:rPr>
              <a:t>URL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propia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llevará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línea de tiempo con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filtradas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incluidas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dicha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lista.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públicas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(cualquiera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seguir,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siempre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cuando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tenga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público,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avisa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incluyen)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privadas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(solo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creador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avisa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agregadas).</a:t>
            </a:r>
            <a:endParaRPr sz="1500">
              <a:latin typeface="Calibri"/>
              <a:cs typeface="Calibri"/>
            </a:endParaRPr>
          </a:p>
          <a:p>
            <a:pPr marL="305435">
              <a:lnSpc>
                <a:spcPct val="100000"/>
              </a:lnSpc>
              <a:spcBef>
                <a:spcPts val="300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45" b="1">
                <a:solidFill>
                  <a:srgbClr val="737373"/>
                </a:solidFill>
                <a:latin typeface="Century Gothic"/>
                <a:cs typeface="Century Gothic"/>
              </a:rPr>
              <a:t>seguir</a:t>
            </a:r>
            <a:r>
              <a:rPr dirty="0" sz="1500" spc="-125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lista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pública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zona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Listas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perfil.</a:t>
            </a:r>
            <a:endParaRPr sz="150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  <a:spcBef>
                <a:spcPts val="1225"/>
              </a:spcBef>
            </a:pPr>
            <a:r>
              <a:rPr dirty="0" sz="1550" spc="-35" b="1">
                <a:latin typeface="Century Gothic"/>
                <a:cs typeface="Century Gothic"/>
              </a:rPr>
              <a:t>Estrategias</a:t>
            </a:r>
            <a:endParaRPr sz="1550">
              <a:latin typeface="Century Gothic"/>
              <a:cs typeface="Century Gothic"/>
            </a:endParaRPr>
          </a:p>
          <a:p>
            <a:pPr marL="355600" marR="4213225">
              <a:lnSpc>
                <a:spcPct val="116700"/>
              </a:lnSpc>
              <a:spcBef>
                <a:spcPts val="74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listas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interés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ellos.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Proponer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creen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listas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interés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143500"/>
            <a:ext cx="1228725" cy="1275715"/>
            <a:chOff x="0" y="5143500"/>
            <a:chExt cx="1228725" cy="12757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43500"/>
              <a:ext cx="1228724" cy="12755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1074" y="5181599"/>
              <a:ext cx="66675" cy="6667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62674" y="6010274"/>
            <a:ext cx="1914524" cy="4088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65939" y="92075"/>
            <a:ext cx="20485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[</a:t>
            </a:r>
            <a:r>
              <a:rPr dirty="0" spc="-340"/>
              <a:t>M</a:t>
            </a:r>
            <a:r>
              <a:rPr dirty="0" spc="50"/>
              <a:t>o</a:t>
            </a:r>
            <a:r>
              <a:rPr dirty="0" spc="130"/>
              <a:t>m</a:t>
            </a:r>
            <a:r>
              <a:rPr dirty="0" spc="40"/>
              <a:t>e</a:t>
            </a:r>
            <a:r>
              <a:rPr dirty="0" spc="105"/>
              <a:t>n</a:t>
            </a:r>
            <a:r>
              <a:rPr dirty="0" spc="50"/>
              <a:t>t</a:t>
            </a:r>
            <a:r>
              <a:rPr dirty="0" spc="35"/>
              <a:t>o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1074" y="3581400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1074" y="4381500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1074" y="4648199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9212" y="5443537"/>
            <a:ext cx="76200" cy="761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19212" y="5710237"/>
            <a:ext cx="76200" cy="761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9212" y="5976937"/>
            <a:ext cx="76200" cy="761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54856" y="3435349"/>
            <a:ext cx="4567555" cy="2692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Momento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estará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formado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por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4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título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descripción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imagen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portada 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y,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supuesto, 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listado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tweets.</a:t>
            </a:r>
            <a:endParaRPr sz="15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75" b="1">
                <a:solidFill>
                  <a:srgbClr val="737373"/>
                </a:solidFill>
                <a:latin typeface="Calibri"/>
                <a:cs typeface="Calibri"/>
              </a:rPr>
              <a:t>URL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específica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Momento.</a:t>
            </a:r>
            <a:endParaRPr sz="1500">
              <a:latin typeface="Calibri"/>
              <a:cs typeface="Calibri"/>
            </a:endParaRPr>
          </a:p>
          <a:p>
            <a:pPr algn="just" marL="12700" marR="571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creador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Momento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oraniza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según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convenga,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necesidad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tener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orden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cronológico.</a:t>
            </a:r>
            <a:endParaRPr sz="15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95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ser: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Públicos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cualquiera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ver.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Privados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propietarios.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70" b="1">
                <a:solidFill>
                  <a:srgbClr val="737373"/>
                </a:solidFill>
                <a:latin typeface="Calibri"/>
                <a:cs typeface="Calibri"/>
              </a:rPr>
              <a:t>Sin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listar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dispone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URL.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81249" y="244475"/>
            <a:ext cx="1567180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</a:t>
            </a:r>
            <a:r>
              <a:rPr dirty="0" sz="2850" spc="-120" b="1">
                <a:solidFill>
                  <a:srgbClr val="1CA1F1"/>
                </a:solidFill>
                <a:latin typeface="Calibri"/>
                <a:cs typeface="Calibri"/>
              </a:rPr>
              <a:t>W</a:t>
            </a:r>
            <a:r>
              <a:rPr dirty="0" sz="2850" spc="245" b="1">
                <a:solidFill>
                  <a:srgbClr val="1CA1F1"/>
                </a:solidFill>
                <a:latin typeface="Calibri"/>
                <a:cs typeface="Calibri"/>
              </a:rPr>
              <a:t>I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TT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E</a:t>
            </a:r>
            <a:r>
              <a:rPr dirty="0" sz="2850" spc="140" b="1">
                <a:solidFill>
                  <a:srgbClr val="1CA1F1"/>
                </a:solidFill>
                <a:latin typeface="Calibri"/>
                <a:cs typeface="Calibri"/>
              </a:rPr>
              <a:t>R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0749" y="3333750"/>
            <a:ext cx="66675" cy="6667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68362" y="958850"/>
            <a:ext cx="9883775" cy="2520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16700"/>
              </a:lnSpc>
              <a:spcBef>
                <a:spcPts val="100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redes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sociales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digitales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problemas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habituales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sobrecarga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información,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lo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muy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útil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contar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permitan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recopilar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ofrece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posibilidad,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vía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plataforma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web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(twitter.com)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aplicación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móvil,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denominan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500" spc="10" b="1">
                <a:solidFill>
                  <a:srgbClr val="737373"/>
                </a:solidFill>
                <a:latin typeface="Calibri"/>
                <a:cs typeface="Calibri"/>
              </a:rPr>
              <a:t>Momentos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cuales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recopilar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todos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aquellos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deseemos,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nuestros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(públicas).</a:t>
            </a:r>
            <a:endParaRPr sz="1500">
              <a:latin typeface="Calibri"/>
              <a:cs typeface="Calibri"/>
            </a:endParaRPr>
          </a:p>
          <a:p>
            <a:pPr algn="ctr" marR="5000625">
              <a:lnSpc>
                <a:spcPct val="100000"/>
              </a:lnSpc>
              <a:spcBef>
                <a:spcPts val="1650"/>
              </a:spcBef>
            </a:pPr>
            <a:r>
              <a:rPr dirty="0" sz="1500" spc="40" b="1">
                <a:latin typeface="Calibri"/>
                <a:cs typeface="Calibri"/>
                <a:hlinkClick r:id="rId11"/>
              </a:rPr>
              <a:t>Ejemplo</a:t>
            </a:r>
            <a:r>
              <a:rPr dirty="0" sz="1500" spc="40">
                <a:latin typeface="Calibri"/>
                <a:cs typeface="Calibri"/>
                <a:hlinkClick r:id="rId11"/>
              </a:rPr>
              <a:t>:</a:t>
            </a:r>
            <a:r>
              <a:rPr dirty="0" sz="1500" spc="-75">
                <a:latin typeface="Calibri"/>
                <a:cs typeface="Calibri"/>
                <a:hlinkClick r:id="rId11"/>
              </a:rPr>
              <a:t> </a:t>
            </a:r>
            <a:r>
              <a:rPr dirty="0" sz="1500" spc="-10">
                <a:latin typeface="Calibri"/>
                <a:cs typeface="Calibri"/>
                <a:hlinkClick r:id="rId11"/>
              </a:rPr>
              <a:t>https://twitter.com/i/events/1241332551425372162</a:t>
            </a:r>
            <a:endParaRPr sz="1500">
              <a:latin typeface="Calibri"/>
              <a:cs typeface="Calibri"/>
            </a:endParaRPr>
          </a:p>
          <a:p>
            <a:pPr algn="ctr" marL="1358265">
              <a:lnSpc>
                <a:spcPts val="1645"/>
              </a:lnSpc>
              <a:spcBef>
                <a:spcPts val="2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algn="ctr" marR="8543925">
              <a:lnSpc>
                <a:spcPts val="1645"/>
              </a:lnSpc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algn="ctr" marL="4241165">
              <a:lnSpc>
                <a:spcPct val="100000"/>
              </a:lnSpc>
              <a:spcBef>
                <a:spcPts val="59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narrativas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0749" y="3600450"/>
            <a:ext cx="66675" cy="6667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181972" y="3454399"/>
            <a:ext cx="4571365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docentes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 utilizar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recopilar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interés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relativos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 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tema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concreto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ya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sean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publicados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0749" y="4400550"/>
            <a:ext cx="66675" cy="666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0749" y="5467349"/>
            <a:ext cx="66675" cy="666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0749" y="6000749"/>
            <a:ext cx="66675" cy="6667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181972" y="4254499"/>
            <a:ext cx="4573270" cy="1892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recuperar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agrupar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aportaciones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cuentas.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ejemplo: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actividades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hayan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realizado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investigación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debates,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ejercicios,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</a:t>
            </a:r>
            <a:endParaRPr sz="1500">
              <a:latin typeface="Calibri"/>
              <a:cs typeface="Calibri"/>
            </a:endParaRPr>
          </a:p>
          <a:p>
            <a:pPr algn="just" marL="12700" marR="571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 utilizar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propios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recopilaciones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narrativas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actividades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clase.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...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290300" cy="6419215"/>
            <a:chOff x="0" y="0"/>
            <a:chExt cx="11290300" cy="6419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0"/>
              <a:ext cx="1209674" cy="1142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3463" y="0"/>
              <a:ext cx="11006455" cy="6419215"/>
            </a:xfrm>
            <a:custGeom>
              <a:avLst/>
              <a:gdLst/>
              <a:ahLst/>
              <a:cxnLst/>
              <a:rect l="l" t="t" r="r" b="b"/>
              <a:pathLst>
                <a:path w="11006455" h="6419215">
                  <a:moveTo>
                    <a:pt x="219589" y="6419087"/>
                  </a:moveTo>
                  <a:lnTo>
                    <a:pt x="0" y="6419087"/>
                  </a:lnTo>
                  <a:lnTo>
                    <a:pt x="0" y="0"/>
                  </a:lnTo>
                  <a:lnTo>
                    <a:pt x="216306" y="0"/>
                  </a:lnTo>
                  <a:lnTo>
                    <a:pt x="214874" y="4684"/>
                  </a:lnTo>
                  <a:lnTo>
                    <a:pt x="213186" y="12532"/>
                  </a:lnTo>
                  <a:lnTo>
                    <a:pt x="212173" y="20496"/>
                  </a:lnTo>
                  <a:lnTo>
                    <a:pt x="211835" y="28574"/>
                  </a:lnTo>
                  <a:lnTo>
                    <a:pt x="211835" y="6381749"/>
                  </a:lnTo>
                  <a:lnTo>
                    <a:pt x="212397" y="6392221"/>
                  </a:lnTo>
                  <a:lnTo>
                    <a:pt x="214082" y="6402442"/>
                  </a:lnTo>
                  <a:lnTo>
                    <a:pt x="216890" y="6412414"/>
                  </a:lnTo>
                  <a:lnTo>
                    <a:pt x="219589" y="6419087"/>
                  </a:lnTo>
                  <a:close/>
                </a:path>
                <a:path w="11006455" h="6419215">
                  <a:moveTo>
                    <a:pt x="11006328" y="6419087"/>
                  </a:moveTo>
                  <a:lnTo>
                    <a:pt x="10729207" y="6419087"/>
                  </a:lnTo>
                  <a:lnTo>
                    <a:pt x="10731906" y="6412414"/>
                  </a:lnTo>
                  <a:lnTo>
                    <a:pt x="10734714" y="6402442"/>
                  </a:lnTo>
                  <a:lnTo>
                    <a:pt x="10736399" y="6392221"/>
                  </a:lnTo>
                  <a:lnTo>
                    <a:pt x="10736960" y="6381749"/>
                  </a:lnTo>
                  <a:lnTo>
                    <a:pt x="10736960" y="28574"/>
                  </a:lnTo>
                  <a:lnTo>
                    <a:pt x="10736623" y="20496"/>
                  </a:lnTo>
                  <a:lnTo>
                    <a:pt x="10735610" y="12532"/>
                  </a:lnTo>
                  <a:lnTo>
                    <a:pt x="10733921" y="4684"/>
                  </a:lnTo>
                  <a:lnTo>
                    <a:pt x="10732489" y="0"/>
                  </a:lnTo>
                  <a:lnTo>
                    <a:pt x="11006328" y="0"/>
                  </a:lnTo>
                  <a:lnTo>
                    <a:pt x="11006328" y="6419087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5300" y="0"/>
              <a:ext cx="10525125" cy="6419215"/>
            </a:xfrm>
            <a:custGeom>
              <a:avLst/>
              <a:gdLst/>
              <a:ahLst/>
              <a:cxnLst/>
              <a:rect l="l" t="t" r="r" b="b"/>
              <a:pathLst>
                <a:path w="10525125" h="6419215">
                  <a:moveTo>
                    <a:pt x="10517453" y="6419087"/>
                  </a:moveTo>
                  <a:lnTo>
                    <a:pt x="7669" y="6419087"/>
                  </a:lnTo>
                  <a:lnTo>
                    <a:pt x="7250" y="6418199"/>
                  </a:lnTo>
                  <a:lnTo>
                    <a:pt x="4078" y="6409357"/>
                  </a:lnTo>
                  <a:lnTo>
                    <a:pt x="1812" y="6400335"/>
                  </a:lnTo>
                  <a:lnTo>
                    <a:pt x="453" y="6391132"/>
                  </a:lnTo>
                  <a:lnTo>
                    <a:pt x="0" y="6381750"/>
                  </a:lnTo>
                  <a:lnTo>
                    <a:pt x="0" y="28573"/>
                  </a:lnTo>
                  <a:lnTo>
                    <a:pt x="453" y="19191"/>
                  </a:lnTo>
                  <a:lnTo>
                    <a:pt x="1812" y="9989"/>
                  </a:lnTo>
                  <a:lnTo>
                    <a:pt x="4078" y="966"/>
                  </a:lnTo>
                  <a:lnTo>
                    <a:pt x="4425" y="0"/>
                  </a:lnTo>
                  <a:lnTo>
                    <a:pt x="10520698" y="0"/>
                  </a:lnTo>
                  <a:lnTo>
                    <a:pt x="10521044" y="966"/>
                  </a:lnTo>
                  <a:lnTo>
                    <a:pt x="10523310" y="9989"/>
                  </a:lnTo>
                  <a:lnTo>
                    <a:pt x="10524670" y="19191"/>
                  </a:lnTo>
                  <a:lnTo>
                    <a:pt x="10525124" y="28573"/>
                  </a:lnTo>
                  <a:lnTo>
                    <a:pt x="10525124" y="6381750"/>
                  </a:lnTo>
                  <a:lnTo>
                    <a:pt x="10517453" y="64190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43499"/>
              <a:ext cx="1228724" cy="12755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9224" y="5857874"/>
              <a:ext cx="1047749" cy="561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8825" y="6229349"/>
              <a:ext cx="1733549" cy="1897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0404" y="6068130"/>
              <a:ext cx="2045939" cy="35101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99040" y="92075"/>
            <a:ext cx="25901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[Comunidades]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8555" y="244475"/>
            <a:ext cx="7185025" cy="5445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45185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CA1F1"/>
                </a:solidFill>
                <a:latin typeface="Calibri"/>
                <a:cs typeface="Calibri"/>
              </a:rPr>
              <a:t>TWITTER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algn="just" marL="12700" marR="1293495">
              <a:lnSpc>
                <a:spcPct val="116700"/>
              </a:lnSpc>
              <a:spcBef>
                <a:spcPts val="815"/>
              </a:spcBef>
            </a:pP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Son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Twitter,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siguiendo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filosofía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grupos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 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LinkedIn,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virtuales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personas,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través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 de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Twitter,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puedan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hablar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tuitear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dicha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temática.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Cuentan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URL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específica y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ellas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tendremos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todas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conversaciones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generadas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interior,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así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filtramos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tuits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gran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masa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encontramos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Twitter.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1301750">
              <a:lnSpc>
                <a:spcPct val="116700"/>
              </a:lnSpc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momento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están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fase beta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hay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solicitarlas.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Pinchando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imagen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derecha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podréis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acceder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comunidad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ejemplo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hemos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creado.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algn="just" marL="80645" marR="5080">
              <a:lnSpc>
                <a:spcPct val="116700"/>
              </a:lnSpc>
              <a:spcBef>
                <a:spcPts val="439"/>
              </a:spcBef>
            </a:pP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podréis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imaginar,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propia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comunidad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virtual 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aprendizaje o de práctica podrá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aplicada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aulas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haciendo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uso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Twitter.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43700" y="790575"/>
            <a:ext cx="4171950" cy="4991100"/>
            <a:chOff x="6743700" y="790575"/>
            <a:chExt cx="4171950" cy="49911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91325" y="790575"/>
              <a:ext cx="1552574" cy="5143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3700" y="1495425"/>
              <a:ext cx="4171949" cy="24574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1975" y="3943350"/>
              <a:ext cx="1485899" cy="183832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53050"/>
            <a:ext cx="1095374" cy="10660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48050" y="5800724"/>
            <a:ext cx="1724024" cy="6183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9461" y="1216025"/>
            <a:ext cx="5083175" cy="429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 ofrece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posibilidad a sus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suscribirse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aquellas</a:t>
            </a:r>
            <a:r>
              <a:rPr dirty="0" sz="1500" spc="4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consideren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valor,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recibiendo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notificaciones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cada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vez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publiquen.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evita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riesgo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pasar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alto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algún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línea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tiempo,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pues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llegará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aviso.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6350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priori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parece interesante,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llegar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gran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cantidad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ruido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suscribe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demasiadas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publican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constante.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6985">
              <a:lnSpc>
                <a:spcPct val="116700"/>
              </a:lnSpc>
            </a:pP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estrategia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conseguir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estén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informados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todo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momento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escogida como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aprendizaje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(nuestra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específica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asignatura,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etc.)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proponer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suscriban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dicha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durante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periodo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dure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18698" y="92075"/>
            <a:ext cx="26162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5"/>
              <a:t>[Suscripciones]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81249" y="244475"/>
            <a:ext cx="1567180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</a:t>
            </a:r>
            <a:r>
              <a:rPr dirty="0" sz="2850" spc="-120" b="1">
                <a:solidFill>
                  <a:srgbClr val="1CA1F1"/>
                </a:solidFill>
                <a:latin typeface="Calibri"/>
                <a:cs typeface="Calibri"/>
              </a:rPr>
              <a:t>W</a:t>
            </a:r>
            <a:r>
              <a:rPr dirty="0" sz="2850" spc="245" b="1">
                <a:solidFill>
                  <a:srgbClr val="1CA1F1"/>
                </a:solidFill>
                <a:latin typeface="Calibri"/>
                <a:cs typeface="Calibri"/>
              </a:rPr>
              <a:t>I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TT</a:t>
            </a:r>
            <a:r>
              <a:rPr dirty="0" sz="2850" spc="320" b="1">
                <a:solidFill>
                  <a:srgbClr val="1CA1F1"/>
                </a:solidFill>
                <a:latin typeface="Calibri"/>
                <a:cs typeface="Calibri"/>
              </a:rPr>
              <a:t>E</a:t>
            </a:r>
            <a:r>
              <a:rPr dirty="0" sz="2850" spc="140" b="1">
                <a:solidFill>
                  <a:srgbClr val="1CA1F1"/>
                </a:solidFill>
                <a:latin typeface="Calibri"/>
                <a:cs typeface="Calibri"/>
              </a:rPr>
              <a:t>R</a:t>
            </a:r>
            <a:endParaRPr sz="28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41720" y="1341120"/>
            <a:ext cx="4889500" cy="3746500"/>
            <a:chOff x="6141720" y="1341120"/>
            <a:chExt cx="4889500" cy="3746500"/>
          </a:xfrm>
        </p:grpSpPr>
        <p:sp>
          <p:nvSpPr>
            <p:cNvPr id="11" name="object 11"/>
            <p:cNvSpPr/>
            <p:nvPr/>
          </p:nvSpPr>
          <p:spPr>
            <a:xfrm>
              <a:off x="6141720" y="1341120"/>
              <a:ext cx="4889500" cy="3746500"/>
            </a:xfrm>
            <a:custGeom>
              <a:avLst/>
              <a:gdLst/>
              <a:ahLst/>
              <a:cxnLst/>
              <a:rect l="l" t="t" r="r" b="b"/>
              <a:pathLst>
                <a:path w="4889500" h="3746500">
                  <a:moveTo>
                    <a:pt x="4888992" y="3745992"/>
                  </a:moveTo>
                  <a:lnTo>
                    <a:pt x="0" y="3745992"/>
                  </a:lnTo>
                  <a:lnTo>
                    <a:pt x="0" y="0"/>
                  </a:lnTo>
                  <a:lnTo>
                    <a:pt x="4888992" y="0"/>
                  </a:lnTo>
                  <a:lnTo>
                    <a:pt x="4888992" y="201930"/>
                  </a:lnTo>
                  <a:lnTo>
                    <a:pt x="297179" y="201930"/>
                  </a:lnTo>
                  <a:lnTo>
                    <a:pt x="287796" y="202383"/>
                  </a:lnTo>
                  <a:lnTo>
                    <a:pt x="244251" y="217967"/>
                  </a:lnTo>
                  <a:lnTo>
                    <a:pt x="213189" y="252233"/>
                  </a:lnTo>
                  <a:lnTo>
                    <a:pt x="201929" y="297180"/>
                  </a:lnTo>
                  <a:lnTo>
                    <a:pt x="201929" y="3449954"/>
                  </a:lnTo>
                  <a:lnTo>
                    <a:pt x="213188" y="3494900"/>
                  </a:lnTo>
                  <a:lnTo>
                    <a:pt x="244251" y="3529167"/>
                  </a:lnTo>
                  <a:lnTo>
                    <a:pt x="287796" y="3544751"/>
                  </a:lnTo>
                  <a:lnTo>
                    <a:pt x="297179" y="3545204"/>
                  </a:lnTo>
                  <a:lnTo>
                    <a:pt x="4888992" y="3545204"/>
                  </a:lnTo>
                  <a:lnTo>
                    <a:pt x="4888992" y="3745992"/>
                  </a:lnTo>
                  <a:close/>
                </a:path>
                <a:path w="4889500" h="3746500">
                  <a:moveTo>
                    <a:pt x="4888992" y="3545204"/>
                  </a:moveTo>
                  <a:lnTo>
                    <a:pt x="4592954" y="3545204"/>
                  </a:lnTo>
                  <a:lnTo>
                    <a:pt x="4602337" y="3544751"/>
                  </a:lnTo>
                  <a:lnTo>
                    <a:pt x="4611539" y="3543391"/>
                  </a:lnTo>
                  <a:lnTo>
                    <a:pt x="4653349" y="3523621"/>
                  </a:lnTo>
                  <a:lnTo>
                    <a:pt x="4680952" y="3486405"/>
                  </a:lnTo>
                  <a:lnTo>
                    <a:pt x="4688204" y="3449954"/>
                  </a:lnTo>
                  <a:lnTo>
                    <a:pt x="4688204" y="297180"/>
                  </a:lnTo>
                  <a:lnTo>
                    <a:pt x="4676942" y="252233"/>
                  </a:lnTo>
                  <a:lnTo>
                    <a:pt x="4645880" y="217967"/>
                  </a:lnTo>
                  <a:lnTo>
                    <a:pt x="4602337" y="202383"/>
                  </a:lnTo>
                  <a:lnTo>
                    <a:pt x="4592954" y="201930"/>
                  </a:lnTo>
                  <a:lnTo>
                    <a:pt x="4888992" y="201930"/>
                  </a:lnTo>
                  <a:lnTo>
                    <a:pt x="4888992" y="3545204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3649" y="1543050"/>
              <a:ext cx="4486274" cy="334327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05531" y="3442042"/>
              <a:ext cx="552450" cy="505459"/>
            </a:xfrm>
            <a:custGeom>
              <a:avLst/>
              <a:gdLst/>
              <a:ahLst/>
              <a:cxnLst/>
              <a:rect l="l" t="t" r="r" b="b"/>
              <a:pathLst>
                <a:path w="552450" h="505460">
                  <a:moveTo>
                    <a:pt x="552183" y="281165"/>
                  </a:moveTo>
                  <a:lnTo>
                    <a:pt x="538911" y="244017"/>
                  </a:lnTo>
                  <a:lnTo>
                    <a:pt x="297319" y="8229"/>
                  </a:lnTo>
                  <a:lnTo>
                    <a:pt x="292658" y="5194"/>
                  </a:lnTo>
                  <a:lnTo>
                    <a:pt x="282130" y="1003"/>
                  </a:lnTo>
                  <a:lnTo>
                    <a:pt x="276682" y="0"/>
                  </a:lnTo>
                  <a:lnTo>
                    <a:pt x="265353" y="203"/>
                  </a:lnTo>
                  <a:lnTo>
                    <a:pt x="11785" y="253225"/>
                  </a:lnTo>
                  <a:lnTo>
                    <a:pt x="0" y="278142"/>
                  </a:lnTo>
                  <a:lnTo>
                    <a:pt x="254" y="289496"/>
                  </a:lnTo>
                  <a:lnTo>
                    <a:pt x="32258" y="325005"/>
                  </a:lnTo>
                  <a:lnTo>
                    <a:pt x="37680" y="326009"/>
                  </a:lnTo>
                  <a:lnTo>
                    <a:pt x="48907" y="325882"/>
                  </a:lnTo>
                  <a:lnTo>
                    <a:pt x="231254" y="147624"/>
                  </a:lnTo>
                  <a:lnTo>
                    <a:pt x="234340" y="324637"/>
                  </a:lnTo>
                  <a:lnTo>
                    <a:pt x="237223" y="486537"/>
                  </a:lnTo>
                  <a:lnTo>
                    <a:pt x="242608" y="486448"/>
                  </a:lnTo>
                  <a:lnTo>
                    <a:pt x="274205" y="504939"/>
                  </a:lnTo>
                  <a:lnTo>
                    <a:pt x="285432" y="504748"/>
                  </a:lnTo>
                  <a:lnTo>
                    <a:pt x="316344" y="485165"/>
                  </a:lnTo>
                  <a:lnTo>
                    <a:pt x="321754" y="485063"/>
                  </a:lnTo>
                  <a:lnTo>
                    <a:pt x="318592" y="304114"/>
                  </a:lnTo>
                  <a:lnTo>
                    <a:pt x="318465" y="304126"/>
                  </a:lnTo>
                  <a:lnTo>
                    <a:pt x="315722" y="146024"/>
                  </a:lnTo>
                  <a:lnTo>
                    <a:pt x="479679" y="306006"/>
                  </a:lnTo>
                  <a:lnTo>
                    <a:pt x="483743" y="310045"/>
                  </a:lnTo>
                  <a:lnTo>
                    <a:pt x="488403" y="313143"/>
                  </a:lnTo>
                  <a:lnTo>
                    <a:pt x="498970" y="317436"/>
                  </a:lnTo>
                  <a:lnTo>
                    <a:pt x="504456" y="318477"/>
                  </a:lnTo>
                  <a:lnTo>
                    <a:pt x="515835" y="318338"/>
                  </a:lnTo>
                  <a:lnTo>
                    <a:pt x="547255" y="296379"/>
                  </a:lnTo>
                  <a:lnTo>
                    <a:pt x="551395" y="285661"/>
                  </a:lnTo>
                  <a:lnTo>
                    <a:pt x="552183" y="281165"/>
                  </a:lnTo>
                  <a:close/>
                </a:path>
              </a:pathLst>
            </a:custGeom>
            <a:solidFill>
              <a:srgbClr val="696A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991856" y="2398776"/>
            <a:ext cx="2715895" cy="4020820"/>
            <a:chOff x="7991856" y="2398776"/>
            <a:chExt cx="2715895" cy="402082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9964" y="6067711"/>
              <a:ext cx="2046799" cy="3518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91856" y="2398776"/>
              <a:ext cx="2715895" cy="3773804"/>
            </a:xfrm>
            <a:custGeom>
              <a:avLst/>
              <a:gdLst/>
              <a:ahLst/>
              <a:cxnLst/>
              <a:rect l="l" t="t" r="r" b="b"/>
              <a:pathLst>
                <a:path w="2715895" h="3773804">
                  <a:moveTo>
                    <a:pt x="2715768" y="3773424"/>
                  </a:moveTo>
                  <a:lnTo>
                    <a:pt x="0" y="3773424"/>
                  </a:lnTo>
                  <a:lnTo>
                    <a:pt x="0" y="0"/>
                  </a:lnTo>
                  <a:lnTo>
                    <a:pt x="2715768" y="0"/>
                  </a:lnTo>
                  <a:lnTo>
                    <a:pt x="2715768" y="201549"/>
                  </a:lnTo>
                  <a:lnTo>
                    <a:pt x="294893" y="201549"/>
                  </a:lnTo>
                  <a:lnTo>
                    <a:pt x="285510" y="202002"/>
                  </a:lnTo>
                  <a:lnTo>
                    <a:pt x="241964" y="217586"/>
                  </a:lnTo>
                  <a:lnTo>
                    <a:pt x="210902" y="251852"/>
                  </a:lnTo>
                  <a:lnTo>
                    <a:pt x="199643" y="296799"/>
                  </a:lnTo>
                  <a:lnTo>
                    <a:pt x="199643" y="3478148"/>
                  </a:lnTo>
                  <a:lnTo>
                    <a:pt x="210902" y="3523093"/>
                  </a:lnTo>
                  <a:lnTo>
                    <a:pt x="241964" y="3557360"/>
                  </a:lnTo>
                  <a:lnTo>
                    <a:pt x="285510" y="3572945"/>
                  </a:lnTo>
                  <a:lnTo>
                    <a:pt x="294893" y="3573398"/>
                  </a:lnTo>
                  <a:lnTo>
                    <a:pt x="2715768" y="3573398"/>
                  </a:lnTo>
                  <a:lnTo>
                    <a:pt x="2715768" y="3773424"/>
                  </a:lnTo>
                  <a:close/>
                </a:path>
                <a:path w="2715895" h="3773804">
                  <a:moveTo>
                    <a:pt x="2715768" y="3573398"/>
                  </a:moveTo>
                  <a:lnTo>
                    <a:pt x="2418968" y="3573398"/>
                  </a:lnTo>
                  <a:lnTo>
                    <a:pt x="2428351" y="3572945"/>
                  </a:lnTo>
                  <a:lnTo>
                    <a:pt x="2437553" y="3571585"/>
                  </a:lnTo>
                  <a:lnTo>
                    <a:pt x="2479364" y="3551814"/>
                  </a:lnTo>
                  <a:lnTo>
                    <a:pt x="2506966" y="3514598"/>
                  </a:lnTo>
                  <a:lnTo>
                    <a:pt x="2514218" y="3478148"/>
                  </a:lnTo>
                  <a:lnTo>
                    <a:pt x="2514218" y="296799"/>
                  </a:lnTo>
                  <a:lnTo>
                    <a:pt x="2502957" y="251852"/>
                  </a:lnTo>
                  <a:lnTo>
                    <a:pt x="2471895" y="217586"/>
                  </a:lnTo>
                  <a:lnTo>
                    <a:pt x="2428351" y="202002"/>
                  </a:lnTo>
                  <a:lnTo>
                    <a:pt x="2418968" y="201549"/>
                  </a:lnTo>
                  <a:lnTo>
                    <a:pt x="2715768" y="201549"/>
                  </a:lnTo>
                  <a:lnTo>
                    <a:pt x="2715768" y="3573398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1499" y="2600324"/>
              <a:ext cx="2314574" cy="337184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494142" y="92075"/>
            <a:ext cx="137414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[Fleets</a:t>
            </a:r>
            <a:r>
              <a:rPr dirty="0" spc="-155"/>
              <a:t> </a:t>
            </a:r>
            <a:r>
              <a:rPr dirty="0" spc="55"/>
              <a:t>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5926" y="244475"/>
            <a:ext cx="4563745" cy="1008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7675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CA1F1"/>
                </a:solidFill>
                <a:latin typeface="Calibri"/>
                <a:cs typeface="Calibri"/>
              </a:rPr>
              <a:t>TWITTER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dirty="0" sz="1200" spc="50" b="1">
                <a:solidFill>
                  <a:srgbClr val="CB0017"/>
                </a:solidFill>
                <a:latin typeface="Calibri"/>
                <a:cs typeface="Calibri"/>
              </a:rPr>
              <a:t>DESDE</a:t>
            </a:r>
            <a:r>
              <a:rPr dirty="0" sz="1200" spc="-30" b="1">
                <a:solidFill>
                  <a:srgbClr val="CB0017"/>
                </a:solidFill>
                <a:latin typeface="Calibri"/>
                <a:cs typeface="Calibri"/>
              </a:rPr>
              <a:t> </a:t>
            </a:r>
            <a:r>
              <a:rPr dirty="0" sz="1200" spc="10" b="1">
                <a:solidFill>
                  <a:srgbClr val="CB0017"/>
                </a:solidFill>
                <a:latin typeface="Calibri"/>
                <a:cs typeface="Calibri"/>
              </a:rPr>
              <a:t>AGOSTO</a:t>
            </a:r>
            <a:r>
              <a:rPr dirty="0" sz="1200" spc="-25" b="1">
                <a:solidFill>
                  <a:srgbClr val="CB0017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CB0017"/>
                </a:solidFill>
                <a:latin typeface="Calibri"/>
                <a:cs typeface="Calibri"/>
              </a:rPr>
              <a:t>DE</a:t>
            </a:r>
            <a:r>
              <a:rPr dirty="0" sz="1200" spc="-25" b="1">
                <a:solidFill>
                  <a:srgbClr val="CB0017"/>
                </a:solidFill>
                <a:latin typeface="Calibri"/>
                <a:cs typeface="Calibri"/>
              </a:rPr>
              <a:t> </a:t>
            </a:r>
            <a:r>
              <a:rPr dirty="0" sz="1200" spc="25" b="1">
                <a:solidFill>
                  <a:srgbClr val="CB0017"/>
                </a:solidFill>
                <a:latin typeface="Calibri"/>
                <a:cs typeface="Calibri"/>
              </a:rPr>
              <a:t>2021</a:t>
            </a:r>
            <a:r>
              <a:rPr dirty="0" sz="1200" spc="-25" b="1">
                <a:solidFill>
                  <a:srgbClr val="CB0017"/>
                </a:solidFill>
                <a:latin typeface="Calibri"/>
                <a:cs typeface="Calibri"/>
              </a:rPr>
              <a:t> </a:t>
            </a:r>
            <a:r>
              <a:rPr dirty="0" sz="1200" spc="5" b="1">
                <a:solidFill>
                  <a:srgbClr val="CB0017"/>
                </a:solidFill>
                <a:latin typeface="Calibri"/>
                <a:cs typeface="Calibri"/>
              </a:rPr>
              <a:t>NO</a:t>
            </a:r>
            <a:r>
              <a:rPr dirty="0" sz="1200" spc="-25" b="1">
                <a:solidFill>
                  <a:srgbClr val="CB0017"/>
                </a:solidFill>
                <a:latin typeface="Calibri"/>
                <a:cs typeface="Calibri"/>
              </a:rPr>
              <a:t> </a:t>
            </a:r>
            <a:r>
              <a:rPr dirty="0" sz="1200" spc="55" b="1">
                <a:solidFill>
                  <a:srgbClr val="CB0017"/>
                </a:solidFill>
                <a:latin typeface="Calibri"/>
                <a:cs typeface="Calibri"/>
              </a:rPr>
              <a:t>DISPONIBLES</a:t>
            </a:r>
            <a:r>
              <a:rPr dirty="0" sz="1200" spc="-25" b="1">
                <a:solidFill>
                  <a:srgbClr val="CB0017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CB0017"/>
                </a:solidFill>
                <a:latin typeface="Calibri"/>
                <a:cs typeface="Calibri"/>
              </a:rPr>
              <a:t>(funcionalidad</a:t>
            </a:r>
            <a:r>
              <a:rPr dirty="0" sz="1200" spc="-25" b="1">
                <a:solidFill>
                  <a:srgbClr val="CB0017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CB0017"/>
                </a:solidFill>
                <a:latin typeface="Calibri"/>
                <a:cs typeface="Calibri"/>
              </a:rPr>
              <a:t>eliminada)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926" y="1437005"/>
            <a:ext cx="4618990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4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200" spc="2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redes</a:t>
            </a:r>
            <a:r>
              <a:rPr dirty="0" sz="1200" spc="2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sociales</a:t>
            </a:r>
            <a:r>
              <a:rPr dirty="0" sz="1200" spc="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digitales,</a:t>
            </a:r>
            <a:r>
              <a:rPr dirty="0" sz="1200" spc="2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su</a:t>
            </a:r>
            <a:r>
              <a:rPr dirty="0" sz="1200" spc="2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200" spc="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lucha</a:t>
            </a:r>
            <a:r>
              <a:rPr dirty="0" sz="1200" spc="2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200" spc="2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crecer</a:t>
            </a:r>
            <a:r>
              <a:rPr dirty="0" sz="1200" spc="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suelen</a:t>
            </a:r>
            <a:r>
              <a:rPr dirty="0" sz="1200" spc="2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añadir </a:t>
            </a:r>
            <a:r>
              <a:rPr dirty="0" sz="1200" spc="-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características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triunfan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redess,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caso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Fleets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926" y="2065654"/>
            <a:ext cx="4619625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4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contener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texto,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videos,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GIF,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stickers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2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fotos </a:t>
            </a:r>
            <a:r>
              <a:rPr dirty="0" sz="1200" spc="-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tienen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vida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 b="1">
                <a:solidFill>
                  <a:srgbClr val="737373"/>
                </a:solidFill>
                <a:latin typeface="Calibri"/>
                <a:cs typeface="Calibri"/>
              </a:rPr>
              <a:t>24</a:t>
            </a:r>
            <a:r>
              <a:rPr dirty="0" sz="12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 b="1">
                <a:solidFill>
                  <a:srgbClr val="737373"/>
                </a:solidFill>
                <a:latin typeface="Calibri"/>
                <a:cs typeface="Calibri"/>
              </a:rPr>
              <a:t>horas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pasado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este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tiempo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desaparecen.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926" y="2694304"/>
            <a:ext cx="4618355" cy="1492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funcionalidad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interesante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Fleets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es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nos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permiten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2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tweet,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nuestro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otra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persona.</a:t>
            </a:r>
            <a:r>
              <a:rPr dirty="0" sz="12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2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 b="1">
                <a:solidFill>
                  <a:srgbClr val="737373"/>
                </a:solidFill>
                <a:latin typeface="Calibri"/>
                <a:cs typeface="Calibri"/>
              </a:rPr>
              <a:t>estrategia </a:t>
            </a:r>
            <a:r>
              <a:rPr dirty="0" sz="1200" spc="-26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evitar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escribir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mismo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tweet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varias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veces,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generando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repetición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innecesaria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nuestra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línea de tiempo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del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perfil,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 puede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usar un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Fleet para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publicitar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dicha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publicación,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borrándose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 las </a:t>
            </a:r>
            <a:r>
              <a:rPr dirty="0" sz="1200" spc="-15">
                <a:solidFill>
                  <a:srgbClr val="737373"/>
                </a:solidFill>
                <a:latin typeface="Calibri"/>
                <a:cs typeface="Calibri"/>
              </a:rPr>
              <a:t>24 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horas. 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inconveniente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es que todavía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todos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usuarios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Twitter </a:t>
            </a:r>
            <a:r>
              <a:rPr dirty="0" sz="1200" spc="-2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conocen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Fleets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tienen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costumbre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revisarlos.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5926" y="4370704"/>
            <a:ext cx="4621530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general,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diferentes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 estrategias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propuestas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tweets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aplicar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Fleets,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todo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involucren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participación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estudiantes,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pues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estas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herramientas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son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atractivas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ellos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están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habituados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utilizarlas.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todas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formas,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sus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funcionalidades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aun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están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limitadas,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Stories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Instagram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cuentan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mayor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número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opciones.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22264" y="847344"/>
            <a:ext cx="2499360" cy="1316990"/>
            <a:chOff x="5922264" y="847344"/>
            <a:chExt cx="2499360" cy="1316990"/>
          </a:xfrm>
        </p:grpSpPr>
        <p:sp>
          <p:nvSpPr>
            <p:cNvPr id="17" name="object 17"/>
            <p:cNvSpPr/>
            <p:nvPr/>
          </p:nvSpPr>
          <p:spPr>
            <a:xfrm>
              <a:off x="5922264" y="847344"/>
              <a:ext cx="2499360" cy="1316990"/>
            </a:xfrm>
            <a:custGeom>
              <a:avLst/>
              <a:gdLst/>
              <a:ahLst/>
              <a:cxnLst/>
              <a:rect l="l" t="t" r="r" b="b"/>
              <a:pathLst>
                <a:path w="2499359" h="1316989">
                  <a:moveTo>
                    <a:pt x="2499360" y="1316736"/>
                  </a:moveTo>
                  <a:lnTo>
                    <a:pt x="0" y="1316736"/>
                  </a:lnTo>
                  <a:lnTo>
                    <a:pt x="0" y="0"/>
                  </a:lnTo>
                  <a:lnTo>
                    <a:pt x="2499360" y="0"/>
                  </a:lnTo>
                  <a:lnTo>
                    <a:pt x="2499360" y="200406"/>
                  </a:lnTo>
                  <a:lnTo>
                    <a:pt x="297560" y="200406"/>
                  </a:lnTo>
                  <a:lnTo>
                    <a:pt x="288177" y="200859"/>
                  </a:lnTo>
                  <a:lnTo>
                    <a:pt x="244632" y="216443"/>
                  </a:lnTo>
                  <a:lnTo>
                    <a:pt x="213569" y="250709"/>
                  </a:lnTo>
                  <a:lnTo>
                    <a:pt x="202310" y="295656"/>
                  </a:lnTo>
                  <a:lnTo>
                    <a:pt x="202310" y="1019556"/>
                  </a:lnTo>
                  <a:lnTo>
                    <a:pt x="213569" y="1064501"/>
                  </a:lnTo>
                  <a:lnTo>
                    <a:pt x="244632" y="1098768"/>
                  </a:lnTo>
                  <a:lnTo>
                    <a:pt x="288177" y="1114352"/>
                  </a:lnTo>
                  <a:lnTo>
                    <a:pt x="297560" y="1114806"/>
                  </a:lnTo>
                  <a:lnTo>
                    <a:pt x="2499360" y="1114806"/>
                  </a:lnTo>
                  <a:lnTo>
                    <a:pt x="2499360" y="1316736"/>
                  </a:lnTo>
                  <a:close/>
                </a:path>
                <a:path w="2499359" h="1316989">
                  <a:moveTo>
                    <a:pt x="2499360" y="1114806"/>
                  </a:moveTo>
                  <a:lnTo>
                    <a:pt x="2202560" y="1114806"/>
                  </a:lnTo>
                  <a:lnTo>
                    <a:pt x="2211943" y="1114352"/>
                  </a:lnTo>
                  <a:lnTo>
                    <a:pt x="2221145" y="1112993"/>
                  </a:lnTo>
                  <a:lnTo>
                    <a:pt x="2262956" y="1093222"/>
                  </a:lnTo>
                  <a:lnTo>
                    <a:pt x="2290558" y="1056006"/>
                  </a:lnTo>
                  <a:lnTo>
                    <a:pt x="2297810" y="1019556"/>
                  </a:lnTo>
                  <a:lnTo>
                    <a:pt x="2297810" y="295656"/>
                  </a:lnTo>
                  <a:lnTo>
                    <a:pt x="2286549" y="250709"/>
                  </a:lnTo>
                  <a:lnTo>
                    <a:pt x="2255487" y="216443"/>
                  </a:lnTo>
                  <a:lnTo>
                    <a:pt x="2211943" y="200859"/>
                  </a:lnTo>
                  <a:lnTo>
                    <a:pt x="2202560" y="200406"/>
                  </a:lnTo>
                  <a:lnTo>
                    <a:pt x="2499360" y="200406"/>
                  </a:lnTo>
                  <a:lnTo>
                    <a:pt x="2499360" y="1114806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4574" y="1047749"/>
              <a:ext cx="2095499" cy="9143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397130" y="989330"/>
            <a:ext cx="1840864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parte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superior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37373"/>
                </a:solidFill>
                <a:latin typeface="Calibri"/>
                <a:cs typeface="Calibri"/>
              </a:rPr>
              <a:t>Twitter,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aplicación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móvil,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aparecen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nuevos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Fleets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07260" y="3189604"/>
            <a:ext cx="1957070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2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ejemplo</a:t>
            </a:r>
            <a:r>
              <a:rPr dirty="0" sz="12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Fleet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que </a:t>
            </a:r>
            <a:r>
              <a:rPr dirty="0" sz="1200" spc="-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comparte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tweet.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3649" y="1485900"/>
            <a:ext cx="1047749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8224" y="1685925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8224" y="1952625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8224" y="2219324"/>
            <a:ext cx="66675" cy="666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68511" y="1006475"/>
            <a:ext cx="9888855" cy="1892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20" b="1">
                <a:solidFill>
                  <a:srgbClr val="737373"/>
                </a:solidFill>
                <a:latin typeface="Century Gothic"/>
                <a:cs typeface="Century Gothic"/>
              </a:rPr>
              <a:t>embeber</a:t>
            </a:r>
            <a:r>
              <a:rPr dirty="0" sz="1500" spc="90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-130" b="1">
                <a:solidFill>
                  <a:srgbClr val="737373"/>
                </a:solidFill>
                <a:latin typeface="Century Gothic"/>
                <a:cs typeface="Century Gothic"/>
              </a:rPr>
              <a:t>o</a:t>
            </a:r>
            <a:r>
              <a:rPr dirty="0" sz="1500" spc="85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-25" b="1">
                <a:solidFill>
                  <a:srgbClr val="737373"/>
                </a:solidFill>
                <a:latin typeface="Century Gothic"/>
                <a:cs typeface="Century Gothic"/>
              </a:rPr>
              <a:t>incrustar</a:t>
            </a:r>
            <a:r>
              <a:rPr dirty="0" sz="1500" spc="200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(a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través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código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HTML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específico)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sitio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web,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ejemplo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Virtual,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elementos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como: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40" b="1">
                <a:solidFill>
                  <a:srgbClr val="737373"/>
                </a:solidFill>
                <a:latin typeface="Century Gothic"/>
                <a:cs typeface="Century Gothic"/>
              </a:rPr>
              <a:t>tweet</a:t>
            </a:r>
            <a:r>
              <a:rPr dirty="0" sz="1500" spc="-120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otro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(público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ambos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casos).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propio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</a:t>
            </a:r>
            <a:endParaRPr sz="1500">
              <a:latin typeface="Calibri"/>
              <a:cs typeface="Calibri"/>
            </a:endParaRPr>
          </a:p>
          <a:p>
            <a:pPr marL="354965" marR="1445895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737373"/>
                </a:solidFill>
                <a:latin typeface="Century Gothic"/>
                <a:cs typeface="Century Gothic"/>
              </a:rPr>
              <a:t>perfil</a:t>
            </a:r>
            <a:r>
              <a:rPr dirty="0" sz="1500" spc="-114" b="1">
                <a:solidFill>
                  <a:srgbClr val="737373"/>
                </a:solidFill>
                <a:latin typeface="Century Gothic"/>
                <a:cs typeface="Century Gothic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(cualquier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pública),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concreto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línea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tiempo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(sus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retweets).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 b="1">
                <a:solidFill>
                  <a:srgbClr val="737373"/>
                </a:solidFill>
                <a:latin typeface="Century Gothic"/>
                <a:cs typeface="Century Gothic"/>
              </a:rPr>
              <a:t>lista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decir,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línea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tiempo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tweets/retweets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estén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incluídas.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código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HTML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copiará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luego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sitio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web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deberá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acceder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a: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55992" y="92075"/>
            <a:ext cx="180593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>
                <a:latin typeface="Century Gothic"/>
                <a:cs typeface="Century Gothic"/>
              </a:rPr>
              <a:t>[Embeber]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81249" y="244475"/>
            <a:ext cx="1567180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535" b="1">
                <a:solidFill>
                  <a:srgbClr val="1CA1F1"/>
                </a:solidFill>
                <a:latin typeface="Century Gothic"/>
                <a:cs typeface="Century Gothic"/>
              </a:rPr>
              <a:t>T</a:t>
            </a:r>
            <a:r>
              <a:rPr dirty="0" sz="2850" spc="-100" b="1">
                <a:solidFill>
                  <a:srgbClr val="1CA1F1"/>
                </a:solidFill>
                <a:latin typeface="Century Gothic"/>
                <a:cs typeface="Century Gothic"/>
              </a:rPr>
              <a:t>W</a:t>
            </a:r>
            <a:r>
              <a:rPr dirty="0" sz="2850" spc="210" b="1">
                <a:solidFill>
                  <a:srgbClr val="1CA1F1"/>
                </a:solidFill>
                <a:latin typeface="Century Gothic"/>
                <a:cs typeface="Century Gothic"/>
              </a:rPr>
              <a:t>I</a:t>
            </a:r>
            <a:r>
              <a:rPr dirty="0" sz="2850" spc="535" b="1">
                <a:solidFill>
                  <a:srgbClr val="1CA1F1"/>
                </a:solidFill>
                <a:latin typeface="Century Gothic"/>
                <a:cs typeface="Century Gothic"/>
              </a:rPr>
              <a:t>TT</a:t>
            </a:r>
            <a:r>
              <a:rPr dirty="0" sz="2850" spc="225" b="1">
                <a:solidFill>
                  <a:srgbClr val="1CA1F1"/>
                </a:solidFill>
                <a:latin typeface="Century Gothic"/>
                <a:cs typeface="Century Gothic"/>
              </a:rPr>
              <a:t>E</a:t>
            </a:r>
            <a:r>
              <a:rPr dirty="0" sz="2850" spc="90" b="1">
                <a:solidFill>
                  <a:srgbClr val="1CA1F1"/>
                </a:solidFill>
                <a:latin typeface="Century Gothic"/>
                <a:cs typeface="Century Gothic"/>
              </a:rPr>
              <a:t>R</a:t>
            </a:r>
            <a:endParaRPr sz="2850">
              <a:latin typeface="Century Gothic"/>
              <a:cs typeface="Century Gothic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95600" y="3095625"/>
            <a:ext cx="5714999" cy="16763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315293" y="4902200"/>
            <a:ext cx="9516745" cy="987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1752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  <a:hlinkClick r:id="rId9"/>
              </a:rPr>
              <a:t>https://publish.twitter.com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16700"/>
              </a:lnSpc>
              <a:spcBef>
                <a:spcPts val="1575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tweets,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además,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obtener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código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diréctamente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propio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tweet,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pulsando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tres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puntos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arriba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derecha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...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luego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"&lt;/&gt;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incrustado".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6874" y="5734049"/>
            <a:ext cx="2971799" cy="6850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0050" y="9525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124325"/>
            <a:ext cx="866774" cy="1333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5082" y="5578475"/>
            <a:ext cx="645922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2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hemos</a:t>
            </a:r>
            <a:r>
              <a:rPr dirty="0" sz="1500" spc="2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realizado</a:t>
            </a:r>
            <a:r>
              <a:rPr dirty="0" sz="1500" spc="2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2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selección</a:t>
            </a:r>
            <a:r>
              <a:rPr dirty="0" sz="1500" spc="2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2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interesantes</a:t>
            </a:r>
            <a:r>
              <a:rPr dirty="0" sz="1500" spc="2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creado</a:t>
            </a:r>
            <a:r>
              <a:rPr dirty="0" sz="1500" spc="2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2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lista,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integrarla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Virtual,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mediante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embeber.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55992" y="92075"/>
            <a:ext cx="180593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>
                <a:latin typeface="Century Gothic"/>
                <a:cs typeface="Century Gothic"/>
              </a:rPr>
              <a:t>[Embeber]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5082" y="244475"/>
            <a:ext cx="6461760" cy="509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78510">
              <a:lnSpc>
                <a:spcPct val="100000"/>
              </a:lnSpc>
              <a:spcBef>
                <a:spcPts val="100"/>
              </a:spcBef>
            </a:pPr>
            <a:r>
              <a:rPr dirty="0" sz="2850" spc="290" b="1">
                <a:solidFill>
                  <a:srgbClr val="1CA1F1"/>
                </a:solidFill>
                <a:latin typeface="Century Gothic"/>
                <a:cs typeface="Century Gothic"/>
              </a:rPr>
              <a:t>TWITTER</a:t>
            </a:r>
            <a:endParaRPr sz="28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605"/>
              </a:spcBef>
            </a:pPr>
            <a:r>
              <a:rPr dirty="0" sz="1550" spc="-35" b="1">
                <a:latin typeface="Century Gothic"/>
                <a:cs typeface="Century Gothic"/>
              </a:rPr>
              <a:t>Estrategias</a:t>
            </a:r>
            <a:endParaRPr sz="1550">
              <a:latin typeface="Century Gothic"/>
              <a:cs typeface="Century Gothic"/>
            </a:endParaRPr>
          </a:p>
          <a:p>
            <a:pPr algn="just" marL="12700" marR="5080">
              <a:lnSpc>
                <a:spcPct val="116700"/>
              </a:lnSpc>
              <a:spcBef>
                <a:spcPts val="515"/>
              </a:spcBef>
            </a:pP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embeber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elementos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nos</a:t>
            </a:r>
            <a:r>
              <a:rPr dirty="0" sz="1500" spc="4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ofrece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grandes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posibilidades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hora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facilitar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acceso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perfil,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 todo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buscamos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complemento 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abrir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clases.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Podremos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integrar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Aula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Virtual 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(Moodle)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blog/página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web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línea de tiempo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utilicemos y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así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será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necesario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acceda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posibilidad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soluciona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problema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quieran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social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suelan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consultarla.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Lo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verán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propia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asignatura.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otro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lado, como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inconveniente,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 solo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apostamos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nosotros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aportamos información, 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habrá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poca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interacción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participación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parte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6350">
              <a:lnSpc>
                <a:spcPct val="116700"/>
              </a:lnSpc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Otra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ser,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apostamos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comunidad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aprendizaje,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será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embeberlo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Aula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Virtual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mostrar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tweets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utilicen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facilitar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visualización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todos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integrar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inconvenientes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ya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comentados.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24800" y="807720"/>
            <a:ext cx="2600325" cy="4878705"/>
            <a:chOff x="7924800" y="807720"/>
            <a:chExt cx="2600325" cy="4878705"/>
          </a:xfrm>
        </p:grpSpPr>
        <p:sp>
          <p:nvSpPr>
            <p:cNvPr id="11" name="object 11"/>
            <p:cNvSpPr/>
            <p:nvPr/>
          </p:nvSpPr>
          <p:spPr>
            <a:xfrm>
              <a:off x="7924787" y="807732"/>
              <a:ext cx="2600325" cy="4669790"/>
            </a:xfrm>
            <a:custGeom>
              <a:avLst/>
              <a:gdLst/>
              <a:ahLst/>
              <a:cxnLst/>
              <a:rect l="l" t="t" r="r" b="b"/>
              <a:pathLst>
                <a:path w="2600325" h="4669790">
                  <a:moveTo>
                    <a:pt x="2599956" y="4469130"/>
                  </a:moveTo>
                  <a:lnTo>
                    <a:pt x="2599944" y="201930"/>
                  </a:lnTo>
                  <a:lnTo>
                    <a:pt x="2599944" y="0"/>
                  </a:lnTo>
                  <a:lnTo>
                    <a:pt x="2400300" y="0"/>
                  </a:lnTo>
                  <a:lnTo>
                    <a:pt x="2400300" y="201930"/>
                  </a:lnTo>
                  <a:lnTo>
                    <a:pt x="2400300" y="4469130"/>
                  </a:lnTo>
                  <a:lnTo>
                    <a:pt x="200025" y="4469130"/>
                  </a:lnTo>
                  <a:lnTo>
                    <a:pt x="200025" y="201930"/>
                  </a:lnTo>
                  <a:lnTo>
                    <a:pt x="2400300" y="201930"/>
                  </a:lnTo>
                  <a:lnTo>
                    <a:pt x="2400300" y="0"/>
                  </a:lnTo>
                  <a:lnTo>
                    <a:pt x="0" y="0"/>
                  </a:lnTo>
                  <a:lnTo>
                    <a:pt x="0" y="201930"/>
                  </a:lnTo>
                  <a:lnTo>
                    <a:pt x="0" y="4469130"/>
                  </a:lnTo>
                  <a:lnTo>
                    <a:pt x="12" y="4564380"/>
                  </a:lnTo>
                  <a:lnTo>
                    <a:pt x="12" y="4669790"/>
                  </a:lnTo>
                  <a:lnTo>
                    <a:pt x="2599956" y="4669790"/>
                  </a:lnTo>
                  <a:lnTo>
                    <a:pt x="2599956" y="4564380"/>
                  </a:lnTo>
                  <a:lnTo>
                    <a:pt x="2599956" y="4469130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24824" y="1009650"/>
              <a:ext cx="2200274" cy="42671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744000" y="5372112"/>
              <a:ext cx="1228725" cy="314325"/>
            </a:xfrm>
            <a:custGeom>
              <a:avLst/>
              <a:gdLst/>
              <a:ahLst/>
              <a:cxnLst/>
              <a:rect l="l" t="t" r="r" b="b"/>
              <a:pathLst>
                <a:path w="1228725" h="314325">
                  <a:moveTo>
                    <a:pt x="1228661" y="157162"/>
                  </a:moveTo>
                  <a:lnTo>
                    <a:pt x="1224102" y="118986"/>
                  </a:lnTo>
                  <a:lnTo>
                    <a:pt x="1210703" y="83121"/>
                  </a:lnTo>
                  <a:lnTo>
                    <a:pt x="1184109" y="46101"/>
                  </a:lnTo>
                  <a:lnTo>
                    <a:pt x="1148245" y="18643"/>
                  </a:lnTo>
                  <a:lnTo>
                    <a:pt x="1106195" y="3124"/>
                  </a:lnTo>
                  <a:lnTo>
                    <a:pt x="1095311" y="1358"/>
                  </a:lnTo>
                  <a:lnTo>
                    <a:pt x="1095311" y="0"/>
                  </a:lnTo>
                  <a:lnTo>
                    <a:pt x="133286" y="0"/>
                  </a:lnTo>
                  <a:lnTo>
                    <a:pt x="133286" y="1358"/>
                  </a:lnTo>
                  <a:lnTo>
                    <a:pt x="129781" y="1803"/>
                  </a:lnTo>
                  <a:lnTo>
                    <a:pt x="87045" y="15201"/>
                  </a:lnTo>
                  <a:lnTo>
                    <a:pt x="49949" y="40792"/>
                  </a:lnTo>
                  <a:lnTo>
                    <a:pt x="21628" y="76441"/>
                  </a:lnTo>
                  <a:lnTo>
                    <a:pt x="6540" y="111569"/>
                  </a:lnTo>
                  <a:lnTo>
                    <a:pt x="177" y="149440"/>
                  </a:lnTo>
                  <a:lnTo>
                    <a:pt x="0" y="157162"/>
                  </a:lnTo>
                  <a:lnTo>
                    <a:pt x="177" y="164871"/>
                  </a:lnTo>
                  <a:lnTo>
                    <a:pt x="6540" y="202742"/>
                  </a:lnTo>
                  <a:lnTo>
                    <a:pt x="21628" y="237871"/>
                  </a:lnTo>
                  <a:lnTo>
                    <a:pt x="49949" y="273519"/>
                  </a:lnTo>
                  <a:lnTo>
                    <a:pt x="87045" y="299110"/>
                  </a:lnTo>
                  <a:lnTo>
                    <a:pt x="129781" y="312508"/>
                  </a:lnTo>
                  <a:lnTo>
                    <a:pt x="133286" y="312966"/>
                  </a:lnTo>
                  <a:lnTo>
                    <a:pt x="133286" y="314325"/>
                  </a:lnTo>
                  <a:lnTo>
                    <a:pt x="1095311" y="314325"/>
                  </a:lnTo>
                  <a:lnTo>
                    <a:pt x="1095311" y="312966"/>
                  </a:lnTo>
                  <a:lnTo>
                    <a:pt x="1098829" y="312508"/>
                  </a:lnTo>
                  <a:lnTo>
                    <a:pt x="1141577" y="299123"/>
                  </a:lnTo>
                  <a:lnTo>
                    <a:pt x="1178687" y="273532"/>
                  </a:lnTo>
                  <a:lnTo>
                    <a:pt x="1207020" y="237896"/>
                  </a:lnTo>
                  <a:lnTo>
                    <a:pt x="1222121" y="202742"/>
                  </a:lnTo>
                  <a:lnTo>
                    <a:pt x="1228483" y="164871"/>
                  </a:lnTo>
                  <a:lnTo>
                    <a:pt x="1228661" y="157162"/>
                  </a:lnTo>
                  <a:close/>
                </a:path>
              </a:pathLst>
            </a:custGeom>
            <a:solidFill>
              <a:srgbClr val="1CA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877300" y="5477509"/>
            <a:ext cx="962025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2905">
              <a:lnSpc>
                <a:spcPts val="944"/>
              </a:lnSpc>
            </a:pPr>
            <a:r>
              <a:rPr dirty="0" sz="1000" spc="-35" b="1">
                <a:solidFill>
                  <a:srgbClr val="FFFFFF"/>
                </a:solidFill>
                <a:latin typeface="Century Gothic"/>
                <a:cs typeface="Century Gothic"/>
              </a:rPr>
              <a:t>INFO</a:t>
            </a:r>
            <a:endParaRPr sz="1000">
              <a:latin typeface="Century Gothic"/>
              <a:cs typeface="Century Gothic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24950" y="5476875"/>
            <a:ext cx="95249" cy="10477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025" y="3248025"/>
            <a:ext cx="2343149" cy="25717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15574" y="1009650"/>
            <a:ext cx="1038224" cy="10382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1574" y="3286125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1574" y="3552824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1574" y="3819524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1574" y="4086224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1574" y="4352924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1574" y="4886324"/>
            <a:ext cx="66675" cy="666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04837" y="1006475"/>
            <a:ext cx="4702175" cy="429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890">
              <a:lnSpc>
                <a:spcPct val="116700"/>
              </a:lnSpc>
              <a:spcBef>
                <a:spcPts val="100"/>
              </a:spcBef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cada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vez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habitual</a:t>
            </a:r>
            <a:r>
              <a:rPr dirty="0" sz="1500" spc="4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encontrar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integradas 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principales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redes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sociales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ofrecen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estadística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relativa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impacto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1079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encontramos,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asociado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cada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tweet,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como: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marL="354965" marR="121412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Impresiones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(veces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vió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tweet).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Interacciones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totales</a:t>
            </a:r>
            <a:endParaRPr sz="1500">
              <a:latin typeface="Calibri"/>
              <a:cs typeface="Calibri"/>
            </a:endParaRPr>
          </a:p>
          <a:p>
            <a:pPr marL="354965" marR="3609975">
              <a:lnSpc>
                <a:spcPct val="116700"/>
              </a:lnSpc>
            </a:pPr>
            <a:r>
              <a:rPr dirty="0" sz="1500" spc="-19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g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 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w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  <a:p>
            <a:pPr marL="354965" marR="5080">
              <a:lnSpc>
                <a:spcPct val="116700"/>
              </a:lnSpc>
              <a:tabLst>
                <a:tab pos="2518410" algn="l"/>
                <a:tab pos="3167380" algn="l"/>
                <a:tab pos="3850004" algn="l"/>
              </a:tabLst>
            </a:pPr>
            <a:r>
              <a:rPr dirty="0" sz="1500" spc="-80">
                <a:solidFill>
                  <a:srgbClr val="737373"/>
                </a:solidFill>
                <a:latin typeface="Calibri"/>
                <a:cs typeface="Calibri"/>
              </a:rPr>
              <a:t>V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z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105">
                <a:solidFill>
                  <a:srgbClr val="737373"/>
                </a:solidFill>
                <a:latin typeface="Calibri"/>
                <a:cs typeface="Calibri"/>
              </a:rPr>
              <a:t>/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k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 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multimedia/enlaces.</a:t>
            </a:r>
            <a:endParaRPr sz="1500">
              <a:latin typeface="Calibri"/>
              <a:cs typeface="Calibri"/>
            </a:endParaRPr>
          </a:p>
          <a:p>
            <a:pPr marL="354965" marR="96520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Número</a:t>
            </a:r>
            <a:r>
              <a:rPr dirty="0" sz="1500" spc="3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3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veces</a:t>
            </a:r>
            <a:r>
              <a:rPr dirty="0" sz="1500" spc="3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3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3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abrió</a:t>
            </a:r>
            <a:r>
              <a:rPr dirty="0" sz="1500" spc="3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3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detalle</a:t>
            </a:r>
            <a:r>
              <a:rPr dirty="0" sz="1500" spc="3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3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tweet.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506370" y="92075"/>
            <a:ext cx="227647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">
                <a:latin typeface="Century Gothic"/>
                <a:cs typeface="Century Gothic"/>
              </a:rPr>
              <a:t>[</a:t>
            </a:r>
            <a:r>
              <a:rPr dirty="0" spc="80">
                <a:latin typeface="Century Gothic"/>
                <a:cs typeface="Century Gothic"/>
              </a:rPr>
              <a:t>E</a:t>
            </a:r>
            <a:r>
              <a:rPr dirty="0" spc="-55">
                <a:latin typeface="Century Gothic"/>
                <a:cs typeface="Century Gothic"/>
              </a:rPr>
              <a:t>s</a:t>
            </a:r>
            <a:r>
              <a:rPr dirty="0" spc="185">
                <a:latin typeface="Century Gothic"/>
                <a:cs typeface="Century Gothic"/>
              </a:rPr>
              <a:t>t</a:t>
            </a:r>
            <a:r>
              <a:rPr dirty="0" spc="-400">
                <a:latin typeface="Century Gothic"/>
                <a:cs typeface="Century Gothic"/>
              </a:rPr>
              <a:t>a</a:t>
            </a:r>
            <a:r>
              <a:rPr dirty="0" spc="-265">
                <a:latin typeface="Century Gothic"/>
                <a:cs typeface="Century Gothic"/>
              </a:rPr>
              <a:t>d</a:t>
            </a:r>
            <a:r>
              <a:rPr dirty="0" spc="105">
                <a:latin typeface="Century Gothic"/>
                <a:cs typeface="Century Gothic"/>
              </a:rPr>
              <a:t>í</a:t>
            </a:r>
            <a:r>
              <a:rPr dirty="0" spc="-55">
                <a:latin typeface="Century Gothic"/>
                <a:cs typeface="Century Gothic"/>
              </a:rPr>
              <a:t>s</a:t>
            </a:r>
            <a:r>
              <a:rPr dirty="0" spc="245">
                <a:latin typeface="Century Gothic"/>
                <a:cs typeface="Century Gothic"/>
              </a:rPr>
              <a:t>t</a:t>
            </a:r>
            <a:r>
              <a:rPr dirty="0" spc="105">
                <a:latin typeface="Century Gothic"/>
                <a:cs typeface="Century Gothic"/>
              </a:rPr>
              <a:t>i</a:t>
            </a:r>
            <a:r>
              <a:rPr dirty="0" spc="-550">
                <a:latin typeface="Century Gothic"/>
                <a:cs typeface="Century Gothic"/>
              </a:rPr>
              <a:t>c</a:t>
            </a:r>
            <a:r>
              <a:rPr dirty="0" spc="-40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s</a:t>
            </a:r>
            <a:r>
              <a:rPr dirty="0" spc="70">
                <a:latin typeface="Century Gothic"/>
                <a:cs typeface="Century Gothic"/>
              </a:rPr>
              <a:t>]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81249" y="244475"/>
            <a:ext cx="1567180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535" b="1">
                <a:solidFill>
                  <a:srgbClr val="1CA1F1"/>
                </a:solidFill>
                <a:latin typeface="Century Gothic"/>
                <a:cs typeface="Century Gothic"/>
              </a:rPr>
              <a:t>T</a:t>
            </a:r>
            <a:r>
              <a:rPr dirty="0" sz="2850" spc="-100" b="1">
                <a:solidFill>
                  <a:srgbClr val="1CA1F1"/>
                </a:solidFill>
                <a:latin typeface="Century Gothic"/>
                <a:cs typeface="Century Gothic"/>
              </a:rPr>
              <a:t>W</a:t>
            </a:r>
            <a:r>
              <a:rPr dirty="0" sz="2850" spc="210" b="1">
                <a:solidFill>
                  <a:srgbClr val="1CA1F1"/>
                </a:solidFill>
                <a:latin typeface="Century Gothic"/>
                <a:cs typeface="Century Gothic"/>
              </a:rPr>
              <a:t>I</a:t>
            </a:r>
            <a:r>
              <a:rPr dirty="0" sz="2850" spc="535" b="1">
                <a:solidFill>
                  <a:srgbClr val="1CA1F1"/>
                </a:solidFill>
                <a:latin typeface="Century Gothic"/>
                <a:cs typeface="Century Gothic"/>
              </a:rPr>
              <a:t>TT</a:t>
            </a:r>
            <a:r>
              <a:rPr dirty="0" sz="2850" spc="225" b="1">
                <a:solidFill>
                  <a:srgbClr val="1CA1F1"/>
                </a:solidFill>
                <a:latin typeface="Century Gothic"/>
                <a:cs typeface="Century Gothic"/>
              </a:rPr>
              <a:t>E</a:t>
            </a:r>
            <a:r>
              <a:rPr dirty="0" sz="2850" spc="90" b="1">
                <a:solidFill>
                  <a:srgbClr val="1CA1F1"/>
                </a:solidFill>
                <a:latin typeface="Century Gothic"/>
                <a:cs typeface="Century Gothic"/>
              </a:rPr>
              <a:t>R</a:t>
            </a:r>
            <a:endParaRPr sz="285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15000" y="551180"/>
            <a:ext cx="3115310" cy="3488690"/>
            <a:chOff x="5715000" y="551180"/>
            <a:chExt cx="3115310" cy="3488690"/>
          </a:xfrm>
        </p:grpSpPr>
        <p:sp>
          <p:nvSpPr>
            <p:cNvPr id="18" name="object 18"/>
            <p:cNvSpPr/>
            <p:nvPr/>
          </p:nvSpPr>
          <p:spPr>
            <a:xfrm>
              <a:off x="5714987" y="551192"/>
              <a:ext cx="3115310" cy="3002280"/>
            </a:xfrm>
            <a:custGeom>
              <a:avLst/>
              <a:gdLst/>
              <a:ahLst/>
              <a:cxnLst/>
              <a:rect l="l" t="t" r="r" b="b"/>
              <a:pathLst>
                <a:path w="3115309" h="3002279">
                  <a:moveTo>
                    <a:pt x="3115056" y="0"/>
                  </a:moveTo>
                  <a:lnTo>
                    <a:pt x="2914650" y="0"/>
                  </a:lnTo>
                  <a:lnTo>
                    <a:pt x="2914650" y="201930"/>
                  </a:lnTo>
                  <a:lnTo>
                    <a:pt x="2914650" y="2801620"/>
                  </a:lnTo>
                  <a:lnTo>
                    <a:pt x="200025" y="2801620"/>
                  </a:lnTo>
                  <a:lnTo>
                    <a:pt x="200025" y="201930"/>
                  </a:lnTo>
                  <a:lnTo>
                    <a:pt x="2914650" y="201930"/>
                  </a:lnTo>
                  <a:lnTo>
                    <a:pt x="2914650" y="0"/>
                  </a:lnTo>
                  <a:lnTo>
                    <a:pt x="0" y="0"/>
                  </a:lnTo>
                  <a:lnTo>
                    <a:pt x="0" y="201930"/>
                  </a:lnTo>
                  <a:lnTo>
                    <a:pt x="0" y="2801620"/>
                  </a:lnTo>
                  <a:lnTo>
                    <a:pt x="0" y="3002280"/>
                  </a:lnTo>
                  <a:lnTo>
                    <a:pt x="3115056" y="3002280"/>
                  </a:lnTo>
                  <a:lnTo>
                    <a:pt x="3115056" y="2801620"/>
                  </a:lnTo>
                  <a:lnTo>
                    <a:pt x="3115056" y="201930"/>
                  </a:lnTo>
                  <a:lnTo>
                    <a:pt x="3115056" y="201295"/>
                  </a:lnTo>
                  <a:lnTo>
                    <a:pt x="3115056" y="0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5024" y="752475"/>
              <a:ext cx="2714624" cy="26003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971969" y="3122027"/>
              <a:ext cx="1514475" cy="917575"/>
            </a:xfrm>
            <a:custGeom>
              <a:avLst/>
              <a:gdLst/>
              <a:ahLst/>
              <a:cxnLst/>
              <a:rect l="l" t="t" r="r" b="b"/>
              <a:pathLst>
                <a:path w="1514475" h="917575">
                  <a:moveTo>
                    <a:pt x="1514462" y="840054"/>
                  </a:moveTo>
                  <a:lnTo>
                    <a:pt x="1462443" y="653694"/>
                  </a:lnTo>
                  <a:lnTo>
                    <a:pt x="1438884" y="636257"/>
                  </a:lnTo>
                  <a:lnTo>
                    <a:pt x="1435773" y="636524"/>
                  </a:lnTo>
                  <a:lnTo>
                    <a:pt x="1414957" y="660996"/>
                  </a:lnTo>
                  <a:lnTo>
                    <a:pt x="1415186" y="664121"/>
                  </a:lnTo>
                  <a:lnTo>
                    <a:pt x="1416011" y="667194"/>
                  </a:lnTo>
                  <a:lnTo>
                    <a:pt x="1451114" y="791400"/>
                  </a:lnTo>
                  <a:lnTo>
                    <a:pt x="1364589" y="743445"/>
                  </a:lnTo>
                  <a:lnTo>
                    <a:pt x="23317" y="0"/>
                  </a:lnTo>
                  <a:lnTo>
                    <a:pt x="20345" y="5359"/>
                  </a:lnTo>
                  <a:lnTo>
                    <a:pt x="622" y="28778"/>
                  </a:lnTo>
                  <a:lnTo>
                    <a:pt x="1168" y="32054"/>
                  </a:lnTo>
                  <a:lnTo>
                    <a:pt x="2959" y="36741"/>
                  </a:lnTo>
                  <a:lnTo>
                    <a:pt x="0" y="42075"/>
                  </a:lnTo>
                  <a:lnTo>
                    <a:pt x="1357909" y="794778"/>
                  </a:lnTo>
                  <a:lnTo>
                    <a:pt x="1427873" y="833488"/>
                  </a:lnTo>
                  <a:lnTo>
                    <a:pt x="1303832" y="869594"/>
                  </a:lnTo>
                  <a:lnTo>
                    <a:pt x="1300721" y="870458"/>
                  </a:lnTo>
                  <a:lnTo>
                    <a:pt x="1297901" y="871893"/>
                  </a:lnTo>
                  <a:lnTo>
                    <a:pt x="1285836" y="893406"/>
                  </a:lnTo>
                  <a:lnTo>
                    <a:pt x="1286078" y="896569"/>
                  </a:lnTo>
                  <a:lnTo>
                    <a:pt x="1310741" y="917346"/>
                  </a:lnTo>
                  <a:lnTo>
                    <a:pt x="1313891" y="917041"/>
                  </a:lnTo>
                  <a:lnTo>
                    <a:pt x="1316977" y="916114"/>
                  </a:lnTo>
                  <a:lnTo>
                    <a:pt x="1499781" y="862939"/>
                  </a:lnTo>
                  <a:lnTo>
                    <a:pt x="1513725" y="846429"/>
                  </a:lnTo>
                  <a:lnTo>
                    <a:pt x="1514462" y="840054"/>
                  </a:lnTo>
                  <a:close/>
                </a:path>
              </a:pathLst>
            </a:custGeom>
            <a:solidFill>
              <a:srgbClr val="696A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0"/>
            <a:ext cx="1209674" cy="114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5574" y="1009650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0404" y="6068130"/>
            <a:ext cx="2045939" cy="3510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9885" y="1139825"/>
            <a:ext cx="84505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Además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existe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obtener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estadísticas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accediendo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apartado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"Analytics"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Twitter: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06370" y="92075"/>
            <a:ext cx="227647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">
                <a:latin typeface="Century Gothic"/>
                <a:cs typeface="Century Gothic"/>
              </a:rPr>
              <a:t>[</a:t>
            </a:r>
            <a:r>
              <a:rPr dirty="0" spc="80">
                <a:latin typeface="Century Gothic"/>
                <a:cs typeface="Century Gothic"/>
              </a:rPr>
              <a:t>E</a:t>
            </a:r>
            <a:r>
              <a:rPr dirty="0" spc="-55">
                <a:latin typeface="Century Gothic"/>
                <a:cs typeface="Century Gothic"/>
              </a:rPr>
              <a:t>s</a:t>
            </a:r>
            <a:r>
              <a:rPr dirty="0" spc="185">
                <a:latin typeface="Century Gothic"/>
                <a:cs typeface="Century Gothic"/>
              </a:rPr>
              <a:t>t</a:t>
            </a:r>
            <a:r>
              <a:rPr dirty="0" spc="-400">
                <a:latin typeface="Century Gothic"/>
                <a:cs typeface="Century Gothic"/>
              </a:rPr>
              <a:t>a</a:t>
            </a:r>
            <a:r>
              <a:rPr dirty="0" spc="-265">
                <a:latin typeface="Century Gothic"/>
                <a:cs typeface="Century Gothic"/>
              </a:rPr>
              <a:t>d</a:t>
            </a:r>
            <a:r>
              <a:rPr dirty="0" spc="105">
                <a:latin typeface="Century Gothic"/>
                <a:cs typeface="Century Gothic"/>
              </a:rPr>
              <a:t>í</a:t>
            </a:r>
            <a:r>
              <a:rPr dirty="0" spc="-55">
                <a:latin typeface="Century Gothic"/>
                <a:cs typeface="Century Gothic"/>
              </a:rPr>
              <a:t>s</a:t>
            </a:r>
            <a:r>
              <a:rPr dirty="0" spc="245">
                <a:latin typeface="Century Gothic"/>
                <a:cs typeface="Century Gothic"/>
              </a:rPr>
              <a:t>t</a:t>
            </a:r>
            <a:r>
              <a:rPr dirty="0" spc="105">
                <a:latin typeface="Century Gothic"/>
                <a:cs typeface="Century Gothic"/>
              </a:rPr>
              <a:t>i</a:t>
            </a:r>
            <a:r>
              <a:rPr dirty="0" spc="-550">
                <a:latin typeface="Century Gothic"/>
                <a:cs typeface="Century Gothic"/>
              </a:rPr>
              <a:t>c</a:t>
            </a:r>
            <a:r>
              <a:rPr dirty="0" spc="-40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s</a:t>
            </a:r>
            <a:r>
              <a:rPr dirty="0" spc="70">
                <a:latin typeface="Century Gothic"/>
                <a:cs typeface="Century Gothic"/>
              </a:rPr>
              <a:t>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81249" y="244475"/>
            <a:ext cx="1567180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535" b="1">
                <a:solidFill>
                  <a:srgbClr val="1CA1F1"/>
                </a:solidFill>
                <a:latin typeface="Century Gothic"/>
                <a:cs typeface="Century Gothic"/>
              </a:rPr>
              <a:t>T</a:t>
            </a:r>
            <a:r>
              <a:rPr dirty="0" sz="2850" spc="-100" b="1">
                <a:solidFill>
                  <a:srgbClr val="1CA1F1"/>
                </a:solidFill>
                <a:latin typeface="Century Gothic"/>
                <a:cs typeface="Century Gothic"/>
              </a:rPr>
              <a:t>W</a:t>
            </a:r>
            <a:r>
              <a:rPr dirty="0" sz="2850" spc="210" b="1">
                <a:solidFill>
                  <a:srgbClr val="1CA1F1"/>
                </a:solidFill>
                <a:latin typeface="Century Gothic"/>
                <a:cs typeface="Century Gothic"/>
              </a:rPr>
              <a:t>I</a:t>
            </a:r>
            <a:r>
              <a:rPr dirty="0" sz="2850" spc="535" b="1">
                <a:solidFill>
                  <a:srgbClr val="1CA1F1"/>
                </a:solidFill>
                <a:latin typeface="Century Gothic"/>
                <a:cs typeface="Century Gothic"/>
              </a:rPr>
              <a:t>TT</a:t>
            </a:r>
            <a:r>
              <a:rPr dirty="0" sz="2850" spc="225" b="1">
                <a:solidFill>
                  <a:srgbClr val="1CA1F1"/>
                </a:solidFill>
                <a:latin typeface="Century Gothic"/>
                <a:cs typeface="Century Gothic"/>
              </a:rPr>
              <a:t>E</a:t>
            </a:r>
            <a:r>
              <a:rPr dirty="0" sz="2850" spc="90" b="1">
                <a:solidFill>
                  <a:srgbClr val="1CA1F1"/>
                </a:solidFill>
                <a:latin typeface="Century Gothic"/>
                <a:cs typeface="Century Gothic"/>
              </a:rPr>
              <a:t>R</a:t>
            </a:r>
            <a:endParaRPr sz="28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4572" y="5273675"/>
            <a:ext cx="23425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  <a:hlinkClick r:id="rId7"/>
              </a:rPr>
              <a:t>https://analytics.twitter.com/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225" y="1885950"/>
            <a:ext cx="5172074" cy="31527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606133" y="2454275"/>
            <a:ext cx="40982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Estas</a:t>
            </a:r>
            <a:r>
              <a:rPr dirty="0" sz="1500" spc="3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estadísticas</a:t>
            </a:r>
            <a:r>
              <a:rPr dirty="0" sz="1500" spc="3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nos</a:t>
            </a:r>
            <a:r>
              <a:rPr dirty="0" sz="1500" spc="3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ayudarán</a:t>
            </a:r>
            <a:r>
              <a:rPr dirty="0" sz="1500" spc="3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monitorizar</a:t>
            </a:r>
            <a:r>
              <a:rPr dirty="0" sz="1500" spc="3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06133" y="2682875"/>
            <a:ext cx="285242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727710" algn="l"/>
                <a:tab pos="1097915" algn="l"/>
                <a:tab pos="1542415" algn="l"/>
                <a:tab pos="1830070" algn="l"/>
                <a:tab pos="2132330" algn="l"/>
                <a:tab pos="2356485" algn="l"/>
              </a:tabLst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w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 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	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f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q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95329" y="2682875"/>
            <a:ext cx="111315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0" marR="5080" indent="-178435">
              <a:lnSpc>
                <a:spcPct val="116700"/>
              </a:lnSpc>
              <a:spcBef>
                <a:spcPts val="100"/>
              </a:spcBef>
              <a:tabLst>
                <a:tab pos="809625" algn="l"/>
                <a:tab pos="956310" algn="l"/>
              </a:tabLst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v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9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n  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	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6133" y="3254375"/>
            <a:ext cx="410019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funcionamiento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aprendizaje.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  <a:spcBef>
                <a:spcPts val="5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podría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servir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evaluar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propios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participación.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169" y="5435599"/>
            <a:ext cx="1031557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hay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olvidar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cuando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comparte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algo</a:t>
            </a:r>
            <a:r>
              <a:rPr dirty="0" sz="1500" spc="1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Instagram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da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1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hecho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1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va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compartir,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quizá</a:t>
            </a:r>
            <a:r>
              <a:rPr dirty="0" sz="1500" spc="3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le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parezca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bien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pero,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¿Será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lícito</a:t>
            </a:r>
            <a:r>
              <a:rPr dirty="0" sz="1500" spc="3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conveniente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alguien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3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3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169" y="6007099"/>
            <a:ext cx="24904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características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permite?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).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2375" y="6057899"/>
            <a:ext cx="2962274" cy="3611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4649" y="533400"/>
            <a:ext cx="895349" cy="10382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4874" y="0"/>
            <a:ext cx="1733549" cy="990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537153" y="6141497"/>
            <a:ext cx="40005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4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53214" y="92075"/>
            <a:ext cx="26174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[</a:t>
            </a:r>
            <a:r>
              <a:rPr dirty="0" spc="190"/>
              <a:t>P</a:t>
            </a:r>
            <a:r>
              <a:rPr dirty="0" spc="90"/>
              <a:t>u</a:t>
            </a:r>
            <a:r>
              <a:rPr dirty="0" spc="105"/>
              <a:t>b</a:t>
            </a:r>
            <a:r>
              <a:rPr dirty="0" spc="120"/>
              <a:t>l</a:t>
            </a:r>
            <a:r>
              <a:rPr dirty="0" spc="90"/>
              <a:t>i</a:t>
            </a:r>
            <a:r>
              <a:rPr dirty="0" spc="114"/>
              <a:t>c</a:t>
            </a:r>
            <a:r>
              <a:rPr dirty="0" spc="100"/>
              <a:t>a</a:t>
            </a:r>
            <a:r>
              <a:rPr dirty="0" spc="145"/>
              <a:t>c</a:t>
            </a:r>
            <a:r>
              <a:rPr dirty="0" spc="90"/>
              <a:t>i</a:t>
            </a:r>
            <a:r>
              <a:rPr dirty="0" spc="50"/>
              <a:t>o</a:t>
            </a:r>
            <a:r>
              <a:rPr dirty="0" spc="105"/>
              <a:t>n</a:t>
            </a:r>
            <a:r>
              <a:rPr dirty="0" spc="40"/>
              <a:t>e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18579" y="282575"/>
            <a:ext cx="204533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45" b="1">
                <a:solidFill>
                  <a:srgbClr val="E33864"/>
                </a:solidFill>
                <a:latin typeface="Calibri"/>
                <a:cs typeface="Calibri"/>
              </a:rPr>
              <a:t>I</a:t>
            </a:r>
            <a:r>
              <a:rPr dirty="0" sz="2850" spc="165" b="1">
                <a:solidFill>
                  <a:srgbClr val="E33864"/>
                </a:solidFill>
                <a:latin typeface="Calibri"/>
                <a:cs typeface="Calibri"/>
              </a:rPr>
              <a:t>N</a:t>
            </a:r>
            <a:r>
              <a:rPr dirty="0" sz="2850" spc="325" b="1">
                <a:solidFill>
                  <a:srgbClr val="E33864"/>
                </a:solidFill>
                <a:latin typeface="Calibri"/>
                <a:cs typeface="Calibri"/>
              </a:rPr>
              <a:t>S</a:t>
            </a:r>
            <a:r>
              <a:rPr dirty="0" sz="2850" spc="204" b="1">
                <a:solidFill>
                  <a:srgbClr val="E33864"/>
                </a:solidFill>
                <a:latin typeface="Calibri"/>
                <a:cs typeface="Calibri"/>
              </a:rPr>
              <a:t>T</a:t>
            </a:r>
            <a:r>
              <a:rPr dirty="0" sz="2850" spc="2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150" b="1">
                <a:solidFill>
                  <a:srgbClr val="E33864"/>
                </a:solidFill>
                <a:latin typeface="Calibri"/>
                <a:cs typeface="Calibri"/>
              </a:rPr>
              <a:t>G</a:t>
            </a:r>
            <a:r>
              <a:rPr dirty="0" sz="2850" spc="265" b="1">
                <a:solidFill>
                  <a:srgbClr val="E33864"/>
                </a:solidFill>
                <a:latin typeface="Calibri"/>
                <a:cs typeface="Calibri"/>
              </a:rPr>
              <a:t>R</a:t>
            </a:r>
            <a:r>
              <a:rPr dirty="0" sz="2850" spc="5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-320" b="1">
                <a:solidFill>
                  <a:srgbClr val="E33864"/>
                </a:solidFill>
                <a:latin typeface="Calibri"/>
                <a:cs typeface="Calibri"/>
              </a:rPr>
              <a:t>M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300" y="0"/>
            <a:ext cx="866774" cy="7905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4" y="2209800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4" y="2743199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4" y="3276600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4" y="3543300"/>
            <a:ext cx="66675" cy="666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4" y="3810000"/>
            <a:ext cx="66675" cy="666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4" y="4343399"/>
            <a:ext cx="66675" cy="666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4" y="4610099"/>
            <a:ext cx="66675" cy="6667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36934" y="949325"/>
            <a:ext cx="10295890" cy="3806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6559">
              <a:lnSpc>
                <a:spcPct val="116700"/>
              </a:lnSpc>
              <a:spcBef>
                <a:spcPts val="1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Instagram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redes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mayor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crecimiento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entre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jóvenes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tenido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últimos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años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enfoque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hacia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imagen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vídeo.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perfiles</a:t>
            </a:r>
            <a:r>
              <a:rPr dirty="0" sz="1500" spc="-4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personales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centro,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institución,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temática,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algn="just" marL="270510" marR="5080">
              <a:lnSpc>
                <a:spcPct val="116700"/>
              </a:lnSpc>
              <a:spcBef>
                <a:spcPts val="126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imagen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vídeo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(hasta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1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minuto)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por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cada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incluir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varias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imágenes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vídeos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asociados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esta.</a:t>
            </a:r>
            <a:endParaRPr sz="1500">
              <a:latin typeface="Calibri"/>
              <a:cs typeface="Calibri"/>
            </a:endParaRPr>
          </a:p>
          <a:p>
            <a:pPr algn="just" marL="270510" marR="6350">
              <a:lnSpc>
                <a:spcPct val="116700"/>
              </a:lnSpc>
            </a:pP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Cada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URL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específica,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ademas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ofrecer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código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HTML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incrustar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guía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web,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blog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incluso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Moodle.</a:t>
            </a:r>
            <a:endParaRPr sz="1500">
              <a:latin typeface="Calibri"/>
              <a:cs typeface="Calibri"/>
            </a:endParaRPr>
          </a:p>
          <a:p>
            <a:pPr algn="just" marL="270510">
              <a:lnSpc>
                <a:spcPct val="100000"/>
              </a:lnSpc>
              <a:spcBef>
                <a:spcPts val="300"/>
              </a:spcBef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Ofrece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filtros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atractivos,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característicos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red.</a:t>
            </a:r>
            <a:endParaRPr sz="1500">
              <a:latin typeface="Calibri"/>
              <a:cs typeface="Calibri"/>
            </a:endParaRPr>
          </a:p>
          <a:p>
            <a:pPr algn="just" marL="270510" marR="1079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descripción</a:t>
            </a:r>
            <a:r>
              <a:rPr dirty="0" sz="1500" spc="-2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texto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(2200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caracteres)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emoticonos,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(hasta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30)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menciones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usuario.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incluir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enlace en el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perfil, pero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Recomendable utilizar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enlace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único 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lleve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recopilador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enlaces.</a:t>
            </a:r>
            <a:endParaRPr sz="1500">
              <a:latin typeface="Calibri"/>
              <a:cs typeface="Calibri"/>
            </a:endParaRPr>
          </a:p>
          <a:p>
            <a:pPr algn="just" marL="270510">
              <a:lnSpc>
                <a:spcPct val="100000"/>
              </a:lnSpc>
              <a:spcBef>
                <a:spcPts val="300"/>
              </a:spcBef>
            </a:pP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interacción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están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me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gusta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comentar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</a:t>
            </a:r>
            <a:endParaRPr sz="1500">
              <a:latin typeface="Calibri"/>
              <a:cs typeface="Calibri"/>
            </a:endParaRPr>
          </a:p>
          <a:p>
            <a:pPr algn="just" marL="270510">
              <a:lnSpc>
                <a:spcPct val="100000"/>
              </a:lnSpc>
              <a:spcBef>
                <a:spcPts val="30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guardar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privada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colecciones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organizarlas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ellas.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5300" y="4876800"/>
            <a:ext cx="10572750" cy="571500"/>
          </a:xfrm>
          <a:prstGeom prst="rect">
            <a:avLst/>
          </a:prstGeom>
          <a:solidFill>
            <a:srgbClr val="E33762">
              <a:alpha val="14898"/>
            </a:srgbClr>
          </a:solidFill>
        </p:spPr>
        <p:txBody>
          <a:bodyPr wrap="square" lIns="0" tIns="28575" rIns="0" bIns="0" rtlCol="0" vert="horz">
            <a:spAutoFit/>
          </a:bodyPr>
          <a:lstStyle/>
          <a:p>
            <a:pPr algn="ctr" marL="73025">
              <a:lnSpc>
                <a:spcPct val="100000"/>
              </a:lnSpc>
              <a:spcBef>
                <a:spcPts val="225"/>
              </a:spcBef>
            </a:pPr>
            <a:r>
              <a:rPr dirty="0" sz="1500" spc="15" b="1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muro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otros,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salvo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aplicaciones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terceros,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ejemplo,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app</a:t>
            </a:r>
            <a:endParaRPr sz="1500">
              <a:latin typeface="Calibri"/>
              <a:cs typeface="Calibri"/>
            </a:endParaRPr>
          </a:p>
          <a:p>
            <a:pPr algn="ctr" marL="35560">
              <a:lnSpc>
                <a:spcPct val="100000"/>
              </a:lnSpc>
              <a:spcBef>
                <a:spcPts val="300"/>
              </a:spcBef>
            </a:pP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Repost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024" y="1828800"/>
            <a:ext cx="66675" cy="66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024" y="2628899"/>
            <a:ext cx="66675" cy="666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3353" y="1216025"/>
            <a:ext cx="6602730" cy="155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marL="354965" marR="5080">
              <a:lnSpc>
                <a:spcPct val="116700"/>
              </a:lnSpc>
              <a:spcBef>
                <a:spcPts val="1790"/>
              </a:spcBef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Agregar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sesión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respuestas,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interactiva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plantear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nuestros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contactos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responder.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Gestionar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privacidad,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quién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8824" y="457200"/>
            <a:ext cx="1038224" cy="10477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2667000"/>
            <a:ext cx="6373495" cy="3752850"/>
            <a:chOff x="0" y="2667000"/>
            <a:chExt cx="6373495" cy="37528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152899"/>
              <a:ext cx="2438399" cy="22661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9674" y="4933950"/>
              <a:ext cx="1724024" cy="13334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9600" y="2819400"/>
              <a:ext cx="3267710" cy="2840990"/>
            </a:xfrm>
            <a:custGeom>
              <a:avLst/>
              <a:gdLst/>
              <a:ahLst/>
              <a:cxnLst/>
              <a:rect l="l" t="t" r="r" b="b"/>
              <a:pathLst>
                <a:path w="3267710" h="2840990">
                  <a:moveTo>
                    <a:pt x="3267456" y="2840736"/>
                  </a:moveTo>
                  <a:lnTo>
                    <a:pt x="0" y="2840736"/>
                  </a:lnTo>
                  <a:lnTo>
                    <a:pt x="0" y="0"/>
                  </a:lnTo>
                  <a:lnTo>
                    <a:pt x="3267456" y="0"/>
                  </a:lnTo>
                  <a:lnTo>
                    <a:pt x="3267456" y="200024"/>
                  </a:lnTo>
                  <a:lnTo>
                    <a:pt x="295274" y="200024"/>
                  </a:lnTo>
                  <a:lnTo>
                    <a:pt x="285891" y="200478"/>
                  </a:lnTo>
                  <a:lnTo>
                    <a:pt x="242346" y="216062"/>
                  </a:lnTo>
                  <a:lnTo>
                    <a:pt x="211284" y="250328"/>
                  </a:lnTo>
                  <a:lnTo>
                    <a:pt x="200024" y="295274"/>
                  </a:lnTo>
                  <a:lnTo>
                    <a:pt x="200024" y="2543174"/>
                  </a:lnTo>
                  <a:lnTo>
                    <a:pt x="211284" y="2588120"/>
                  </a:lnTo>
                  <a:lnTo>
                    <a:pt x="242346" y="2622386"/>
                  </a:lnTo>
                  <a:lnTo>
                    <a:pt x="285891" y="2637971"/>
                  </a:lnTo>
                  <a:lnTo>
                    <a:pt x="295274" y="2638424"/>
                  </a:lnTo>
                  <a:lnTo>
                    <a:pt x="3267456" y="2638424"/>
                  </a:lnTo>
                  <a:lnTo>
                    <a:pt x="3267456" y="2840736"/>
                  </a:lnTo>
                  <a:close/>
                </a:path>
                <a:path w="3267710" h="2840990">
                  <a:moveTo>
                    <a:pt x="3267456" y="2638424"/>
                  </a:moveTo>
                  <a:lnTo>
                    <a:pt x="2971799" y="2638424"/>
                  </a:lnTo>
                  <a:lnTo>
                    <a:pt x="2981182" y="2637971"/>
                  </a:lnTo>
                  <a:lnTo>
                    <a:pt x="2990385" y="2636611"/>
                  </a:lnTo>
                  <a:lnTo>
                    <a:pt x="3032196" y="2616840"/>
                  </a:lnTo>
                  <a:lnTo>
                    <a:pt x="3059798" y="2579625"/>
                  </a:lnTo>
                  <a:lnTo>
                    <a:pt x="3067049" y="2543174"/>
                  </a:lnTo>
                  <a:lnTo>
                    <a:pt x="3067049" y="295274"/>
                  </a:lnTo>
                  <a:lnTo>
                    <a:pt x="3055789" y="250328"/>
                  </a:lnTo>
                  <a:lnTo>
                    <a:pt x="3024727" y="216062"/>
                  </a:lnTo>
                  <a:lnTo>
                    <a:pt x="2981182" y="200478"/>
                  </a:lnTo>
                  <a:lnTo>
                    <a:pt x="2971799" y="200024"/>
                  </a:lnTo>
                  <a:lnTo>
                    <a:pt x="3267456" y="200024"/>
                  </a:lnTo>
                  <a:lnTo>
                    <a:pt x="3267456" y="2638424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625" y="3019425"/>
              <a:ext cx="2867024" cy="24383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33800" y="2667000"/>
              <a:ext cx="2639695" cy="3752850"/>
            </a:xfrm>
            <a:custGeom>
              <a:avLst/>
              <a:gdLst/>
              <a:ahLst/>
              <a:cxnLst/>
              <a:rect l="l" t="t" r="r" b="b"/>
              <a:pathLst>
                <a:path w="2639695" h="3752850">
                  <a:moveTo>
                    <a:pt x="2639568" y="3752849"/>
                  </a:moveTo>
                  <a:lnTo>
                    <a:pt x="0" y="3752849"/>
                  </a:lnTo>
                  <a:lnTo>
                    <a:pt x="0" y="0"/>
                  </a:lnTo>
                  <a:lnTo>
                    <a:pt x="2639568" y="0"/>
                  </a:lnTo>
                  <a:lnTo>
                    <a:pt x="2639568" y="200024"/>
                  </a:lnTo>
                  <a:lnTo>
                    <a:pt x="295274" y="200024"/>
                  </a:lnTo>
                  <a:lnTo>
                    <a:pt x="285891" y="200478"/>
                  </a:lnTo>
                  <a:lnTo>
                    <a:pt x="242346" y="216062"/>
                  </a:lnTo>
                  <a:lnTo>
                    <a:pt x="211284" y="250328"/>
                  </a:lnTo>
                  <a:lnTo>
                    <a:pt x="200024" y="295274"/>
                  </a:lnTo>
                  <a:lnTo>
                    <a:pt x="200024" y="3467099"/>
                  </a:lnTo>
                  <a:lnTo>
                    <a:pt x="211284" y="3512044"/>
                  </a:lnTo>
                  <a:lnTo>
                    <a:pt x="242346" y="3546311"/>
                  </a:lnTo>
                  <a:lnTo>
                    <a:pt x="285891" y="3561896"/>
                  </a:lnTo>
                  <a:lnTo>
                    <a:pt x="295274" y="3562349"/>
                  </a:lnTo>
                  <a:lnTo>
                    <a:pt x="2639568" y="3562349"/>
                  </a:lnTo>
                  <a:lnTo>
                    <a:pt x="2639568" y="3752849"/>
                  </a:lnTo>
                  <a:close/>
                </a:path>
                <a:path w="2639695" h="3752850">
                  <a:moveTo>
                    <a:pt x="2639568" y="3562349"/>
                  </a:moveTo>
                  <a:lnTo>
                    <a:pt x="2343149" y="3562349"/>
                  </a:lnTo>
                  <a:lnTo>
                    <a:pt x="2352532" y="3561896"/>
                  </a:lnTo>
                  <a:lnTo>
                    <a:pt x="2361735" y="3560536"/>
                  </a:lnTo>
                  <a:lnTo>
                    <a:pt x="2403545" y="3540765"/>
                  </a:lnTo>
                  <a:lnTo>
                    <a:pt x="2431148" y="3503549"/>
                  </a:lnTo>
                  <a:lnTo>
                    <a:pt x="2438399" y="3467099"/>
                  </a:lnTo>
                  <a:lnTo>
                    <a:pt x="2438399" y="295274"/>
                  </a:lnTo>
                  <a:lnTo>
                    <a:pt x="2427138" y="250328"/>
                  </a:lnTo>
                  <a:lnTo>
                    <a:pt x="2396076" y="216062"/>
                  </a:lnTo>
                  <a:lnTo>
                    <a:pt x="2352532" y="200478"/>
                  </a:lnTo>
                  <a:lnTo>
                    <a:pt x="2343149" y="200024"/>
                  </a:lnTo>
                  <a:lnTo>
                    <a:pt x="2639568" y="200024"/>
                  </a:lnTo>
                  <a:lnTo>
                    <a:pt x="2639568" y="3562349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3825" y="2867025"/>
              <a:ext cx="2238374" cy="33623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24012" y="3617366"/>
              <a:ext cx="2048510" cy="23495"/>
            </a:xfrm>
            <a:custGeom>
              <a:avLst/>
              <a:gdLst/>
              <a:ahLst/>
              <a:cxnLst/>
              <a:rect l="l" t="t" r="r" b="b"/>
              <a:pathLst>
                <a:path w="2048510" h="23495">
                  <a:moveTo>
                    <a:pt x="2047887" y="0"/>
                  </a:moveTo>
                  <a:lnTo>
                    <a:pt x="0" y="0"/>
                  </a:lnTo>
                  <a:lnTo>
                    <a:pt x="0" y="23329"/>
                  </a:lnTo>
                  <a:lnTo>
                    <a:pt x="2047887" y="23329"/>
                  </a:lnTo>
                  <a:lnTo>
                    <a:pt x="2047887" y="0"/>
                  </a:lnTo>
                  <a:close/>
                </a:path>
              </a:pathLst>
            </a:custGeom>
            <a:solidFill>
              <a:srgbClr val="696A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2850" y="3553006"/>
              <a:ext cx="95250" cy="15219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24099" y="244475"/>
            <a:ext cx="188404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877F2"/>
                </a:solidFill>
                <a:latin typeface="Calibri"/>
                <a:cs typeface="Calibri"/>
              </a:rPr>
              <a:t>F</a:t>
            </a:r>
            <a:r>
              <a:rPr dirty="0" sz="2850" spc="25" b="1">
                <a:solidFill>
                  <a:srgbClr val="1877F2"/>
                </a:solidFill>
                <a:latin typeface="Calibri"/>
                <a:cs typeface="Calibri"/>
              </a:rPr>
              <a:t>A</a:t>
            </a:r>
            <a:r>
              <a:rPr dirty="0" sz="2850" spc="300" b="1">
                <a:solidFill>
                  <a:srgbClr val="1877F2"/>
                </a:solidFill>
                <a:latin typeface="Calibri"/>
                <a:cs typeface="Calibri"/>
              </a:rPr>
              <a:t>C</a:t>
            </a:r>
            <a:r>
              <a:rPr dirty="0" sz="2850" spc="320" b="1">
                <a:solidFill>
                  <a:srgbClr val="1877F2"/>
                </a:solidFill>
                <a:latin typeface="Calibri"/>
                <a:cs typeface="Calibri"/>
              </a:rPr>
              <a:t>E</a:t>
            </a:r>
            <a:r>
              <a:rPr dirty="0" sz="2850" spc="275" b="1">
                <a:solidFill>
                  <a:srgbClr val="1877F2"/>
                </a:solidFill>
                <a:latin typeface="Calibri"/>
                <a:cs typeface="Calibri"/>
              </a:rPr>
              <a:t>B</a:t>
            </a:r>
            <a:r>
              <a:rPr dirty="0" sz="2850" spc="170" b="1">
                <a:solidFill>
                  <a:srgbClr val="1877F2"/>
                </a:solidFill>
                <a:latin typeface="Calibri"/>
                <a:cs typeface="Calibri"/>
              </a:rPr>
              <a:t>OO</a:t>
            </a:r>
            <a:r>
              <a:rPr dirty="0" sz="2850" spc="190" b="1">
                <a:solidFill>
                  <a:srgbClr val="1877F2"/>
                </a:solidFill>
                <a:latin typeface="Calibri"/>
                <a:cs typeface="Calibri"/>
              </a:rPr>
              <a:t>K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142337" y="92075"/>
            <a:ext cx="26168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[</a:t>
            </a:r>
            <a:r>
              <a:rPr dirty="0" spc="190"/>
              <a:t>P</a:t>
            </a:r>
            <a:r>
              <a:rPr dirty="0" spc="90"/>
              <a:t>u</a:t>
            </a:r>
            <a:r>
              <a:rPr dirty="0" spc="105"/>
              <a:t>b</a:t>
            </a:r>
            <a:r>
              <a:rPr dirty="0" spc="120"/>
              <a:t>l</a:t>
            </a:r>
            <a:r>
              <a:rPr dirty="0" spc="90"/>
              <a:t>i</a:t>
            </a:r>
            <a:r>
              <a:rPr dirty="0" spc="114"/>
              <a:t>c</a:t>
            </a:r>
            <a:r>
              <a:rPr dirty="0" spc="100"/>
              <a:t>a</a:t>
            </a:r>
            <a:r>
              <a:rPr dirty="0" spc="145"/>
              <a:t>c</a:t>
            </a:r>
            <a:r>
              <a:rPr dirty="0" spc="90"/>
              <a:t>i</a:t>
            </a:r>
            <a:r>
              <a:rPr dirty="0" spc="50"/>
              <a:t>o</a:t>
            </a:r>
            <a:r>
              <a:rPr dirty="0" spc="105"/>
              <a:t>n</a:t>
            </a:r>
            <a:r>
              <a:rPr dirty="0" spc="40"/>
              <a:t>e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825" y="0"/>
            <a:ext cx="904874" cy="90487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665720" y="789432"/>
            <a:ext cx="3088005" cy="3173095"/>
            <a:chOff x="7665720" y="789432"/>
            <a:chExt cx="3088005" cy="3173095"/>
          </a:xfrm>
        </p:grpSpPr>
        <p:sp>
          <p:nvSpPr>
            <p:cNvPr id="19" name="object 19"/>
            <p:cNvSpPr/>
            <p:nvPr/>
          </p:nvSpPr>
          <p:spPr>
            <a:xfrm>
              <a:off x="7665720" y="789432"/>
              <a:ext cx="3088005" cy="3173095"/>
            </a:xfrm>
            <a:custGeom>
              <a:avLst/>
              <a:gdLst/>
              <a:ahLst/>
              <a:cxnLst/>
              <a:rect l="l" t="t" r="r" b="b"/>
              <a:pathLst>
                <a:path w="3088004" h="3173095">
                  <a:moveTo>
                    <a:pt x="3087624" y="3172968"/>
                  </a:moveTo>
                  <a:lnTo>
                    <a:pt x="0" y="3172968"/>
                  </a:lnTo>
                  <a:lnTo>
                    <a:pt x="0" y="0"/>
                  </a:lnTo>
                  <a:lnTo>
                    <a:pt x="3087624" y="0"/>
                  </a:lnTo>
                  <a:lnTo>
                    <a:pt x="3087624" y="201168"/>
                  </a:lnTo>
                  <a:lnTo>
                    <a:pt x="297179" y="201168"/>
                  </a:lnTo>
                  <a:lnTo>
                    <a:pt x="287795" y="201621"/>
                  </a:lnTo>
                  <a:lnTo>
                    <a:pt x="244250" y="217205"/>
                  </a:lnTo>
                  <a:lnTo>
                    <a:pt x="213188" y="251471"/>
                  </a:lnTo>
                  <a:lnTo>
                    <a:pt x="201929" y="296418"/>
                  </a:lnTo>
                  <a:lnTo>
                    <a:pt x="201929" y="2877693"/>
                  </a:lnTo>
                  <a:lnTo>
                    <a:pt x="213188" y="2922638"/>
                  </a:lnTo>
                  <a:lnTo>
                    <a:pt x="244250" y="2956905"/>
                  </a:lnTo>
                  <a:lnTo>
                    <a:pt x="287795" y="2972489"/>
                  </a:lnTo>
                  <a:lnTo>
                    <a:pt x="297179" y="2972943"/>
                  </a:lnTo>
                  <a:lnTo>
                    <a:pt x="3087624" y="2972943"/>
                  </a:lnTo>
                  <a:lnTo>
                    <a:pt x="3087624" y="3172968"/>
                  </a:lnTo>
                  <a:close/>
                </a:path>
                <a:path w="3088004" h="3173095">
                  <a:moveTo>
                    <a:pt x="3087624" y="2972943"/>
                  </a:moveTo>
                  <a:lnTo>
                    <a:pt x="2792729" y="2972943"/>
                  </a:lnTo>
                  <a:lnTo>
                    <a:pt x="2802112" y="2972489"/>
                  </a:lnTo>
                  <a:lnTo>
                    <a:pt x="2811314" y="2971130"/>
                  </a:lnTo>
                  <a:lnTo>
                    <a:pt x="2853125" y="2951359"/>
                  </a:lnTo>
                  <a:lnTo>
                    <a:pt x="2880727" y="2914142"/>
                  </a:lnTo>
                  <a:lnTo>
                    <a:pt x="2887979" y="2877693"/>
                  </a:lnTo>
                  <a:lnTo>
                    <a:pt x="2887979" y="296418"/>
                  </a:lnTo>
                  <a:lnTo>
                    <a:pt x="2876718" y="251471"/>
                  </a:lnTo>
                  <a:lnTo>
                    <a:pt x="2845656" y="217205"/>
                  </a:lnTo>
                  <a:lnTo>
                    <a:pt x="2802112" y="201621"/>
                  </a:lnTo>
                  <a:lnTo>
                    <a:pt x="2792729" y="201168"/>
                  </a:lnTo>
                  <a:lnTo>
                    <a:pt x="3087624" y="201168"/>
                  </a:lnTo>
                  <a:lnTo>
                    <a:pt x="3087624" y="2972943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67650" y="990600"/>
              <a:ext cx="2686049" cy="277177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479926" y="4359274"/>
            <a:ext cx="4136390" cy="1358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Podremos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escoger: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Público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(todo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mundo),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Amigos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Amigos </a:t>
            </a: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excepto...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(indicando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contactos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excluir),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yo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Amigos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concretos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Personalizado </a:t>
            </a:r>
            <a:r>
              <a:rPr dirty="0" sz="1500" spc="-32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(podremos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incluir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excluir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contactos),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listas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creadas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previamente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(más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adelante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verá).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86400"/>
            <a:ext cx="952499" cy="9326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9249" y="0"/>
            <a:ext cx="1047749" cy="8762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53214" y="92075"/>
            <a:ext cx="26174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[</a:t>
            </a:r>
            <a:r>
              <a:rPr dirty="0" spc="190"/>
              <a:t>P</a:t>
            </a:r>
            <a:r>
              <a:rPr dirty="0" spc="90"/>
              <a:t>u</a:t>
            </a:r>
            <a:r>
              <a:rPr dirty="0" spc="105"/>
              <a:t>b</a:t>
            </a:r>
            <a:r>
              <a:rPr dirty="0" spc="120"/>
              <a:t>l</a:t>
            </a:r>
            <a:r>
              <a:rPr dirty="0" spc="90"/>
              <a:t>i</a:t>
            </a:r>
            <a:r>
              <a:rPr dirty="0" spc="114"/>
              <a:t>c</a:t>
            </a:r>
            <a:r>
              <a:rPr dirty="0" spc="100"/>
              <a:t>a</a:t>
            </a:r>
            <a:r>
              <a:rPr dirty="0" spc="145"/>
              <a:t>c</a:t>
            </a:r>
            <a:r>
              <a:rPr dirty="0" spc="90"/>
              <a:t>i</a:t>
            </a:r>
            <a:r>
              <a:rPr dirty="0" spc="50"/>
              <a:t>o</a:t>
            </a:r>
            <a:r>
              <a:rPr dirty="0" spc="105"/>
              <a:t>n</a:t>
            </a:r>
            <a:r>
              <a:rPr dirty="0" spc="40"/>
              <a:t>e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1552575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1819275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2085975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2619374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3152774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4219574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4486274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4752974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9" y="5019674"/>
            <a:ext cx="66675" cy="666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2537" y="5815012"/>
            <a:ext cx="76200" cy="761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12713" y="282575"/>
            <a:ext cx="4814570" cy="5949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8159">
              <a:lnSpc>
                <a:spcPct val="100000"/>
              </a:lnSpc>
              <a:spcBef>
                <a:spcPts val="100"/>
              </a:spcBef>
            </a:pPr>
            <a:r>
              <a:rPr dirty="0" sz="2850" spc="125" b="1">
                <a:solidFill>
                  <a:srgbClr val="E33864"/>
                </a:solidFill>
                <a:latin typeface="Calibri"/>
                <a:cs typeface="Calibri"/>
              </a:rPr>
              <a:t>INSTAGRAM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marL="191135" marR="1329055">
              <a:lnSpc>
                <a:spcPct val="116700"/>
              </a:lnSpc>
              <a:spcBef>
                <a:spcPts val="1715"/>
              </a:spcBef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Seguir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 educativas y 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interés.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infografías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asignatura.</a:t>
            </a:r>
            <a:endParaRPr sz="1500">
              <a:latin typeface="Calibri"/>
              <a:cs typeface="Calibri"/>
            </a:endParaRPr>
          </a:p>
          <a:p>
            <a:pPr marL="191135" marR="1333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docentes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subir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las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imágenes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enviadas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asignatura.</a:t>
            </a:r>
            <a:endParaRPr sz="1500">
              <a:latin typeface="Calibri"/>
              <a:cs typeface="Calibri"/>
            </a:endParaRPr>
          </a:p>
          <a:p>
            <a:pPr marL="191135" marR="6350">
              <a:lnSpc>
                <a:spcPct val="116700"/>
              </a:lnSpc>
            </a:pP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Mostrar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actividades</a:t>
            </a:r>
            <a:r>
              <a:rPr dirty="0" sz="1500" spc="3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diarias</a:t>
            </a:r>
            <a:r>
              <a:rPr dirty="0" sz="1500" spc="3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3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aula</a:t>
            </a:r>
            <a:r>
              <a:rPr dirty="0" sz="1500" spc="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3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bitácora</a:t>
            </a:r>
            <a:r>
              <a:rPr dirty="0" sz="1500" spc="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diario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colectivo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aprendizaje.</a:t>
            </a:r>
            <a:endParaRPr sz="1500">
              <a:latin typeface="Calibri"/>
              <a:cs typeface="Calibri"/>
            </a:endParaRPr>
          </a:p>
          <a:p>
            <a:pPr algn="just" marL="191135" marR="508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Proponer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redacten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texto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comenten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foto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vídeo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(cuadro, accidente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geográfico,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palabra,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etc.)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subida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analicen.</a:t>
            </a:r>
            <a:endParaRPr sz="1500">
              <a:latin typeface="Calibri"/>
              <a:cs typeface="Calibri"/>
            </a:endParaRPr>
          </a:p>
          <a:p>
            <a:pPr algn="just" marL="191135">
              <a:lnSpc>
                <a:spcPct val="100000"/>
              </a:lnSpc>
              <a:spcBef>
                <a:spcPts val="295"/>
              </a:spcBef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Concurso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</a:t>
            </a:r>
            <a:endParaRPr sz="1500">
              <a:latin typeface="Calibri"/>
              <a:cs typeface="Calibri"/>
            </a:endParaRPr>
          </a:p>
          <a:p>
            <a:pPr algn="just" marL="191135" marR="461645">
              <a:lnSpc>
                <a:spcPct val="116700"/>
              </a:lnSpc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Fotografiar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apuntes,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pizarra,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actividades,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Resumir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conceptos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vistos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clase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trabajar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nuevos.</a:t>
            </a:r>
            <a:endParaRPr sz="1500">
              <a:latin typeface="Calibri"/>
              <a:cs typeface="Calibri"/>
            </a:endParaRPr>
          </a:p>
          <a:p>
            <a:pPr algn="just" marL="191135" marR="6985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Investigación y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búsqueda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conceptos vistos 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clase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fotografiar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elementos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relacionados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 vida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cotidiana 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viajes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hagan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estudiantes:</a:t>
            </a:r>
            <a:endParaRPr sz="1500">
              <a:latin typeface="Calibri"/>
              <a:cs typeface="Calibri"/>
            </a:endParaRPr>
          </a:p>
          <a:p>
            <a:pPr algn="just" marL="534035" marR="6985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Historia,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arquitectura,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cultura,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costumbres,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(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í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/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g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)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5300" y="0"/>
            <a:ext cx="866774" cy="7905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5524" y="1200150"/>
            <a:ext cx="66675" cy="666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5524" y="1733550"/>
            <a:ext cx="66675" cy="666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5524" y="2000250"/>
            <a:ext cx="66675" cy="666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5524" y="2800349"/>
            <a:ext cx="66675" cy="666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5524" y="3333750"/>
            <a:ext cx="66675" cy="666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5524" y="4133849"/>
            <a:ext cx="66675" cy="6667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5524" y="4667249"/>
            <a:ext cx="66675" cy="6667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282431" y="1054100"/>
            <a:ext cx="4583430" cy="482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890">
              <a:lnSpc>
                <a:spcPct val="116700"/>
              </a:lnSpc>
              <a:spcBef>
                <a:spcPts val="100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Embeber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Aula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Virtual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incluir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enlace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estas.</a:t>
            </a:r>
            <a:endParaRPr sz="15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0"/>
              </a:spcBef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campaña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política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imitando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real.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Seguir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(ej. 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Museo)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escojan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imagen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analicen, por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ejemplo,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obra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é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z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/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é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algn="just" marL="12700" marR="6350">
              <a:lnSpc>
                <a:spcPct val="116700"/>
              </a:lnSpc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vídeos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grabándose exponiendo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concepto.</a:t>
            </a:r>
            <a:endParaRPr sz="1500">
              <a:latin typeface="Calibri"/>
              <a:cs typeface="Calibri"/>
            </a:endParaRPr>
          </a:p>
          <a:p>
            <a:pPr algn="just" marL="12700" marR="5715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Proponer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temático,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ejemplo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personaje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histórico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protagonista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novela.</a:t>
            </a:r>
            <a:endParaRPr sz="1500">
              <a:latin typeface="Calibri"/>
              <a:cs typeface="Calibri"/>
            </a:endParaRPr>
          </a:p>
          <a:p>
            <a:pPr algn="just" marL="12700" marR="13335">
              <a:lnSpc>
                <a:spcPct val="116700"/>
              </a:lnSpc>
            </a:pP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Subir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fotos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vídeos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reflejen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gustos y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preferencias,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qué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esperan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Proponer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reacios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apertura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 con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pseudónimo.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proponer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idea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adivinar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qué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grupo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clase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pertenece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trabajar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aspectos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como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ciberseguridad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exposición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internet.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38675"/>
            <a:ext cx="1076324" cy="17804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4174" y="1695450"/>
            <a:ext cx="885824" cy="1038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3099" y="6095999"/>
            <a:ext cx="1733549" cy="3230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47248" y="92075"/>
            <a:ext cx="14624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[</a:t>
            </a:r>
            <a:r>
              <a:rPr dirty="0" spc="165"/>
              <a:t>S</a:t>
            </a:r>
            <a:r>
              <a:rPr dirty="0" spc="50"/>
              <a:t>t</a:t>
            </a:r>
            <a:r>
              <a:rPr dirty="0" spc="50"/>
              <a:t>o</a:t>
            </a:r>
            <a:r>
              <a:rPr dirty="0" spc="125"/>
              <a:t>r</a:t>
            </a:r>
            <a:r>
              <a:rPr dirty="0" spc="90"/>
              <a:t>i</a:t>
            </a:r>
            <a:r>
              <a:rPr dirty="0" spc="40"/>
              <a:t>e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6934" y="873125"/>
            <a:ext cx="10176510" cy="145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Uno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grandes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éxitos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Instagram,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ya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estaba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auge,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fue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incorporación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historias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stories,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inglés,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cuya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principal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característica 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 publicaciones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efímeras,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decir,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tienen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duración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limitada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tiempo y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pasado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tiempo,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24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horas,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borran. 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idea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proviene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tuvo gran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éxito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jóvenes,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Snapchat, la cual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permitía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enviar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habitualmente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vídeo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fotografías,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podían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verse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veces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luego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borraban.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449" y="2590800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1587" y="2852737"/>
            <a:ext cx="76200" cy="76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1587" y="3119437"/>
            <a:ext cx="76200" cy="761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449" y="3657600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1587" y="3919537"/>
            <a:ext cx="76200" cy="761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1587" y="4186237"/>
            <a:ext cx="76200" cy="761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pc="25"/>
              <a:t>Tipos:</a:t>
            </a: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pc="45"/>
              <a:t>Solo</a:t>
            </a:r>
            <a:r>
              <a:rPr dirty="0" spc="-55"/>
              <a:t> </a:t>
            </a:r>
            <a:r>
              <a:rPr dirty="0" spc="-15"/>
              <a:t>texto</a:t>
            </a:r>
            <a:r>
              <a:rPr dirty="0" spc="-50"/>
              <a:t> </a:t>
            </a:r>
            <a:r>
              <a:rPr dirty="0" spc="-30"/>
              <a:t>y/o</a:t>
            </a:r>
            <a:r>
              <a:rPr dirty="0" spc="-50"/>
              <a:t> </a:t>
            </a:r>
            <a:r>
              <a:rPr dirty="0" spc="25"/>
              <a:t>imagen</a:t>
            </a:r>
          </a:p>
          <a:p>
            <a:pPr marL="354965" marR="5080">
              <a:lnSpc>
                <a:spcPct val="116700"/>
              </a:lnSpc>
            </a:pPr>
            <a:r>
              <a:rPr dirty="0" spc="10"/>
              <a:t>Vídeos </a:t>
            </a:r>
            <a:r>
              <a:rPr dirty="0" spc="20"/>
              <a:t>de</a:t>
            </a:r>
            <a:r>
              <a:rPr dirty="0" spc="15"/>
              <a:t> hasta </a:t>
            </a:r>
            <a:r>
              <a:rPr dirty="0" spc="-15"/>
              <a:t>15</a:t>
            </a:r>
            <a:r>
              <a:rPr dirty="0" spc="15"/>
              <a:t> </a:t>
            </a:r>
            <a:r>
              <a:rPr dirty="0" spc="30"/>
              <a:t>segundos</a:t>
            </a:r>
            <a:r>
              <a:rPr dirty="0" spc="15"/>
              <a:t> </a:t>
            </a:r>
            <a:r>
              <a:rPr dirty="0" spc="20"/>
              <a:t>de</a:t>
            </a:r>
            <a:r>
              <a:rPr dirty="0" spc="15"/>
              <a:t> </a:t>
            </a:r>
            <a:r>
              <a:rPr dirty="0" spc="20"/>
              <a:t>duración</a:t>
            </a:r>
            <a:r>
              <a:rPr dirty="0" spc="15"/>
              <a:t> </a:t>
            </a:r>
            <a:r>
              <a:rPr dirty="0" spc="35"/>
              <a:t>a</a:t>
            </a:r>
            <a:r>
              <a:rPr dirty="0" spc="15"/>
              <a:t> </a:t>
            </a:r>
            <a:r>
              <a:rPr dirty="0" spc="30"/>
              <a:t>los</a:t>
            </a:r>
            <a:r>
              <a:rPr dirty="0" spc="15"/>
              <a:t> </a:t>
            </a:r>
            <a:r>
              <a:rPr dirty="0" spc="20"/>
              <a:t>que</a:t>
            </a:r>
            <a:r>
              <a:rPr dirty="0" spc="15"/>
              <a:t> se </a:t>
            </a:r>
            <a:r>
              <a:rPr dirty="0" spc="25"/>
              <a:t>les </a:t>
            </a:r>
            <a:r>
              <a:rPr dirty="0" spc="-325"/>
              <a:t> </a:t>
            </a:r>
            <a:r>
              <a:rPr dirty="0" spc="20"/>
              <a:t>pueden</a:t>
            </a:r>
            <a:r>
              <a:rPr dirty="0" spc="-45"/>
              <a:t> </a:t>
            </a:r>
            <a:r>
              <a:rPr dirty="0" spc="30"/>
              <a:t>aplicar</a:t>
            </a:r>
            <a:r>
              <a:rPr dirty="0" spc="-40"/>
              <a:t> </a:t>
            </a:r>
            <a:r>
              <a:rPr dirty="0" spc="5"/>
              <a:t>efectos</a:t>
            </a:r>
            <a:r>
              <a:rPr dirty="0" spc="-40"/>
              <a:t> </a:t>
            </a:r>
            <a:r>
              <a:rPr dirty="0" spc="20"/>
              <a:t>y</a:t>
            </a:r>
            <a:r>
              <a:rPr dirty="0" spc="-40"/>
              <a:t> </a:t>
            </a:r>
            <a:r>
              <a:rPr dirty="0" spc="10"/>
              <a:t>filtros</a:t>
            </a:r>
          </a:p>
          <a:p>
            <a:pPr marL="354965" marR="2017395" indent="-342900">
              <a:lnSpc>
                <a:spcPct val="116700"/>
              </a:lnSpc>
            </a:pPr>
            <a:r>
              <a:rPr dirty="0" spc="50"/>
              <a:t>Se</a:t>
            </a:r>
            <a:r>
              <a:rPr dirty="0" spc="-40"/>
              <a:t> </a:t>
            </a:r>
            <a:r>
              <a:rPr dirty="0" spc="20"/>
              <a:t>puede</a:t>
            </a:r>
            <a:r>
              <a:rPr dirty="0" spc="-40"/>
              <a:t> </a:t>
            </a:r>
            <a:r>
              <a:rPr dirty="0" spc="25"/>
              <a:t>añadir</a:t>
            </a:r>
            <a:r>
              <a:rPr dirty="0" spc="-40"/>
              <a:t> </a:t>
            </a:r>
            <a:r>
              <a:rPr dirty="0" spc="35"/>
              <a:t>a</a:t>
            </a:r>
            <a:r>
              <a:rPr dirty="0" spc="-40"/>
              <a:t> </a:t>
            </a:r>
            <a:r>
              <a:rPr dirty="0" spc="35"/>
              <a:t>las</a:t>
            </a:r>
            <a:r>
              <a:rPr dirty="0" spc="-40"/>
              <a:t> </a:t>
            </a:r>
            <a:r>
              <a:rPr dirty="0" spc="25"/>
              <a:t>publicaciones: </a:t>
            </a:r>
            <a:r>
              <a:rPr dirty="0" spc="-325"/>
              <a:t> </a:t>
            </a:r>
            <a:r>
              <a:rPr dirty="0" spc="-15"/>
              <a:t>Texto</a:t>
            </a:r>
          </a:p>
          <a:p>
            <a:pPr marL="354965" marR="10795">
              <a:lnSpc>
                <a:spcPct val="116700"/>
              </a:lnSpc>
            </a:pPr>
            <a:r>
              <a:rPr dirty="0" spc="10"/>
              <a:t>Lugar,</a:t>
            </a:r>
            <a:r>
              <a:rPr dirty="0" spc="270"/>
              <a:t> </a:t>
            </a:r>
            <a:r>
              <a:rPr dirty="0" spc="25"/>
              <a:t>mencionar</a:t>
            </a:r>
            <a:r>
              <a:rPr dirty="0" spc="275"/>
              <a:t> </a:t>
            </a:r>
            <a:r>
              <a:rPr dirty="0" spc="35"/>
              <a:t>a</a:t>
            </a:r>
            <a:r>
              <a:rPr dirty="0" spc="275"/>
              <a:t> </a:t>
            </a:r>
            <a:r>
              <a:rPr dirty="0" spc="5"/>
              <a:t>otras</a:t>
            </a:r>
            <a:r>
              <a:rPr dirty="0" spc="275"/>
              <a:t> </a:t>
            </a:r>
            <a:r>
              <a:rPr dirty="0" spc="15"/>
              <a:t>cuentas,</a:t>
            </a:r>
            <a:r>
              <a:rPr dirty="0" spc="270"/>
              <a:t> </a:t>
            </a:r>
            <a:r>
              <a:rPr dirty="0" spc="25"/>
              <a:t>hashtags,</a:t>
            </a:r>
            <a:r>
              <a:rPr dirty="0" spc="275"/>
              <a:t> </a:t>
            </a:r>
            <a:r>
              <a:rPr dirty="0" spc="25"/>
              <a:t>donación, </a:t>
            </a:r>
            <a:r>
              <a:rPr dirty="0" spc="-325"/>
              <a:t> </a:t>
            </a:r>
            <a:r>
              <a:rPr dirty="0" spc="15"/>
              <a:t>gifs,</a:t>
            </a:r>
            <a:r>
              <a:rPr dirty="0" spc="-45"/>
              <a:t> </a:t>
            </a:r>
            <a:r>
              <a:rPr dirty="0" spc="30"/>
              <a:t>música,</a:t>
            </a:r>
            <a:r>
              <a:rPr dirty="0" spc="-40"/>
              <a:t> </a:t>
            </a:r>
            <a:r>
              <a:rPr dirty="0" spc="10"/>
              <a:t>fecha,</a:t>
            </a:r>
            <a:r>
              <a:rPr dirty="0" spc="-40"/>
              <a:t> </a:t>
            </a:r>
            <a:r>
              <a:rPr dirty="0" spc="-5"/>
              <a:t>otra</a:t>
            </a:r>
            <a:r>
              <a:rPr dirty="0" spc="-40"/>
              <a:t> </a:t>
            </a:r>
            <a:r>
              <a:rPr dirty="0" spc="20"/>
              <a:t>imagen,</a:t>
            </a:r>
            <a:r>
              <a:rPr dirty="0" spc="-40"/>
              <a:t> </a:t>
            </a:r>
            <a:r>
              <a:rPr dirty="0"/>
              <a:t>etc</a:t>
            </a: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1587" y="4719637"/>
            <a:ext cx="76200" cy="761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1587" y="5253037"/>
            <a:ext cx="76200" cy="761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449" y="5524499"/>
            <a:ext cx="66675" cy="6667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14673" y="4578349"/>
            <a:ext cx="4919980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4965" marR="12065">
              <a:lnSpc>
                <a:spcPct val="116700"/>
              </a:lnSpc>
              <a:spcBef>
                <a:spcPts val="1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Encuesta,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cuestionario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respuesta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correcta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abiertas</a:t>
            </a:r>
            <a:endParaRPr sz="1500">
              <a:latin typeface="Calibri"/>
              <a:cs typeface="Calibri"/>
            </a:endParaRPr>
          </a:p>
          <a:p>
            <a:pPr algn="just"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5" b="1">
                <a:solidFill>
                  <a:srgbClr val="CB0017"/>
                </a:solidFill>
                <a:latin typeface="Calibri"/>
                <a:cs typeface="Calibri"/>
              </a:rPr>
              <a:t>[NOVEDAD]</a:t>
            </a:r>
            <a:r>
              <a:rPr dirty="0" sz="1500" spc="-50" b="1">
                <a:solidFill>
                  <a:srgbClr val="CB0017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-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Links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páginas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externas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(muy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útil)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Existe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posibilidad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guardar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historias en el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así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evitar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borren,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recopilándolas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Destacados,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vez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ahí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tendrán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75" b="1">
                <a:solidFill>
                  <a:srgbClr val="737373"/>
                </a:solidFill>
                <a:latin typeface="Calibri"/>
                <a:cs typeface="Calibri"/>
              </a:rPr>
              <a:t>URL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específica.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8579" y="282575"/>
            <a:ext cx="204533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45" b="1">
                <a:solidFill>
                  <a:srgbClr val="E33864"/>
                </a:solidFill>
                <a:latin typeface="Calibri"/>
                <a:cs typeface="Calibri"/>
              </a:rPr>
              <a:t>I</a:t>
            </a:r>
            <a:r>
              <a:rPr dirty="0" sz="2850" spc="165" b="1">
                <a:solidFill>
                  <a:srgbClr val="E33864"/>
                </a:solidFill>
                <a:latin typeface="Calibri"/>
                <a:cs typeface="Calibri"/>
              </a:rPr>
              <a:t>N</a:t>
            </a:r>
            <a:r>
              <a:rPr dirty="0" sz="2850" spc="325" b="1">
                <a:solidFill>
                  <a:srgbClr val="E33864"/>
                </a:solidFill>
                <a:latin typeface="Calibri"/>
                <a:cs typeface="Calibri"/>
              </a:rPr>
              <a:t>S</a:t>
            </a:r>
            <a:r>
              <a:rPr dirty="0" sz="2850" spc="204" b="1">
                <a:solidFill>
                  <a:srgbClr val="E33864"/>
                </a:solidFill>
                <a:latin typeface="Calibri"/>
                <a:cs typeface="Calibri"/>
              </a:rPr>
              <a:t>T</a:t>
            </a:r>
            <a:r>
              <a:rPr dirty="0" sz="2850" spc="2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150" b="1">
                <a:solidFill>
                  <a:srgbClr val="E33864"/>
                </a:solidFill>
                <a:latin typeface="Calibri"/>
                <a:cs typeface="Calibri"/>
              </a:rPr>
              <a:t>G</a:t>
            </a:r>
            <a:r>
              <a:rPr dirty="0" sz="2850" spc="265" b="1">
                <a:solidFill>
                  <a:srgbClr val="E33864"/>
                </a:solidFill>
                <a:latin typeface="Calibri"/>
                <a:cs typeface="Calibri"/>
              </a:rPr>
              <a:t>R</a:t>
            </a:r>
            <a:r>
              <a:rPr dirty="0" sz="2850" spc="5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-320" b="1">
                <a:solidFill>
                  <a:srgbClr val="E33864"/>
                </a:solidFill>
                <a:latin typeface="Calibri"/>
                <a:cs typeface="Calibri"/>
              </a:rPr>
              <a:t>M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5300" y="0"/>
            <a:ext cx="866774" cy="7905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499" y="2962275"/>
            <a:ext cx="66675" cy="6667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230044" y="2444750"/>
            <a:ext cx="4589780" cy="17303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algn="just" marL="250190" marR="5080">
              <a:lnSpc>
                <a:spcPct val="116700"/>
              </a:lnSpc>
              <a:spcBef>
                <a:spcPts val="1040"/>
              </a:spcBef>
            </a:pP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mayoría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propuestas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pueden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llevar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cabo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mediante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historias,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será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recomendable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guarden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destacados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perderlas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poder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nosotros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evaluarlas.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499" y="4295774"/>
            <a:ext cx="66675" cy="666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499" y="5095874"/>
            <a:ext cx="66675" cy="6667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499" y="5629274"/>
            <a:ext cx="66675" cy="6667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499" y="5895974"/>
            <a:ext cx="66675" cy="6667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467573" y="4149724"/>
            <a:ext cx="4351655" cy="1892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contar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contenidos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atractivos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divertidos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ellos,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aprovechando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destrezas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uso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red.</a:t>
            </a:r>
            <a:endParaRPr sz="1500">
              <a:latin typeface="Calibri"/>
              <a:cs typeface="Calibri"/>
            </a:endParaRPr>
          </a:p>
          <a:p>
            <a:pPr algn="just" marL="12700" marR="7620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Fomentar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interacción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través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encuestas,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cuestionarios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abiertas.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Creación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contenidos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atractivos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micropíldoras.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...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4752975"/>
            <a:ext cx="66675" cy="66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5553074"/>
            <a:ext cx="66675" cy="66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67200"/>
            <a:ext cx="828674" cy="21518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6549" y="1524000"/>
            <a:ext cx="933449" cy="10382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10749" y="3429000"/>
            <a:ext cx="1619249" cy="13430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04882" y="92075"/>
            <a:ext cx="118999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[</a:t>
            </a:r>
            <a:r>
              <a:rPr dirty="0" spc="120"/>
              <a:t>R</a:t>
            </a:r>
            <a:r>
              <a:rPr dirty="0" spc="40"/>
              <a:t>ee</a:t>
            </a:r>
            <a:r>
              <a:rPr dirty="0" spc="120"/>
              <a:t>l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2238375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2505075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2771774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3038474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3571875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4105274"/>
            <a:ext cx="66675" cy="666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18579" y="282575"/>
            <a:ext cx="204533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45" b="1">
                <a:solidFill>
                  <a:srgbClr val="E33864"/>
                </a:solidFill>
                <a:latin typeface="Calibri"/>
                <a:cs typeface="Calibri"/>
              </a:rPr>
              <a:t>I</a:t>
            </a:r>
            <a:r>
              <a:rPr dirty="0" sz="2850" spc="165" b="1">
                <a:solidFill>
                  <a:srgbClr val="E33864"/>
                </a:solidFill>
                <a:latin typeface="Calibri"/>
                <a:cs typeface="Calibri"/>
              </a:rPr>
              <a:t>N</a:t>
            </a:r>
            <a:r>
              <a:rPr dirty="0" sz="2850" spc="325" b="1">
                <a:solidFill>
                  <a:srgbClr val="E33864"/>
                </a:solidFill>
                <a:latin typeface="Calibri"/>
                <a:cs typeface="Calibri"/>
              </a:rPr>
              <a:t>S</a:t>
            </a:r>
            <a:r>
              <a:rPr dirty="0" sz="2850" spc="204" b="1">
                <a:solidFill>
                  <a:srgbClr val="E33864"/>
                </a:solidFill>
                <a:latin typeface="Calibri"/>
                <a:cs typeface="Calibri"/>
              </a:rPr>
              <a:t>T</a:t>
            </a:r>
            <a:r>
              <a:rPr dirty="0" sz="2850" spc="2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150" b="1">
                <a:solidFill>
                  <a:srgbClr val="E33864"/>
                </a:solidFill>
                <a:latin typeface="Calibri"/>
                <a:cs typeface="Calibri"/>
              </a:rPr>
              <a:t>G</a:t>
            </a:r>
            <a:r>
              <a:rPr dirty="0" sz="2850" spc="265" b="1">
                <a:solidFill>
                  <a:srgbClr val="E33864"/>
                </a:solidFill>
                <a:latin typeface="Calibri"/>
                <a:cs typeface="Calibri"/>
              </a:rPr>
              <a:t>R</a:t>
            </a:r>
            <a:r>
              <a:rPr dirty="0" sz="2850" spc="5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-320" b="1">
                <a:solidFill>
                  <a:srgbClr val="E33864"/>
                </a:solidFill>
                <a:latin typeface="Calibri"/>
                <a:cs typeface="Calibri"/>
              </a:rPr>
              <a:t>M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300" y="0"/>
            <a:ext cx="866774" cy="79057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11510" y="844550"/>
            <a:ext cx="10155555" cy="538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350520">
              <a:lnSpc>
                <a:spcPct val="116700"/>
              </a:lnSpc>
              <a:spcBef>
                <a:spcPts val="100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Reels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 un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nuevo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formato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vídeos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cortos,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siguiendo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filosofía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vídeos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TikTok.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diferencian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historias 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vídeos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contínuos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sino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editar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tampoco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efímeros,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quedan almacenados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sección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propia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diferenciadas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resto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muro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Instagram.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marL="278765" marR="2810510">
              <a:lnSpc>
                <a:spcPct val="116700"/>
              </a:lnSpc>
              <a:spcBef>
                <a:spcPts val="81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Duración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hasta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60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segundos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habitual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ronden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15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segundos.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grabar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diferentes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velocidades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: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.5x,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.3x,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1x,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2x,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3x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4x.</a:t>
            </a:r>
            <a:endParaRPr sz="1500">
              <a:latin typeface="Calibri"/>
              <a:cs typeface="Calibri"/>
            </a:endParaRPr>
          </a:p>
          <a:p>
            <a:pPr marL="278765">
              <a:lnSpc>
                <a:spcPct val="100000"/>
              </a:lnSpc>
              <a:spcBef>
                <a:spcPts val="300"/>
              </a:spcBef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Gran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abanico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filtros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efectos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algunos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realidad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aumentada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basados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inteligencia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artificial.</a:t>
            </a:r>
            <a:endParaRPr sz="1500">
              <a:latin typeface="Calibri"/>
              <a:cs typeface="Calibri"/>
            </a:endParaRPr>
          </a:p>
          <a:p>
            <a:pPr marL="278765" marR="5080">
              <a:lnSpc>
                <a:spcPct val="116700"/>
              </a:lnSpc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editar</a:t>
            </a:r>
            <a:r>
              <a:rPr dirty="0" sz="1500" spc="12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vídeos</a:t>
            </a:r>
            <a:r>
              <a:rPr dirty="0" sz="1500" spc="1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grabando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pequeños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fragmentos</a:t>
            </a:r>
            <a:r>
              <a:rPr dirty="0" sz="1500" spc="1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hasta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llegar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duración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total.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facilitar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esa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atrás.</a:t>
            </a:r>
            <a:endParaRPr sz="1500">
              <a:latin typeface="Calibri"/>
              <a:cs typeface="Calibri"/>
            </a:endParaRPr>
          </a:p>
          <a:p>
            <a:pPr marL="278765" marR="8890">
              <a:lnSpc>
                <a:spcPct val="1167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remix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interactuar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clips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cuentas, se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divide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pantalla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dos,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mitad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nosotros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otra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mitad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clip.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mismo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dúos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TikTok.</a:t>
            </a:r>
            <a:endParaRPr sz="1500">
              <a:latin typeface="Calibri"/>
              <a:cs typeface="Calibri"/>
            </a:endParaRPr>
          </a:p>
          <a:p>
            <a:pPr marL="278765">
              <a:lnSpc>
                <a:spcPct val="100000"/>
              </a:lnSpc>
              <a:spcBef>
                <a:spcPts val="30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añadir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música</a:t>
            </a:r>
            <a:endParaRPr sz="150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92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algn="just" marL="278765" marR="12700">
              <a:lnSpc>
                <a:spcPct val="116700"/>
              </a:lnSpc>
              <a:spcBef>
                <a:spcPts val="215"/>
              </a:spcBef>
            </a:pP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propuestas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tanto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historias en Instagram 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Reels,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con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ventaja respecto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últimas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requieren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estudiante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esté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pendiente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borren,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duración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mayor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edición.</a:t>
            </a:r>
            <a:endParaRPr sz="1500">
              <a:latin typeface="Calibri"/>
              <a:cs typeface="Calibri"/>
            </a:endParaRPr>
          </a:p>
          <a:p>
            <a:pPr algn="just" marL="278765" marR="13335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necesario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veamos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obligación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nosotros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contenidos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mediante Reels, 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 utilizar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 para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sean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quienes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publiquen.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Ademas,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tipo 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 muy actual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gran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creatividad,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motivará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hora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utilizarla.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3" y="0"/>
            <a:ext cx="11006455" cy="6419215"/>
            <a:chOff x="283463" y="0"/>
            <a:chExt cx="11006455" cy="6419215"/>
          </a:xfrm>
        </p:grpSpPr>
        <p:sp>
          <p:nvSpPr>
            <p:cNvPr id="3" name="object 3"/>
            <p:cNvSpPr/>
            <p:nvPr/>
          </p:nvSpPr>
          <p:spPr>
            <a:xfrm>
              <a:off x="283463" y="0"/>
              <a:ext cx="11006455" cy="6419215"/>
            </a:xfrm>
            <a:custGeom>
              <a:avLst/>
              <a:gdLst/>
              <a:ahLst/>
              <a:cxnLst/>
              <a:rect l="l" t="t" r="r" b="b"/>
              <a:pathLst>
                <a:path w="11006455" h="6419215">
                  <a:moveTo>
                    <a:pt x="219589" y="6419087"/>
                  </a:moveTo>
                  <a:lnTo>
                    <a:pt x="0" y="6419087"/>
                  </a:lnTo>
                  <a:lnTo>
                    <a:pt x="0" y="0"/>
                  </a:lnTo>
                  <a:lnTo>
                    <a:pt x="216306" y="0"/>
                  </a:lnTo>
                  <a:lnTo>
                    <a:pt x="214874" y="4684"/>
                  </a:lnTo>
                  <a:lnTo>
                    <a:pt x="213186" y="12532"/>
                  </a:lnTo>
                  <a:lnTo>
                    <a:pt x="212173" y="20496"/>
                  </a:lnTo>
                  <a:lnTo>
                    <a:pt x="211835" y="28574"/>
                  </a:lnTo>
                  <a:lnTo>
                    <a:pt x="211835" y="6381749"/>
                  </a:lnTo>
                  <a:lnTo>
                    <a:pt x="212397" y="6392221"/>
                  </a:lnTo>
                  <a:lnTo>
                    <a:pt x="214082" y="6402442"/>
                  </a:lnTo>
                  <a:lnTo>
                    <a:pt x="216890" y="6412414"/>
                  </a:lnTo>
                  <a:lnTo>
                    <a:pt x="219589" y="6419087"/>
                  </a:lnTo>
                  <a:close/>
                </a:path>
                <a:path w="11006455" h="6419215">
                  <a:moveTo>
                    <a:pt x="11006328" y="6419087"/>
                  </a:moveTo>
                  <a:lnTo>
                    <a:pt x="10729207" y="6419087"/>
                  </a:lnTo>
                  <a:lnTo>
                    <a:pt x="10731906" y="6412414"/>
                  </a:lnTo>
                  <a:lnTo>
                    <a:pt x="10734714" y="6402442"/>
                  </a:lnTo>
                  <a:lnTo>
                    <a:pt x="10736399" y="6392221"/>
                  </a:lnTo>
                  <a:lnTo>
                    <a:pt x="10736960" y="6381749"/>
                  </a:lnTo>
                  <a:lnTo>
                    <a:pt x="10736960" y="28574"/>
                  </a:lnTo>
                  <a:lnTo>
                    <a:pt x="10736623" y="20496"/>
                  </a:lnTo>
                  <a:lnTo>
                    <a:pt x="10735610" y="12532"/>
                  </a:lnTo>
                  <a:lnTo>
                    <a:pt x="10733921" y="4684"/>
                  </a:lnTo>
                  <a:lnTo>
                    <a:pt x="10732489" y="0"/>
                  </a:lnTo>
                  <a:lnTo>
                    <a:pt x="11006328" y="0"/>
                  </a:lnTo>
                  <a:lnTo>
                    <a:pt x="11006328" y="6419087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5300" y="0"/>
              <a:ext cx="10525125" cy="6419215"/>
            </a:xfrm>
            <a:custGeom>
              <a:avLst/>
              <a:gdLst/>
              <a:ahLst/>
              <a:cxnLst/>
              <a:rect l="l" t="t" r="r" b="b"/>
              <a:pathLst>
                <a:path w="10525125" h="6419215">
                  <a:moveTo>
                    <a:pt x="10517453" y="6419087"/>
                  </a:moveTo>
                  <a:lnTo>
                    <a:pt x="7669" y="6419087"/>
                  </a:lnTo>
                  <a:lnTo>
                    <a:pt x="7250" y="6418199"/>
                  </a:lnTo>
                  <a:lnTo>
                    <a:pt x="4078" y="6409357"/>
                  </a:lnTo>
                  <a:lnTo>
                    <a:pt x="1812" y="6400335"/>
                  </a:lnTo>
                  <a:lnTo>
                    <a:pt x="453" y="6391132"/>
                  </a:lnTo>
                  <a:lnTo>
                    <a:pt x="0" y="6381750"/>
                  </a:lnTo>
                  <a:lnTo>
                    <a:pt x="0" y="28573"/>
                  </a:lnTo>
                  <a:lnTo>
                    <a:pt x="453" y="19191"/>
                  </a:lnTo>
                  <a:lnTo>
                    <a:pt x="1812" y="9989"/>
                  </a:lnTo>
                  <a:lnTo>
                    <a:pt x="4078" y="966"/>
                  </a:lnTo>
                  <a:lnTo>
                    <a:pt x="4425" y="0"/>
                  </a:lnTo>
                  <a:lnTo>
                    <a:pt x="10520698" y="0"/>
                  </a:lnTo>
                  <a:lnTo>
                    <a:pt x="10521044" y="966"/>
                  </a:lnTo>
                  <a:lnTo>
                    <a:pt x="10523310" y="9989"/>
                  </a:lnTo>
                  <a:lnTo>
                    <a:pt x="10524670" y="19191"/>
                  </a:lnTo>
                  <a:lnTo>
                    <a:pt x="10525124" y="28573"/>
                  </a:lnTo>
                  <a:lnTo>
                    <a:pt x="10525124" y="6381750"/>
                  </a:lnTo>
                  <a:lnTo>
                    <a:pt x="10517453" y="64190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26008" y="1712976"/>
            <a:ext cx="9860915" cy="4706620"/>
            <a:chOff x="826008" y="1712976"/>
            <a:chExt cx="9860915" cy="47066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9964" y="6067711"/>
              <a:ext cx="2046799" cy="3518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6008" y="1712976"/>
              <a:ext cx="9531350" cy="4480560"/>
            </a:xfrm>
            <a:custGeom>
              <a:avLst/>
              <a:gdLst/>
              <a:ahLst/>
              <a:cxnLst/>
              <a:rect l="l" t="t" r="r" b="b"/>
              <a:pathLst>
                <a:path w="9531350" h="4480560">
                  <a:moveTo>
                    <a:pt x="9531096" y="4480560"/>
                  </a:moveTo>
                  <a:lnTo>
                    <a:pt x="0" y="4480560"/>
                  </a:lnTo>
                  <a:lnTo>
                    <a:pt x="0" y="0"/>
                  </a:lnTo>
                  <a:lnTo>
                    <a:pt x="9531096" y="0"/>
                  </a:lnTo>
                  <a:lnTo>
                    <a:pt x="9531096" y="201549"/>
                  </a:lnTo>
                  <a:lnTo>
                    <a:pt x="307466" y="201549"/>
                  </a:lnTo>
                  <a:lnTo>
                    <a:pt x="298083" y="202002"/>
                  </a:lnTo>
                  <a:lnTo>
                    <a:pt x="254538" y="217586"/>
                  </a:lnTo>
                  <a:lnTo>
                    <a:pt x="223476" y="251853"/>
                  </a:lnTo>
                  <a:lnTo>
                    <a:pt x="212216" y="296799"/>
                  </a:lnTo>
                  <a:lnTo>
                    <a:pt x="212216" y="4106798"/>
                  </a:lnTo>
                  <a:lnTo>
                    <a:pt x="223476" y="4151744"/>
                  </a:lnTo>
                  <a:lnTo>
                    <a:pt x="254538" y="4186010"/>
                  </a:lnTo>
                  <a:lnTo>
                    <a:pt x="298083" y="4201595"/>
                  </a:lnTo>
                  <a:lnTo>
                    <a:pt x="307466" y="4202048"/>
                  </a:lnTo>
                  <a:lnTo>
                    <a:pt x="9531096" y="4202048"/>
                  </a:lnTo>
                  <a:lnTo>
                    <a:pt x="9531096" y="4480560"/>
                  </a:lnTo>
                  <a:close/>
                </a:path>
                <a:path w="9531350" h="4480560">
                  <a:moveTo>
                    <a:pt x="9531096" y="4202048"/>
                  </a:moveTo>
                  <a:lnTo>
                    <a:pt x="9165716" y="4202048"/>
                  </a:lnTo>
                  <a:lnTo>
                    <a:pt x="9175099" y="4201595"/>
                  </a:lnTo>
                  <a:lnTo>
                    <a:pt x="9184302" y="4200235"/>
                  </a:lnTo>
                  <a:lnTo>
                    <a:pt x="9226112" y="4180464"/>
                  </a:lnTo>
                  <a:lnTo>
                    <a:pt x="9253714" y="4143248"/>
                  </a:lnTo>
                  <a:lnTo>
                    <a:pt x="9260966" y="4106798"/>
                  </a:lnTo>
                  <a:lnTo>
                    <a:pt x="9260966" y="296799"/>
                  </a:lnTo>
                  <a:lnTo>
                    <a:pt x="9249705" y="251853"/>
                  </a:lnTo>
                  <a:lnTo>
                    <a:pt x="9218643" y="217586"/>
                  </a:lnTo>
                  <a:lnTo>
                    <a:pt x="9175099" y="202002"/>
                  </a:lnTo>
                  <a:lnTo>
                    <a:pt x="9165716" y="201549"/>
                  </a:lnTo>
                  <a:lnTo>
                    <a:pt x="9531096" y="201549"/>
                  </a:lnTo>
                  <a:lnTo>
                    <a:pt x="9531096" y="4202048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8225" y="1914525"/>
              <a:ext cx="9048750" cy="4000500"/>
            </a:xfrm>
            <a:custGeom>
              <a:avLst/>
              <a:gdLst/>
              <a:ahLst/>
              <a:cxnLst/>
              <a:rect l="l" t="t" r="r" b="b"/>
              <a:pathLst>
                <a:path w="9048750" h="4000500">
                  <a:moveTo>
                    <a:pt x="8953499" y="4000499"/>
                  </a:moveTo>
                  <a:lnTo>
                    <a:pt x="95249" y="4000499"/>
                  </a:lnTo>
                  <a:lnTo>
                    <a:pt x="85866" y="4000046"/>
                  </a:lnTo>
                  <a:lnTo>
                    <a:pt x="42321" y="3984461"/>
                  </a:lnTo>
                  <a:lnTo>
                    <a:pt x="11259" y="3950195"/>
                  </a:lnTo>
                  <a:lnTo>
                    <a:pt x="0" y="3905251"/>
                  </a:lnTo>
                  <a:lnTo>
                    <a:pt x="0" y="95247"/>
                  </a:lnTo>
                  <a:lnTo>
                    <a:pt x="11259" y="50303"/>
                  </a:lnTo>
                  <a:lnTo>
                    <a:pt x="42321" y="16037"/>
                  </a:lnTo>
                  <a:lnTo>
                    <a:pt x="85866" y="452"/>
                  </a:lnTo>
                  <a:lnTo>
                    <a:pt x="95243" y="0"/>
                  </a:lnTo>
                  <a:lnTo>
                    <a:pt x="8953506" y="0"/>
                  </a:lnTo>
                  <a:lnTo>
                    <a:pt x="8998444" y="11259"/>
                  </a:lnTo>
                  <a:lnTo>
                    <a:pt x="9032710" y="42321"/>
                  </a:lnTo>
                  <a:lnTo>
                    <a:pt x="9048296" y="85866"/>
                  </a:lnTo>
                  <a:lnTo>
                    <a:pt x="9048749" y="95247"/>
                  </a:lnTo>
                  <a:lnTo>
                    <a:pt x="9048749" y="3905251"/>
                  </a:lnTo>
                  <a:lnTo>
                    <a:pt x="9037488" y="3950195"/>
                  </a:lnTo>
                  <a:lnTo>
                    <a:pt x="9006426" y="3984461"/>
                  </a:lnTo>
                  <a:lnTo>
                    <a:pt x="8962882" y="4000046"/>
                  </a:lnTo>
                  <a:lnTo>
                    <a:pt x="8953499" y="400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9762330" y="0"/>
            <a:ext cx="11379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35" b="1">
                <a:solidFill>
                  <a:srgbClr val="C70017"/>
                </a:solidFill>
                <a:latin typeface="Calibri"/>
                <a:cs typeface="Calibri"/>
              </a:rPr>
              <a:t>[IGTV</a:t>
            </a:r>
            <a:r>
              <a:rPr dirty="0" sz="3000" spc="-160" b="1">
                <a:solidFill>
                  <a:srgbClr val="C70017"/>
                </a:solidFill>
                <a:latin typeface="Calibri"/>
                <a:cs typeface="Calibri"/>
              </a:rPr>
              <a:t> </a:t>
            </a:r>
            <a:r>
              <a:rPr dirty="0" sz="3000" spc="55" b="1">
                <a:solidFill>
                  <a:srgbClr val="C70017"/>
                </a:solidFill>
                <a:latin typeface="Calibri"/>
                <a:cs typeface="Calibri"/>
              </a:rPr>
              <a:t>]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8579" y="282575"/>
            <a:ext cx="204533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45" b="1">
                <a:solidFill>
                  <a:srgbClr val="E33864"/>
                </a:solidFill>
                <a:latin typeface="Calibri"/>
                <a:cs typeface="Calibri"/>
              </a:rPr>
              <a:t>I</a:t>
            </a:r>
            <a:r>
              <a:rPr dirty="0" sz="2850" spc="165" b="1">
                <a:solidFill>
                  <a:srgbClr val="E33864"/>
                </a:solidFill>
                <a:latin typeface="Calibri"/>
                <a:cs typeface="Calibri"/>
              </a:rPr>
              <a:t>N</a:t>
            </a:r>
            <a:r>
              <a:rPr dirty="0" sz="2850" spc="325" b="1">
                <a:solidFill>
                  <a:srgbClr val="E33864"/>
                </a:solidFill>
                <a:latin typeface="Calibri"/>
                <a:cs typeface="Calibri"/>
              </a:rPr>
              <a:t>S</a:t>
            </a:r>
            <a:r>
              <a:rPr dirty="0" sz="2850" spc="204" b="1">
                <a:solidFill>
                  <a:srgbClr val="E33864"/>
                </a:solidFill>
                <a:latin typeface="Calibri"/>
                <a:cs typeface="Calibri"/>
              </a:rPr>
              <a:t>T</a:t>
            </a:r>
            <a:r>
              <a:rPr dirty="0" sz="2850" spc="2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150" b="1">
                <a:solidFill>
                  <a:srgbClr val="E33864"/>
                </a:solidFill>
                <a:latin typeface="Calibri"/>
                <a:cs typeface="Calibri"/>
              </a:rPr>
              <a:t>G</a:t>
            </a:r>
            <a:r>
              <a:rPr dirty="0" sz="2850" spc="265" b="1">
                <a:solidFill>
                  <a:srgbClr val="E33864"/>
                </a:solidFill>
                <a:latin typeface="Calibri"/>
                <a:cs typeface="Calibri"/>
              </a:rPr>
              <a:t>R</a:t>
            </a:r>
            <a:r>
              <a:rPr dirty="0" sz="2850" spc="5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-320" b="1">
                <a:solidFill>
                  <a:srgbClr val="E33864"/>
                </a:solidFill>
                <a:latin typeface="Calibri"/>
                <a:cs typeface="Calibri"/>
              </a:rPr>
              <a:t>M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300" y="0"/>
            <a:ext cx="866774" cy="7905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50242" y="1244600"/>
            <a:ext cx="10617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50" b="1">
                <a:solidFill>
                  <a:srgbClr val="C70017"/>
                </a:solidFill>
                <a:latin typeface="Calibri"/>
                <a:cs typeface="Calibri"/>
              </a:rPr>
              <a:t>[</a:t>
            </a:r>
            <a:r>
              <a:rPr dirty="0" sz="3000" spc="100" b="1">
                <a:solidFill>
                  <a:srgbClr val="C70017"/>
                </a:solidFill>
                <a:latin typeface="Calibri"/>
                <a:cs typeface="Calibri"/>
              </a:rPr>
              <a:t>I</a:t>
            </a:r>
            <a:r>
              <a:rPr dirty="0" sz="3000" spc="-60" b="1">
                <a:solidFill>
                  <a:srgbClr val="C70017"/>
                </a:solidFill>
                <a:latin typeface="Calibri"/>
                <a:cs typeface="Calibri"/>
              </a:rPr>
              <a:t>G</a:t>
            </a:r>
            <a:r>
              <a:rPr dirty="0" sz="3000" spc="180" b="1">
                <a:solidFill>
                  <a:srgbClr val="C70017"/>
                </a:solidFill>
                <a:latin typeface="Calibri"/>
                <a:cs typeface="Calibri"/>
              </a:rPr>
              <a:t>T</a:t>
            </a:r>
            <a:r>
              <a:rPr dirty="0" sz="3000" spc="-114" b="1">
                <a:solidFill>
                  <a:srgbClr val="C70017"/>
                </a:solidFill>
                <a:latin typeface="Calibri"/>
                <a:cs typeface="Calibri"/>
              </a:rPr>
              <a:t>V</a:t>
            </a:r>
            <a:r>
              <a:rPr dirty="0" sz="3000" spc="55" b="1">
                <a:solidFill>
                  <a:srgbClr val="C70017"/>
                </a:solidFill>
                <a:latin typeface="Calibri"/>
                <a:cs typeface="Calibri"/>
              </a:rPr>
              <a:t>]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9109" y="2799079"/>
            <a:ext cx="4598670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Instagram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activar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imita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40" b="1">
                <a:solidFill>
                  <a:srgbClr val="737373"/>
                </a:solidFill>
                <a:latin typeface="Calibri"/>
                <a:cs typeface="Calibri"/>
              </a:rPr>
              <a:t>canal</a:t>
            </a:r>
            <a:r>
              <a:rPr dirty="0" sz="1200" spc="4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televisión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donde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podremos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subir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vídeos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40" b="1">
                <a:solidFill>
                  <a:srgbClr val="737373"/>
                </a:solidFill>
                <a:latin typeface="Calibri"/>
                <a:cs typeface="Calibri"/>
              </a:rPr>
              <a:t>mayor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duración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minutos que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nos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permite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del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muro.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Además de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almacenar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directos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hagamos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través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Instagram.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Existe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zona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específica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perfil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alamacenan.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algn="just" marL="12700" marR="12700">
              <a:lnSpc>
                <a:spcPct val="114599"/>
              </a:lnSpc>
            </a:pPr>
            <a:r>
              <a:rPr dirty="0" sz="1200" spc="4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podrá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respositorio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asociado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asignatura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737373"/>
                </a:solidFill>
                <a:latin typeface="Calibri"/>
                <a:cs typeface="Calibri"/>
              </a:rPr>
              <a:t>otro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tipo,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permitiendo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persona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2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esos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contenidos.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50864" y="2124456"/>
            <a:ext cx="3870960" cy="3590925"/>
            <a:chOff x="6150864" y="2124456"/>
            <a:chExt cx="3870960" cy="3590925"/>
          </a:xfrm>
        </p:grpSpPr>
        <p:sp>
          <p:nvSpPr>
            <p:cNvPr id="18" name="object 18"/>
            <p:cNvSpPr/>
            <p:nvPr/>
          </p:nvSpPr>
          <p:spPr>
            <a:xfrm>
              <a:off x="6150864" y="2124456"/>
              <a:ext cx="3870960" cy="3590925"/>
            </a:xfrm>
            <a:custGeom>
              <a:avLst/>
              <a:gdLst/>
              <a:ahLst/>
              <a:cxnLst/>
              <a:rect l="l" t="t" r="r" b="b"/>
              <a:pathLst>
                <a:path w="3870959" h="3590925">
                  <a:moveTo>
                    <a:pt x="3870960" y="3590544"/>
                  </a:moveTo>
                  <a:lnTo>
                    <a:pt x="0" y="3590544"/>
                  </a:lnTo>
                  <a:lnTo>
                    <a:pt x="0" y="0"/>
                  </a:lnTo>
                  <a:lnTo>
                    <a:pt x="3870960" y="0"/>
                  </a:lnTo>
                  <a:lnTo>
                    <a:pt x="3870960" y="199644"/>
                  </a:lnTo>
                  <a:lnTo>
                    <a:pt x="297560" y="199644"/>
                  </a:lnTo>
                  <a:lnTo>
                    <a:pt x="288177" y="200097"/>
                  </a:lnTo>
                  <a:lnTo>
                    <a:pt x="244631" y="215681"/>
                  </a:lnTo>
                  <a:lnTo>
                    <a:pt x="213570" y="249947"/>
                  </a:lnTo>
                  <a:lnTo>
                    <a:pt x="202310" y="294894"/>
                  </a:lnTo>
                  <a:lnTo>
                    <a:pt x="202310" y="3295268"/>
                  </a:lnTo>
                  <a:lnTo>
                    <a:pt x="213570" y="3340214"/>
                  </a:lnTo>
                  <a:lnTo>
                    <a:pt x="244631" y="3374480"/>
                  </a:lnTo>
                  <a:lnTo>
                    <a:pt x="288177" y="3390065"/>
                  </a:lnTo>
                  <a:lnTo>
                    <a:pt x="297560" y="3390518"/>
                  </a:lnTo>
                  <a:lnTo>
                    <a:pt x="3870960" y="3390518"/>
                  </a:lnTo>
                  <a:lnTo>
                    <a:pt x="3870960" y="3590544"/>
                  </a:lnTo>
                  <a:close/>
                </a:path>
                <a:path w="3870959" h="3590925">
                  <a:moveTo>
                    <a:pt x="3870960" y="3390518"/>
                  </a:moveTo>
                  <a:lnTo>
                    <a:pt x="3574160" y="3390518"/>
                  </a:lnTo>
                  <a:lnTo>
                    <a:pt x="3583543" y="3390065"/>
                  </a:lnTo>
                  <a:lnTo>
                    <a:pt x="3592745" y="3388705"/>
                  </a:lnTo>
                  <a:lnTo>
                    <a:pt x="3634557" y="3368934"/>
                  </a:lnTo>
                  <a:lnTo>
                    <a:pt x="3662158" y="3331719"/>
                  </a:lnTo>
                  <a:lnTo>
                    <a:pt x="3669410" y="3295268"/>
                  </a:lnTo>
                  <a:lnTo>
                    <a:pt x="3669410" y="294894"/>
                  </a:lnTo>
                  <a:lnTo>
                    <a:pt x="3658149" y="249947"/>
                  </a:lnTo>
                  <a:lnTo>
                    <a:pt x="3627088" y="215681"/>
                  </a:lnTo>
                  <a:lnTo>
                    <a:pt x="3583543" y="200097"/>
                  </a:lnTo>
                  <a:lnTo>
                    <a:pt x="3574160" y="199644"/>
                  </a:lnTo>
                  <a:lnTo>
                    <a:pt x="3870960" y="199644"/>
                  </a:lnTo>
                  <a:lnTo>
                    <a:pt x="3870960" y="3390518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3174" y="2324100"/>
              <a:ext cx="3467099" cy="3190874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14643" y="0"/>
            <a:ext cx="17475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"/>
              <a:t>[Directos</a:t>
            </a:r>
            <a:r>
              <a:rPr dirty="0" spc="-155"/>
              <a:t> </a:t>
            </a:r>
            <a:r>
              <a:rPr dirty="0" spc="55"/>
              <a:t>]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18579" y="282575"/>
            <a:ext cx="204533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45" b="1">
                <a:solidFill>
                  <a:srgbClr val="E33864"/>
                </a:solidFill>
                <a:latin typeface="Calibri"/>
                <a:cs typeface="Calibri"/>
              </a:rPr>
              <a:t>I</a:t>
            </a:r>
            <a:r>
              <a:rPr dirty="0" sz="2850" spc="165" b="1">
                <a:solidFill>
                  <a:srgbClr val="E33864"/>
                </a:solidFill>
                <a:latin typeface="Calibri"/>
                <a:cs typeface="Calibri"/>
              </a:rPr>
              <a:t>N</a:t>
            </a:r>
            <a:r>
              <a:rPr dirty="0" sz="2850" spc="325" b="1">
                <a:solidFill>
                  <a:srgbClr val="E33864"/>
                </a:solidFill>
                <a:latin typeface="Calibri"/>
                <a:cs typeface="Calibri"/>
              </a:rPr>
              <a:t>S</a:t>
            </a:r>
            <a:r>
              <a:rPr dirty="0" sz="2850" spc="204" b="1">
                <a:solidFill>
                  <a:srgbClr val="E33864"/>
                </a:solidFill>
                <a:latin typeface="Calibri"/>
                <a:cs typeface="Calibri"/>
              </a:rPr>
              <a:t>T</a:t>
            </a:r>
            <a:r>
              <a:rPr dirty="0" sz="2850" spc="2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150" b="1">
                <a:solidFill>
                  <a:srgbClr val="E33864"/>
                </a:solidFill>
                <a:latin typeface="Calibri"/>
                <a:cs typeface="Calibri"/>
              </a:rPr>
              <a:t>G</a:t>
            </a:r>
            <a:r>
              <a:rPr dirty="0" sz="2850" spc="265" b="1">
                <a:solidFill>
                  <a:srgbClr val="E33864"/>
                </a:solidFill>
                <a:latin typeface="Calibri"/>
                <a:cs typeface="Calibri"/>
              </a:rPr>
              <a:t>R</a:t>
            </a:r>
            <a:r>
              <a:rPr dirty="0" sz="2850" spc="5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-320" b="1">
                <a:solidFill>
                  <a:srgbClr val="E33864"/>
                </a:solidFill>
                <a:latin typeface="Calibri"/>
                <a:cs typeface="Calibri"/>
              </a:rPr>
              <a:t>M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300" y="0"/>
            <a:ext cx="866774" cy="7905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35151" y="883919"/>
            <a:ext cx="9903460" cy="5120640"/>
            <a:chOff x="835151" y="883919"/>
            <a:chExt cx="9903460" cy="5120640"/>
          </a:xfrm>
        </p:grpSpPr>
        <p:sp>
          <p:nvSpPr>
            <p:cNvPr id="10" name="object 10"/>
            <p:cNvSpPr/>
            <p:nvPr/>
          </p:nvSpPr>
          <p:spPr>
            <a:xfrm>
              <a:off x="835151" y="883919"/>
              <a:ext cx="9903460" cy="5120640"/>
            </a:xfrm>
            <a:custGeom>
              <a:avLst/>
              <a:gdLst/>
              <a:ahLst/>
              <a:cxnLst/>
              <a:rect l="l" t="t" r="r" b="b"/>
              <a:pathLst>
                <a:path w="9903460" h="5120640">
                  <a:moveTo>
                    <a:pt x="9902952" y="5120640"/>
                  </a:moveTo>
                  <a:lnTo>
                    <a:pt x="0" y="5120640"/>
                  </a:lnTo>
                  <a:lnTo>
                    <a:pt x="0" y="0"/>
                  </a:lnTo>
                  <a:lnTo>
                    <a:pt x="9902952" y="0"/>
                  </a:lnTo>
                  <a:lnTo>
                    <a:pt x="9902952" y="201930"/>
                  </a:lnTo>
                  <a:lnTo>
                    <a:pt x="307847" y="201930"/>
                  </a:lnTo>
                  <a:lnTo>
                    <a:pt x="298464" y="202383"/>
                  </a:lnTo>
                  <a:lnTo>
                    <a:pt x="254919" y="217967"/>
                  </a:lnTo>
                  <a:lnTo>
                    <a:pt x="223857" y="252234"/>
                  </a:lnTo>
                  <a:lnTo>
                    <a:pt x="212597" y="297180"/>
                  </a:lnTo>
                  <a:lnTo>
                    <a:pt x="212597" y="4745354"/>
                  </a:lnTo>
                  <a:lnTo>
                    <a:pt x="223857" y="4790300"/>
                  </a:lnTo>
                  <a:lnTo>
                    <a:pt x="254919" y="4824566"/>
                  </a:lnTo>
                  <a:lnTo>
                    <a:pt x="298464" y="4840151"/>
                  </a:lnTo>
                  <a:lnTo>
                    <a:pt x="307847" y="4840604"/>
                  </a:lnTo>
                  <a:lnTo>
                    <a:pt x="9902952" y="4840604"/>
                  </a:lnTo>
                  <a:lnTo>
                    <a:pt x="9902952" y="5120640"/>
                  </a:lnTo>
                  <a:close/>
                </a:path>
                <a:path w="9903460" h="5120640">
                  <a:moveTo>
                    <a:pt x="9902952" y="4840604"/>
                  </a:moveTo>
                  <a:lnTo>
                    <a:pt x="9537572" y="4840604"/>
                  </a:lnTo>
                  <a:lnTo>
                    <a:pt x="9546955" y="4840151"/>
                  </a:lnTo>
                  <a:lnTo>
                    <a:pt x="9556157" y="4838791"/>
                  </a:lnTo>
                  <a:lnTo>
                    <a:pt x="9597968" y="4819020"/>
                  </a:lnTo>
                  <a:lnTo>
                    <a:pt x="9625570" y="4781804"/>
                  </a:lnTo>
                  <a:lnTo>
                    <a:pt x="9632822" y="4745354"/>
                  </a:lnTo>
                  <a:lnTo>
                    <a:pt x="9632822" y="297180"/>
                  </a:lnTo>
                  <a:lnTo>
                    <a:pt x="9621561" y="252234"/>
                  </a:lnTo>
                  <a:lnTo>
                    <a:pt x="9590499" y="217967"/>
                  </a:lnTo>
                  <a:lnTo>
                    <a:pt x="9546955" y="202383"/>
                  </a:lnTo>
                  <a:lnTo>
                    <a:pt x="9537572" y="201930"/>
                  </a:lnTo>
                  <a:lnTo>
                    <a:pt x="9902952" y="201930"/>
                  </a:lnTo>
                  <a:lnTo>
                    <a:pt x="9902952" y="4840604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7749" y="1085850"/>
              <a:ext cx="9420225" cy="4638675"/>
            </a:xfrm>
            <a:custGeom>
              <a:avLst/>
              <a:gdLst/>
              <a:ahLst/>
              <a:cxnLst/>
              <a:rect l="l" t="t" r="r" b="b"/>
              <a:pathLst>
                <a:path w="9420225" h="4638675">
                  <a:moveTo>
                    <a:pt x="9324975" y="4638674"/>
                  </a:moveTo>
                  <a:lnTo>
                    <a:pt x="95248" y="4638674"/>
                  </a:lnTo>
                  <a:lnTo>
                    <a:pt x="85866" y="4638221"/>
                  </a:lnTo>
                  <a:lnTo>
                    <a:pt x="42321" y="4622636"/>
                  </a:lnTo>
                  <a:lnTo>
                    <a:pt x="11259" y="4588369"/>
                  </a:lnTo>
                  <a:lnTo>
                    <a:pt x="0" y="4543425"/>
                  </a:lnTo>
                  <a:lnTo>
                    <a:pt x="0" y="95249"/>
                  </a:lnTo>
                  <a:lnTo>
                    <a:pt x="11259" y="50303"/>
                  </a:lnTo>
                  <a:lnTo>
                    <a:pt x="42321" y="16037"/>
                  </a:lnTo>
                  <a:lnTo>
                    <a:pt x="85866" y="453"/>
                  </a:lnTo>
                  <a:lnTo>
                    <a:pt x="95249" y="0"/>
                  </a:lnTo>
                  <a:lnTo>
                    <a:pt x="9324974" y="0"/>
                  </a:lnTo>
                  <a:lnTo>
                    <a:pt x="9369918" y="11259"/>
                  </a:lnTo>
                  <a:lnTo>
                    <a:pt x="9404185" y="42321"/>
                  </a:lnTo>
                  <a:lnTo>
                    <a:pt x="9419770" y="85866"/>
                  </a:lnTo>
                  <a:lnTo>
                    <a:pt x="9420224" y="4543425"/>
                  </a:lnTo>
                  <a:lnTo>
                    <a:pt x="9419770" y="4552807"/>
                  </a:lnTo>
                  <a:lnTo>
                    <a:pt x="9404185" y="4596351"/>
                  </a:lnTo>
                  <a:lnTo>
                    <a:pt x="9369918" y="4627414"/>
                  </a:lnTo>
                  <a:lnTo>
                    <a:pt x="9324975" y="46386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/>
              <a:t>Otra </a:t>
            </a:r>
            <a:r>
              <a:rPr dirty="0" spc="25"/>
              <a:t>opción muy </a:t>
            </a:r>
            <a:r>
              <a:rPr dirty="0" spc="10"/>
              <a:t>característica </a:t>
            </a:r>
            <a:r>
              <a:rPr dirty="0" spc="15"/>
              <a:t>de </a:t>
            </a:r>
            <a:r>
              <a:rPr dirty="0" spc="30"/>
              <a:t>la </a:t>
            </a:r>
            <a:r>
              <a:rPr dirty="0" spc="20"/>
              <a:t>mayoría </a:t>
            </a:r>
            <a:r>
              <a:rPr dirty="0" spc="15"/>
              <a:t>de </a:t>
            </a:r>
            <a:r>
              <a:rPr dirty="0" spc="5"/>
              <a:t>redes </a:t>
            </a:r>
            <a:r>
              <a:rPr dirty="0" spc="25"/>
              <a:t>sociales son </a:t>
            </a:r>
            <a:r>
              <a:rPr dirty="0" spc="30"/>
              <a:t> </a:t>
            </a:r>
            <a:r>
              <a:rPr dirty="0" spc="25"/>
              <a:t>los</a:t>
            </a:r>
            <a:r>
              <a:rPr dirty="0" spc="-25"/>
              <a:t> </a:t>
            </a:r>
            <a:r>
              <a:rPr dirty="0" spc="10"/>
              <a:t>directos.</a:t>
            </a:r>
            <a:r>
              <a:rPr dirty="0" spc="-20"/>
              <a:t> </a:t>
            </a:r>
            <a:r>
              <a:rPr dirty="0" spc="-45"/>
              <a:t>A</a:t>
            </a:r>
            <a:r>
              <a:rPr dirty="0" spc="-20"/>
              <a:t> </a:t>
            </a:r>
            <a:r>
              <a:rPr dirty="0" spc="5"/>
              <a:t>través</a:t>
            </a:r>
            <a:r>
              <a:rPr dirty="0" spc="-20"/>
              <a:t> </a:t>
            </a:r>
            <a:r>
              <a:rPr dirty="0" spc="15"/>
              <a:t>de</a:t>
            </a:r>
            <a:r>
              <a:rPr dirty="0" spc="-20"/>
              <a:t> </a:t>
            </a:r>
            <a:r>
              <a:rPr dirty="0" spc="30"/>
              <a:t>la</a:t>
            </a:r>
            <a:r>
              <a:rPr dirty="0" spc="-20"/>
              <a:t> </a:t>
            </a:r>
            <a:r>
              <a:rPr dirty="0" spc="25"/>
              <a:t>aplicación</a:t>
            </a:r>
            <a:r>
              <a:rPr dirty="0" spc="-20"/>
              <a:t> </a:t>
            </a:r>
            <a:r>
              <a:rPr dirty="0" spc="20"/>
              <a:t>móvil</a:t>
            </a:r>
            <a:r>
              <a:rPr dirty="0" spc="-20"/>
              <a:t> </a:t>
            </a:r>
            <a:r>
              <a:rPr dirty="0" spc="15"/>
              <a:t>de</a:t>
            </a:r>
            <a:r>
              <a:rPr dirty="0" spc="-20"/>
              <a:t> </a:t>
            </a:r>
            <a:r>
              <a:rPr dirty="0" spc="10"/>
              <a:t>Instagram</a:t>
            </a:r>
            <a:r>
              <a:rPr dirty="0" spc="-20"/>
              <a:t> </a:t>
            </a:r>
            <a:r>
              <a:rPr dirty="0" spc="15"/>
              <a:t>podremovs </a:t>
            </a:r>
            <a:r>
              <a:rPr dirty="0" spc="-260"/>
              <a:t> </a:t>
            </a:r>
            <a:r>
              <a:rPr dirty="0" spc="10"/>
              <a:t>emitir </a:t>
            </a:r>
            <a:r>
              <a:rPr dirty="0" spc="20"/>
              <a:t>un </a:t>
            </a:r>
            <a:r>
              <a:rPr dirty="0" spc="5"/>
              <a:t>directo </a:t>
            </a:r>
            <a:r>
              <a:rPr dirty="0" spc="15"/>
              <a:t>que podrá </a:t>
            </a:r>
            <a:r>
              <a:rPr dirty="0"/>
              <a:t>ver </a:t>
            </a:r>
            <a:r>
              <a:rPr dirty="0" spc="20"/>
              <a:t>cualquier </a:t>
            </a:r>
            <a:r>
              <a:rPr dirty="0" spc="15"/>
              <a:t>persona, o </a:t>
            </a:r>
            <a:r>
              <a:rPr dirty="0" spc="20"/>
              <a:t>solo aquellos </a:t>
            </a:r>
            <a:r>
              <a:rPr dirty="0" spc="25"/>
              <a:t> </a:t>
            </a:r>
            <a:r>
              <a:rPr dirty="0" spc="15"/>
              <a:t>que permitamos </a:t>
            </a:r>
            <a:r>
              <a:rPr dirty="0" spc="10"/>
              <a:t>acceder </a:t>
            </a:r>
            <a:r>
              <a:rPr dirty="0" spc="30"/>
              <a:t>a </a:t>
            </a:r>
            <a:r>
              <a:rPr dirty="0" spc="5"/>
              <a:t>nuestro </a:t>
            </a:r>
            <a:r>
              <a:rPr dirty="0" spc="10"/>
              <a:t>perfil en el </a:t>
            </a:r>
            <a:r>
              <a:rPr dirty="0" spc="25"/>
              <a:t>caso </a:t>
            </a:r>
            <a:r>
              <a:rPr dirty="0" spc="15"/>
              <a:t>de </a:t>
            </a:r>
            <a:r>
              <a:rPr dirty="0" spc="5"/>
              <a:t>ser </a:t>
            </a:r>
            <a:r>
              <a:rPr dirty="0" spc="15"/>
              <a:t>privado </a:t>
            </a:r>
            <a:r>
              <a:rPr dirty="0" spc="20"/>
              <a:t> (opción</a:t>
            </a:r>
            <a:r>
              <a:rPr dirty="0" spc="-40"/>
              <a:t> </a:t>
            </a:r>
            <a:r>
              <a:rPr dirty="0" spc="5"/>
              <a:t>interesante</a:t>
            </a:r>
            <a:r>
              <a:rPr dirty="0" spc="-35"/>
              <a:t> </a:t>
            </a:r>
            <a:r>
              <a:rPr dirty="0" spc="25"/>
              <a:t>si</a:t>
            </a:r>
            <a:r>
              <a:rPr dirty="0" spc="-35"/>
              <a:t> </a:t>
            </a:r>
            <a:r>
              <a:rPr dirty="0" spc="15"/>
              <a:t>queremos</a:t>
            </a:r>
            <a:r>
              <a:rPr dirty="0" spc="-35"/>
              <a:t> </a:t>
            </a:r>
            <a:r>
              <a:rPr dirty="0" spc="15"/>
              <a:t>que</a:t>
            </a:r>
            <a:r>
              <a:rPr dirty="0" spc="-35"/>
              <a:t> </a:t>
            </a:r>
            <a:r>
              <a:rPr dirty="0" spc="25"/>
              <a:t>los</a:t>
            </a:r>
            <a:r>
              <a:rPr dirty="0" spc="-35"/>
              <a:t> </a:t>
            </a:r>
            <a:r>
              <a:rPr dirty="0" spc="10"/>
              <a:t>directos</a:t>
            </a:r>
            <a:r>
              <a:rPr dirty="0" spc="-35"/>
              <a:t> </a:t>
            </a:r>
            <a:r>
              <a:rPr dirty="0" spc="15"/>
              <a:t>sean</a:t>
            </a:r>
            <a:r>
              <a:rPr dirty="0" spc="-35"/>
              <a:t> </a:t>
            </a:r>
            <a:r>
              <a:rPr dirty="0" spc="15"/>
              <a:t>privados).</a:t>
            </a:r>
          </a:p>
          <a:p>
            <a:pPr>
              <a:lnSpc>
                <a:spcPct val="100000"/>
              </a:lnSpc>
            </a:pPr>
            <a:endParaRPr sz="1350"/>
          </a:p>
          <a:p>
            <a:pPr algn="just" marL="12700" marR="5080">
              <a:lnSpc>
                <a:spcPct val="114599"/>
              </a:lnSpc>
            </a:pPr>
            <a:r>
              <a:rPr dirty="0" spc="20"/>
              <a:t>Una </a:t>
            </a:r>
            <a:r>
              <a:rPr dirty="0" spc="15"/>
              <a:t>vez finalizado </a:t>
            </a:r>
            <a:r>
              <a:rPr dirty="0" spc="10"/>
              <a:t>el </a:t>
            </a:r>
            <a:r>
              <a:rPr dirty="0" spc="5"/>
              <a:t>directo </a:t>
            </a:r>
            <a:r>
              <a:rPr dirty="0" spc="15"/>
              <a:t>podremos </a:t>
            </a:r>
            <a:r>
              <a:rPr dirty="0"/>
              <a:t>escoger, </a:t>
            </a:r>
            <a:r>
              <a:rPr dirty="0" spc="25"/>
              <a:t>si </a:t>
            </a:r>
            <a:r>
              <a:rPr dirty="0" spc="10"/>
              <a:t>tenemos </a:t>
            </a:r>
            <a:r>
              <a:rPr dirty="0" spc="-10"/>
              <a:t>IGTV </a:t>
            </a:r>
            <a:r>
              <a:rPr dirty="0" spc="-5"/>
              <a:t> </a:t>
            </a:r>
            <a:r>
              <a:rPr dirty="0" spc="15"/>
              <a:t>activado,</a:t>
            </a:r>
            <a:r>
              <a:rPr dirty="0" spc="-40"/>
              <a:t> </a:t>
            </a:r>
            <a:r>
              <a:rPr dirty="0" spc="35" b="1">
                <a:latin typeface="Calibri"/>
                <a:cs typeface="Calibri"/>
              </a:rPr>
              <a:t>guardarlo</a:t>
            </a:r>
            <a:r>
              <a:rPr dirty="0" spc="35"/>
              <a:t>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/>
          </a:p>
          <a:p>
            <a:pPr algn="just" marL="12700">
              <a:lnSpc>
                <a:spcPct val="100000"/>
              </a:lnSpc>
            </a:pPr>
            <a:r>
              <a:rPr dirty="0" spc="30" b="1">
                <a:latin typeface="Calibri"/>
                <a:cs typeface="Calibri"/>
              </a:rPr>
              <a:t>Audiencia</a:t>
            </a:r>
            <a:r>
              <a:rPr dirty="0" spc="-40" b="1">
                <a:latin typeface="Calibri"/>
                <a:cs typeface="Calibri"/>
              </a:rPr>
              <a:t> </a:t>
            </a:r>
            <a:r>
              <a:rPr dirty="0" spc="30" b="1">
                <a:latin typeface="Calibri"/>
                <a:cs typeface="Calibri"/>
              </a:rPr>
              <a:t>de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spc="40" b="1">
                <a:latin typeface="Calibri"/>
                <a:cs typeface="Calibri"/>
              </a:rPr>
              <a:t>la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spc="35" b="1">
                <a:latin typeface="Calibri"/>
                <a:cs typeface="Calibri"/>
              </a:rPr>
              <a:t>transmisión</a:t>
            </a:r>
            <a:r>
              <a:rPr dirty="0" spc="-40" b="1">
                <a:latin typeface="Calibri"/>
                <a:cs typeface="Calibri"/>
              </a:rPr>
              <a:t> </a:t>
            </a:r>
            <a:r>
              <a:rPr dirty="0" spc="30" b="1">
                <a:latin typeface="Calibri"/>
                <a:cs typeface="Calibri"/>
              </a:rPr>
              <a:t>-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[</a:t>
            </a:r>
            <a:r>
              <a:rPr dirty="0" b="1">
                <a:solidFill>
                  <a:srgbClr val="CB0017"/>
                </a:solidFill>
                <a:latin typeface="Calibri"/>
                <a:cs typeface="Calibri"/>
              </a:rPr>
              <a:t>NOVEDAD</a:t>
            </a:r>
            <a:r>
              <a:rPr dirty="0" b="1">
                <a:latin typeface="Calibri"/>
                <a:cs typeface="Calibri"/>
              </a:rPr>
              <a:t>]</a:t>
            </a:r>
          </a:p>
          <a:p>
            <a:pPr algn="just" marL="12700" marR="5080">
              <a:lnSpc>
                <a:spcPct val="114599"/>
              </a:lnSpc>
            </a:pPr>
            <a:r>
              <a:rPr dirty="0" spc="10"/>
              <a:t>Desde </a:t>
            </a:r>
            <a:r>
              <a:rPr dirty="0" spc="15"/>
              <a:t>finales de </a:t>
            </a:r>
            <a:r>
              <a:rPr dirty="0" spc="-15"/>
              <a:t>2021 </a:t>
            </a:r>
            <a:r>
              <a:rPr dirty="0" spc="10"/>
              <a:t>Instagram </a:t>
            </a:r>
            <a:r>
              <a:rPr dirty="0" spc="5"/>
              <a:t>permite </a:t>
            </a:r>
            <a:r>
              <a:rPr dirty="0" spc="10"/>
              <a:t>escoger </a:t>
            </a:r>
            <a:r>
              <a:rPr dirty="0" spc="30"/>
              <a:t>la </a:t>
            </a:r>
            <a:r>
              <a:rPr dirty="0" spc="20"/>
              <a:t>audiencia </a:t>
            </a:r>
            <a:r>
              <a:rPr dirty="0" spc="15"/>
              <a:t>que </a:t>
            </a:r>
            <a:r>
              <a:rPr dirty="0" spc="20"/>
              <a:t> </a:t>
            </a:r>
            <a:r>
              <a:rPr dirty="0" spc="15"/>
              <a:t>podrá</a:t>
            </a:r>
            <a:r>
              <a:rPr dirty="0" spc="20"/>
              <a:t> </a:t>
            </a:r>
            <a:r>
              <a:rPr dirty="0"/>
              <a:t>ver</a:t>
            </a:r>
            <a:r>
              <a:rPr dirty="0" spc="5"/>
              <a:t> </a:t>
            </a:r>
            <a:r>
              <a:rPr dirty="0" spc="10"/>
              <a:t>el</a:t>
            </a:r>
            <a:r>
              <a:rPr dirty="0" spc="15"/>
              <a:t> </a:t>
            </a:r>
            <a:r>
              <a:rPr dirty="0" spc="5"/>
              <a:t>directo,</a:t>
            </a:r>
            <a:r>
              <a:rPr dirty="0" spc="10"/>
              <a:t> teniendo</a:t>
            </a:r>
            <a:r>
              <a:rPr dirty="0" spc="15"/>
              <a:t> </a:t>
            </a:r>
            <a:r>
              <a:rPr dirty="0" spc="30"/>
              <a:t>la</a:t>
            </a:r>
            <a:r>
              <a:rPr dirty="0" spc="35"/>
              <a:t> </a:t>
            </a:r>
            <a:r>
              <a:rPr dirty="0" spc="25"/>
              <a:t>opción</a:t>
            </a:r>
            <a:r>
              <a:rPr dirty="0" spc="30"/>
              <a:t> </a:t>
            </a:r>
            <a:r>
              <a:rPr dirty="0" spc="15"/>
              <a:t>de</a:t>
            </a:r>
            <a:r>
              <a:rPr dirty="0" spc="20"/>
              <a:t> </a:t>
            </a:r>
            <a:r>
              <a:rPr dirty="0" spc="10"/>
              <a:t>emitir</a:t>
            </a:r>
            <a:r>
              <a:rPr dirty="0" spc="15"/>
              <a:t> </a:t>
            </a:r>
            <a:r>
              <a:rPr dirty="0" spc="10"/>
              <a:t>en</a:t>
            </a:r>
            <a:r>
              <a:rPr dirty="0" spc="15"/>
              <a:t> </a:t>
            </a:r>
            <a:r>
              <a:rPr dirty="0" spc="10"/>
              <a:t>abierto </a:t>
            </a:r>
            <a:r>
              <a:rPr dirty="0" spc="15"/>
              <a:t> </a:t>
            </a:r>
            <a:r>
              <a:rPr dirty="0" spc="20"/>
              <a:t>(Público) </a:t>
            </a:r>
            <a:r>
              <a:rPr dirty="0" spc="10"/>
              <a:t>para </a:t>
            </a:r>
            <a:r>
              <a:rPr dirty="0" spc="15"/>
              <a:t>que </a:t>
            </a:r>
            <a:r>
              <a:rPr dirty="0" spc="20"/>
              <a:t>cualquier </a:t>
            </a:r>
            <a:r>
              <a:rPr dirty="0" spc="15"/>
              <a:t>persona </a:t>
            </a:r>
            <a:r>
              <a:rPr dirty="0" spc="20"/>
              <a:t>pueda </a:t>
            </a:r>
            <a:r>
              <a:rPr dirty="0" spc="10"/>
              <a:t>verlo </a:t>
            </a:r>
            <a:r>
              <a:rPr dirty="0" spc="5"/>
              <a:t>(en </a:t>
            </a:r>
            <a:r>
              <a:rPr dirty="0" spc="15"/>
              <a:t>función de </a:t>
            </a:r>
            <a:r>
              <a:rPr dirty="0" spc="10"/>
              <a:t>tu </a:t>
            </a:r>
            <a:r>
              <a:rPr dirty="0" spc="15"/>
              <a:t> </a:t>
            </a:r>
            <a:r>
              <a:rPr dirty="0" spc="20"/>
              <a:t>privacidad </a:t>
            </a:r>
            <a:r>
              <a:rPr dirty="0" spc="15"/>
              <a:t>claro) o que </a:t>
            </a:r>
            <a:r>
              <a:rPr dirty="0" spc="20"/>
              <a:t>solo pueda </a:t>
            </a:r>
            <a:r>
              <a:rPr dirty="0" spc="10"/>
              <a:t>verla </a:t>
            </a:r>
            <a:r>
              <a:rPr dirty="0" spc="25"/>
              <a:t>una </a:t>
            </a:r>
            <a:r>
              <a:rPr dirty="0" spc="5"/>
              <a:t>serie </a:t>
            </a:r>
            <a:r>
              <a:rPr dirty="0" spc="15"/>
              <a:t>de </a:t>
            </a:r>
            <a:r>
              <a:rPr dirty="0" spc="20"/>
              <a:t>personas </a:t>
            </a:r>
            <a:r>
              <a:rPr dirty="0" spc="15"/>
              <a:t>que </a:t>
            </a:r>
            <a:r>
              <a:rPr dirty="0" spc="20"/>
              <a:t> </a:t>
            </a:r>
            <a:r>
              <a:rPr dirty="0" spc="15"/>
              <a:t>escojas</a:t>
            </a:r>
            <a:r>
              <a:rPr dirty="0" spc="20"/>
              <a:t> </a:t>
            </a:r>
            <a:r>
              <a:rPr dirty="0" spc="10"/>
              <a:t>previamente</a:t>
            </a:r>
            <a:r>
              <a:rPr dirty="0" spc="15"/>
              <a:t> </a:t>
            </a:r>
            <a:r>
              <a:rPr dirty="0" spc="10"/>
              <a:t>(Práctica),</a:t>
            </a:r>
            <a:r>
              <a:rPr dirty="0" spc="15"/>
              <a:t> es</a:t>
            </a:r>
            <a:r>
              <a:rPr dirty="0" spc="20"/>
              <a:t> </a:t>
            </a:r>
            <a:r>
              <a:rPr dirty="0" spc="15"/>
              <a:t>recomendable</a:t>
            </a:r>
            <a:r>
              <a:rPr dirty="0" spc="20"/>
              <a:t> </a:t>
            </a:r>
            <a:r>
              <a:rPr dirty="0"/>
              <a:t>esta</a:t>
            </a:r>
            <a:r>
              <a:rPr dirty="0" spc="5"/>
              <a:t> </a:t>
            </a:r>
            <a:r>
              <a:rPr dirty="0" spc="20"/>
              <a:t>segunda </a:t>
            </a:r>
            <a:r>
              <a:rPr dirty="0" spc="25"/>
              <a:t> opción </a:t>
            </a:r>
            <a:r>
              <a:rPr dirty="0" spc="10"/>
              <a:t>para </a:t>
            </a:r>
            <a:r>
              <a:rPr dirty="0" spc="5"/>
              <a:t>comenzar. </a:t>
            </a:r>
            <a:r>
              <a:rPr dirty="0" spc="35"/>
              <a:t>En </a:t>
            </a:r>
            <a:r>
              <a:rPr dirty="0" spc="20"/>
              <a:t>cualquier </a:t>
            </a:r>
            <a:r>
              <a:rPr dirty="0" spc="15"/>
              <a:t>momento </a:t>
            </a:r>
            <a:r>
              <a:rPr dirty="0" spc="20"/>
              <a:t>podrás cambiar </a:t>
            </a:r>
            <a:r>
              <a:rPr dirty="0" spc="10"/>
              <a:t>tu </a:t>
            </a:r>
            <a:r>
              <a:rPr dirty="0" spc="15"/>
              <a:t> </a:t>
            </a:r>
            <a:r>
              <a:rPr dirty="0" spc="20"/>
              <a:t>audiencia</a:t>
            </a:r>
            <a:r>
              <a:rPr dirty="0" spc="-35"/>
              <a:t> </a:t>
            </a:r>
            <a:r>
              <a:rPr dirty="0" spc="-15"/>
              <a:t>y,</a:t>
            </a:r>
            <a:r>
              <a:rPr dirty="0" spc="-30"/>
              <a:t> </a:t>
            </a:r>
            <a:r>
              <a:rPr dirty="0" spc="15"/>
              <a:t>por</a:t>
            </a:r>
            <a:r>
              <a:rPr dirty="0" spc="-30"/>
              <a:t> </a:t>
            </a:r>
            <a:r>
              <a:rPr dirty="0" spc="10"/>
              <a:t>ejemplo,</a:t>
            </a:r>
            <a:r>
              <a:rPr dirty="0" spc="-30"/>
              <a:t> </a:t>
            </a:r>
            <a:r>
              <a:rPr dirty="0" spc="10"/>
              <a:t>empezar</a:t>
            </a:r>
            <a:r>
              <a:rPr dirty="0" spc="-30"/>
              <a:t> </a:t>
            </a:r>
            <a:r>
              <a:rPr dirty="0" spc="30"/>
              <a:t>a</a:t>
            </a:r>
            <a:r>
              <a:rPr dirty="0" spc="-30"/>
              <a:t> </a:t>
            </a:r>
            <a:r>
              <a:rPr dirty="0" spc="10"/>
              <a:t>emitir</a:t>
            </a:r>
            <a:r>
              <a:rPr dirty="0" spc="-30"/>
              <a:t> </a:t>
            </a:r>
            <a:r>
              <a:rPr dirty="0" spc="10"/>
              <a:t>para</a:t>
            </a:r>
            <a:r>
              <a:rPr dirty="0" spc="-30"/>
              <a:t> </a:t>
            </a:r>
            <a:r>
              <a:rPr dirty="0" spc="10"/>
              <a:t>el</a:t>
            </a:r>
            <a:r>
              <a:rPr dirty="0" spc="-30"/>
              <a:t> </a:t>
            </a:r>
            <a:r>
              <a:rPr dirty="0" spc="-5"/>
              <a:t>resto</a:t>
            </a:r>
            <a:r>
              <a:rPr dirty="0" spc="-30"/>
              <a:t> </a:t>
            </a:r>
            <a:r>
              <a:rPr dirty="0" spc="15"/>
              <a:t>de</a:t>
            </a:r>
            <a:r>
              <a:rPr dirty="0" spc="-30"/>
              <a:t> </a:t>
            </a:r>
            <a:r>
              <a:rPr dirty="0" spc="10"/>
              <a:t>tu</a:t>
            </a:r>
            <a:r>
              <a:rPr dirty="0" spc="-30"/>
              <a:t> </a:t>
            </a:r>
            <a:r>
              <a:rPr dirty="0" spc="20"/>
              <a:t>clase.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/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pc="15"/>
              <a:t>Podrás,</a:t>
            </a:r>
            <a:r>
              <a:rPr dirty="0" spc="-40"/>
              <a:t> </a:t>
            </a:r>
            <a:r>
              <a:rPr dirty="0" spc="10"/>
              <a:t>también,</a:t>
            </a:r>
            <a:r>
              <a:rPr dirty="0" spc="-35"/>
              <a:t> </a:t>
            </a:r>
            <a:r>
              <a:rPr dirty="0" spc="15"/>
              <a:t>programar</a:t>
            </a:r>
            <a:r>
              <a:rPr dirty="0" spc="-35"/>
              <a:t> </a:t>
            </a:r>
            <a:r>
              <a:rPr dirty="0" spc="15"/>
              <a:t>tus</a:t>
            </a:r>
            <a:r>
              <a:rPr dirty="0" spc="-35"/>
              <a:t> </a:t>
            </a:r>
            <a:r>
              <a:rPr dirty="0" spc="10"/>
              <a:t>directos</a:t>
            </a:r>
            <a:r>
              <a:rPr dirty="0" spc="-35"/>
              <a:t> </a:t>
            </a:r>
            <a:r>
              <a:rPr dirty="0" spc="15"/>
              <a:t>y</a:t>
            </a:r>
            <a:r>
              <a:rPr dirty="0" spc="-35"/>
              <a:t> </a:t>
            </a:r>
            <a:r>
              <a:rPr dirty="0" spc="25"/>
              <a:t>así</a:t>
            </a:r>
            <a:r>
              <a:rPr dirty="0" spc="-35"/>
              <a:t> </a:t>
            </a:r>
            <a:r>
              <a:rPr dirty="0" spc="10"/>
              <a:t>tenerlos</a:t>
            </a:r>
            <a:r>
              <a:rPr dirty="0" spc="-35"/>
              <a:t> </a:t>
            </a:r>
            <a:r>
              <a:rPr dirty="0" spc="25"/>
              <a:t>anunciados.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21510" y="1227455"/>
            <a:ext cx="2595880" cy="295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2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directos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además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emitirlo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hasta </a:t>
            </a:r>
            <a:r>
              <a:rPr dirty="0" sz="1200" spc="25" b="1">
                <a:solidFill>
                  <a:srgbClr val="737373"/>
                </a:solidFill>
                <a:latin typeface="Calibri"/>
                <a:cs typeface="Calibri"/>
              </a:rPr>
              <a:t>3 </a:t>
            </a:r>
            <a:r>
              <a:rPr dirty="0" sz="1200" spc="35" b="1">
                <a:solidFill>
                  <a:srgbClr val="737373"/>
                </a:solidFill>
                <a:latin typeface="Calibri"/>
                <a:cs typeface="Calibri"/>
              </a:rPr>
              <a:t>personas </a:t>
            </a:r>
            <a:r>
              <a:rPr dirty="0" sz="1200" spc="30" b="1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, a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parte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nosotros,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funcionalidad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denominan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737373"/>
                </a:solidFill>
                <a:latin typeface="Calibri"/>
                <a:cs typeface="Calibri"/>
              </a:rPr>
              <a:t>Live</a:t>
            </a:r>
            <a:r>
              <a:rPr dirty="0" sz="1200" spc="5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 b="1">
                <a:solidFill>
                  <a:srgbClr val="737373"/>
                </a:solidFill>
                <a:latin typeface="Calibri"/>
                <a:cs typeface="Calibri"/>
              </a:rPr>
              <a:t>rooms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característica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ser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interesante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para organizar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actividades grupales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estudiantes,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presentando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trabajos,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ya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sea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organizada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nosotros,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o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directamente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entre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ellos.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algn="just" marL="12700" marR="9525">
              <a:lnSpc>
                <a:spcPct val="114599"/>
              </a:lnSpc>
            </a:pP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Otra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ser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para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invitar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profesionales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otros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 docentes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2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participar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alguna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737373"/>
                </a:solidFill>
                <a:latin typeface="Calibri"/>
                <a:cs typeface="Calibri"/>
              </a:rPr>
              <a:t>actividad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25">
                <a:solidFill>
                  <a:srgbClr val="737373"/>
                </a:solidFill>
                <a:latin typeface="Calibri"/>
                <a:cs typeface="Calibri"/>
              </a:rPr>
              <a:t>clase</a:t>
            </a:r>
            <a:r>
              <a:rPr dirty="0" sz="12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5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200" spc="-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2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37373"/>
                </a:solidFill>
                <a:latin typeface="Calibri"/>
                <a:cs typeface="Calibri"/>
              </a:rPr>
              <a:t>formato</a:t>
            </a:r>
            <a:r>
              <a:rPr dirty="0" sz="12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737373"/>
                </a:solidFill>
                <a:latin typeface="Calibri"/>
                <a:cs typeface="Calibri"/>
              </a:rPr>
              <a:t>entrevista.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0125" y="1257300"/>
            <a:ext cx="2285999" cy="452437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62574"/>
            <a:ext cx="1000125" cy="1056640"/>
            <a:chOff x="0" y="5362574"/>
            <a:chExt cx="1000125" cy="1056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00674"/>
              <a:ext cx="923924" cy="1018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449" y="5362574"/>
              <a:ext cx="66675" cy="6667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4750" y="0"/>
            <a:ext cx="1047749" cy="5238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1475" y="5781674"/>
            <a:ext cx="1724024" cy="6374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537153" y="6141497"/>
            <a:ext cx="40005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4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704882" y="92075"/>
            <a:ext cx="122174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[</a:t>
            </a:r>
            <a:r>
              <a:rPr dirty="0"/>
              <a:t>G</a:t>
            </a:r>
            <a:r>
              <a:rPr dirty="0" spc="90"/>
              <a:t>u</a:t>
            </a:r>
            <a:r>
              <a:rPr dirty="0" spc="90"/>
              <a:t>í</a:t>
            </a:r>
            <a:r>
              <a:rPr dirty="0" spc="100"/>
              <a:t>a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8362" y="911225"/>
            <a:ext cx="9886315" cy="1256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última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opciones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van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analizar,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actuales,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guías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.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Estas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colecciones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 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sigamos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que sean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públicas.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parecido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compartir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Instagram,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aparecerá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directamente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muro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sino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habrá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guía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verlas.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49" y="2428875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49" y="3228974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49" y="3762375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49" y="4295774"/>
            <a:ext cx="66675" cy="666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12738" y="2282825"/>
            <a:ext cx="4570730" cy="242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Están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formadas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título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descripción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ubican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sección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específica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usuario.</a:t>
            </a:r>
            <a:endParaRPr sz="1500">
              <a:latin typeface="Calibri"/>
              <a:cs typeface="Calibri"/>
            </a:endParaRPr>
          </a:p>
          <a:p>
            <a:pPr algn="just" marL="12700" marR="6985">
              <a:lnSpc>
                <a:spcPct val="116700"/>
              </a:lnSpc>
            </a:pP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Cada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elemento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(publicación)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guía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deberá contar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título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descripción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(opcional).</a:t>
            </a:r>
            <a:endParaRPr sz="1500">
              <a:latin typeface="Calibri"/>
              <a:cs typeface="Calibri"/>
            </a:endParaRPr>
          </a:p>
          <a:p>
            <a:pPr algn="just" marL="12700" marR="5715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pueda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acceder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verlas.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Tienen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75" b="1">
                <a:solidFill>
                  <a:srgbClr val="737373"/>
                </a:solidFill>
                <a:latin typeface="Calibri"/>
                <a:cs typeface="Calibri"/>
              </a:rPr>
              <a:t>URL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específica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poder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recuperar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colección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49" y="4829174"/>
            <a:ext cx="66675" cy="6667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112738" y="4683124"/>
            <a:ext cx="457136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913130" algn="l"/>
                <a:tab pos="1598930" algn="l"/>
                <a:tab pos="2835910" algn="l"/>
                <a:tab pos="3488054" algn="l"/>
                <a:tab pos="3803650" algn="l"/>
                <a:tab pos="4358005" algn="l"/>
              </a:tabLst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ñ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z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 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guardados</a:t>
            </a:r>
            <a:r>
              <a:rPr dirty="0" sz="1500" spc="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buscar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16700"/>
              </a:lnSpc>
              <a:tabLst>
                <a:tab pos="659130" algn="l"/>
                <a:tab pos="995680" algn="l"/>
                <a:tab pos="2284095" algn="l"/>
                <a:tab pos="2771775" algn="l"/>
                <a:tab pos="3609340" algn="l"/>
                <a:tab pos="3885565" algn="l"/>
                <a:tab pos="4359910" algn="l"/>
              </a:tabLst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f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ó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g</a:t>
            </a: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b="1">
                <a:solidFill>
                  <a:srgbClr val="737373"/>
                </a:solidFill>
                <a:latin typeface="Calibri"/>
                <a:cs typeface="Calibri"/>
              </a:rPr>
              <a:t>  </a:t>
            </a:r>
            <a:r>
              <a:rPr dirty="0" sz="1500" spc="-4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60" b="1">
                <a:solidFill>
                  <a:srgbClr val="737373"/>
                </a:solidFill>
                <a:latin typeface="Calibri"/>
                <a:cs typeface="Calibri"/>
              </a:rPr>
              <a:t>H</a:t>
            </a:r>
            <a:r>
              <a:rPr dirty="0" sz="1500" spc="90" b="1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170" b="1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140" b="1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b="1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g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í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n 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web,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blog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incluso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Moodle.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8579" y="282575"/>
            <a:ext cx="204533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45" b="1">
                <a:solidFill>
                  <a:srgbClr val="E33864"/>
                </a:solidFill>
                <a:latin typeface="Calibri"/>
                <a:cs typeface="Calibri"/>
              </a:rPr>
              <a:t>I</a:t>
            </a:r>
            <a:r>
              <a:rPr dirty="0" sz="2850" spc="165" b="1">
                <a:solidFill>
                  <a:srgbClr val="E33864"/>
                </a:solidFill>
                <a:latin typeface="Calibri"/>
                <a:cs typeface="Calibri"/>
              </a:rPr>
              <a:t>N</a:t>
            </a:r>
            <a:r>
              <a:rPr dirty="0" sz="2850" spc="325" b="1">
                <a:solidFill>
                  <a:srgbClr val="E33864"/>
                </a:solidFill>
                <a:latin typeface="Calibri"/>
                <a:cs typeface="Calibri"/>
              </a:rPr>
              <a:t>S</a:t>
            </a:r>
            <a:r>
              <a:rPr dirty="0" sz="2850" spc="204" b="1">
                <a:solidFill>
                  <a:srgbClr val="E33864"/>
                </a:solidFill>
                <a:latin typeface="Calibri"/>
                <a:cs typeface="Calibri"/>
              </a:rPr>
              <a:t>T</a:t>
            </a:r>
            <a:r>
              <a:rPr dirty="0" sz="2850" spc="2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150" b="1">
                <a:solidFill>
                  <a:srgbClr val="E33864"/>
                </a:solidFill>
                <a:latin typeface="Calibri"/>
                <a:cs typeface="Calibri"/>
              </a:rPr>
              <a:t>G</a:t>
            </a:r>
            <a:r>
              <a:rPr dirty="0" sz="2850" spc="265" b="1">
                <a:solidFill>
                  <a:srgbClr val="E33864"/>
                </a:solidFill>
                <a:latin typeface="Calibri"/>
                <a:cs typeface="Calibri"/>
              </a:rPr>
              <a:t>R</a:t>
            </a:r>
            <a:r>
              <a:rPr dirty="0" sz="2850" spc="55" b="1">
                <a:solidFill>
                  <a:srgbClr val="E33864"/>
                </a:solidFill>
                <a:latin typeface="Calibri"/>
                <a:cs typeface="Calibri"/>
              </a:rPr>
              <a:t>A</a:t>
            </a:r>
            <a:r>
              <a:rPr dirty="0" sz="2850" spc="-320" b="1">
                <a:solidFill>
                  <a:srgbClr val="E33864"/>
                </a:solidFill>
                <a:latin typeface="Calibri"/>
                <a:cs typeface="Calibri"/>
              </a:rPr>
              <a:t>M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300" y="0"/>
            <a:ext cx="866774" cy="7905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49" y="2628900"/>
            <a:ext cx="66675" cy="6667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798740" y="2089562"/>
            <a:ext cx="5193030" cy="68580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marL="395605">
              <a:lnSpc>
                <a:spcPct val="100000"/>
              </a:lnSpc>
              <a:spcBef>
                <a:spcPts val="740"/>
              </a:spcBef>
              <a:tabLst>
                <a:tab pos="781685" algn="l"/>
                <a:tab pos="2139950" algn="l"/>
                <a:tab pos="2459355" algn="l"/>
                <a:tab pos="3540125" algn="l"/>
                <a:tab pos="3945254" algn="l"/>
                <a:tab pos="4761865" algn="l"/>
              </a:tabLst>
            </a:pP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b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g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f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1823" y="2749550"/>
            <a:ext cx="481076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previamente</a:t>
            </a:r>
            <a:r>
              <a:rPr dirty="0" sz="1500" spc="3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aquellas</a:t>
            </a:r>
            <a:r>
              <a:rPr dirty="0" sz="1500" spc="3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3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3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queramos</a:t>
            </a:r>
            <a:r>
              <a:rPr dirty="0" sz="1500" spc="3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luego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almacenar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guía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recuperarlas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fácilmente.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49" y="3429000"/>
            <a:ext cx="66675" cy="666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49" y="4229099"/>
            <a:ext cx="66675" cy="6667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49" y="4762499"/>
            <a:ext cx="66675" cy="6667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181823" y="3282949"/>
            <a:ext cx="4814570" cy="242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Podremos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recopilar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nuestros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y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según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estretategia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crear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guía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actividad,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incluso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estudiante.</a:t>
            </a:r>
            <a:endParaRPr sz="1500">
              <a:latin typeface="Calibri"/>
              <a:cs typeface="Calibri"/>
            </a:endParaRPr>
          </a:p>
          <a:p>
            <a:pPr algn="just" marL="12700" marR="6985">
              <a:lnSpc>
                <a:spcPct val="116700"/>
              </a:lnSpc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Otra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guías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temáticas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con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interés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recopilado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Instagram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estudiantes.</a:t>
            </a:r>
            <a:endParaRPr sz="1500">
              <a:latin typeface="Calibri"/>
              <a:cs typeface="Calibri"/>
            </a:endParaRPr>
          </a:p>
          <a:p>
            <a:pPr algn="just" marL="12700" marR="5715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puede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organizar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temáticamente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facilitándo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luego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URL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incluyéndola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el material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online 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cada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tema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unidad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33550" y="5895974"/>
            <a:ext cx="1676400" cy="514350"/>
          </a:xfrm>
          <a:custGeom>
            <a:avLst/>
            <a:gdLst/>
            <a:ahLst/>
            <a:cxnLst/>
            <a:rect l="l" t="t" r="r" b="b"/>
            <a:pathLst>
              <a:path w="1676400" h="514350">
                <a:moveTo>
                  <a:pt x="1676399" y="514349"/>
                </a:moveTo>
                <a:lnTo>
                  <a:pt x="0" y="514349"/>
                </a:lnTo>
                <a:lnTo>
                  <a:pt x="0" y="0"/>
                </a:lnTo>
                <a:lnTo>
                  <a:pt x="1676399" y="0"/>
                </a:lnTo>
                <a:lnTo>
                  <a:pt x="1676399" y="514349"/>
                </a:lnTo>
                <a:close/>
              </a:path>
            </a:pathLst>
          </a:custGeom>
          <a:solidFill>
            <a:srgbClr val="E33762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850628" y="6007099"/>
            <a:ext cx="13811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0" b="1">
                <a:latin typeface="Calibri"/>
                <a:cs typeface="Calibri"/>
                <a:hlinkClick r:id="rId8"/>
              </a:rPr>
              <a:t>Ejemplo</a:t>
            </a:r>
            <a:r>
              <a:rPr dirty="0" sz="1500" spc="-80" b="1">
                <a:latin typeface="Calibri"/>
                <a:cs typeface="Calibri"/>
                <a:hlinkClick r:id="rId8"/>
              </a:rPr>
              <a:t> </a:t>
            </a:r>
            <a:r>
              <a:rPr dirty="0" sz="1500" spc="35" b="1">
                <a:latin typeface="Calibri"/>
                <a:cs typeface="Calibri"/>
                <a:hlinkClick r:id="rId8"/>
              </a:rPr>
              <a:t>de</a:t>
            </a:r>
            <a:r>
              <a:rPr dirty="0" sz="1500" spc="-75" b="1">
                <a:latin typeface="Calibri"/>
                <a:cs typeface="Calibri"/>
                <a:hlinkClick r:id="rId8"/>
              </a:rPr>
              <a:t> </a:t>
            </a:r>
            <a:r>
              <a:rPr dirty="0" sz="1500" spc="35" b="1">
                <a:latin typeface="Calibri"/>
                <a:cs typeface="Calibri"/>
                <a:hlinkClick r:id="rId8"/>
              </a:rPr>
              <a:t>Guía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4133850"/>
            <a:ext cx="66675" cy="66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4400550"/>
            <a:ext cx="66675" cy="66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4667250"/>
            <a:ext cx="66675" cy="66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5200649"/>
            <a:ext cx="66675" cy="6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5467349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6000749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49" y="6267449"/>
            <a:ext cx="66675" cy="666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71959" y="6159499"/>
            <a:ext cx="35286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moderación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52975"/>
            <a:ext cx="828674" cy="16661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44199" y="1019175"/>
            <a:ext cx="685799" cy="10382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67299" y="6029324"/>
            <a:ext cx="1724024" cy="38976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537153" y="6141497"/>
            <a:ext cx="40005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4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1807" y="863600"/>
            <a:ext cx="10085705" cy="528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400" marR="191770">
              <a:lnSpc>
                <a:spcPct val="116700"/>
              </a:lnSpc>
              <a:spcBef>
                <a:spcPts val="100"/>
              </a:spcBef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LinkedIn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texto (1300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caracteres)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emoticonos,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hashtags, menciones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cuentas 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usuario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enlaces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vista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previa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automática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ellos,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podemos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escogerlo).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25400" marR="19367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filosofía 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semejante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enfoque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totalmente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profesional. </a:t>
            </a: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docentes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que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llevar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cabo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red,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perfiles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profesionales,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recomienda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limitaras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concretos,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pautas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semejantes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propuestas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grupos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previamente.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25400" marR="196215">
              <a:lnSpc>
                <a:spcPct val="116700"/>
              </a:lnSpc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actividades/dinámicas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docentes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concretas para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parte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ellos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ruido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resto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contactos,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recomendar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compartan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resultados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ir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generando contenido 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red.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marL="272415" marR="753110">
              <a:lnSpc>
                <a:spcPct val="116700"/>
              </a:lnSpc>
              <a:spcBef>
                <a:spcPts val="890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Tienen como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objetivo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encuentro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profesionales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mismo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sector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con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intereses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similares.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muro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contenidos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ordenan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cronológica.</a:t>
            </a:r>
            <a:endParaRPr sz="1500">
              <a:latin typeface="Calibri"/>
              <a:cs typeface="Calibri"/>
            </a:endParaRPr>
          </a:p>
          <a:p>
            <a:pPr marL="272415" marR="5080">
              <a:lnSpc>
                <a:spcPct val="116700"/>
              </a:lnSpc>
            </a:pP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fáciles</a:t>
            </a:r>
            <a:r>
              <a:rPr dirty="0" sz="1500" spc="15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5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gestionar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1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</a:t>
            </a:r>
            <a:r>
              <a:rPr dirty="0" sz="1500" spc="1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tienen</a:t>
            </a:r>
            <a:r>
              <a:rPr dirty="0" sz="1500" spc="1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1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pocas</a:t>
            </a:r>
            <a:r>
              <a:rPr dirty="0" sz="1500" spc="15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herramientas</a:t>
            </a:r>
            <a:r>
              <a:rPr dirty="0" sz="1500" spc="15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interacción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personalización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(a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diferencia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grupos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Facebook).</a:t>
            </a:r>
            <a:endParaRPr sz="1500">
              <a:latin typeface="Calibri"/>
              <a:cs typeface="Calibri"/>
            </a:endParaRPr>
          </a:p>
          <a:p>
            <a:pPr marL="272415">
              <a:lnSpc>
                <a:spcPct val="100000"/>
              </a:lnSpc>
              <a:spcBef>
                <a:spcPts val="30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reglas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</a:t>
            </a:r>
            <a:endParaRPr sz="1500">
              <a:latin typeface="Calibri"/>
              <a:cs typeface="Calibri"/>
            </a:endParaRPr>
          </a:p>
          <a:p>
            <a:pPr marL="272415" marR="5080">
              <a:lnSpc>
                <a:spcPct val="1167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necesario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miembro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publicaciones,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además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estos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estar</a:t>
            </a:r>
            <a:r>
              <a:rPr dirty="0" sz="1500" spc="1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listados</a:t>
            </a:r>
            <a:r>
              <a:rPr dirty="0" sz="1500" spc="19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(se</a:t>
            </a:r>
            <a:r>
              <a:rPr dirty="0" sz="1500" spc="1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2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buscar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LinkedIn)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listados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(ocultos).</a:t>
            </a:r>
            <a:endParaRPr sz="1500">
              <a:latin typeface="Calibri"/>
              <a:cs typeface="Calibri"/>
            </a:endParaRPr>
          </a:p>
          <a:p>
            <a:pPr marL="272415">
              <a:lnSpc>
                <a:spcPct val="100000"/>
              </a:lnSpc>
              <a:spcBef>
                <a:spcPts val="3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Cuentan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75" b="1">
                <a:solidFill>
                  <a:srgbClr val="737373"/>
                </a:solidFill>
                <a:latin typeface="Calibri"/>
                <a:cs typeface="Calibri"/>
              </a:rPr>
              <a:t>URL</a:t>
            </a:r>
            <a:r>
              <a:rPr dirty="0" sz="1500" spc="-5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específica.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23950" y="292100"/>
            <a:ext cx="1696085" cy="4597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420">
                <a:solidFill>
                  <a:srgbClr val="0174B4"/>
                </a:solidFill>
              </a:rPr>
              <a:t>L</a:t>
            </a:r>
            <a:r>
              <a:rPr dirty="0" sz="2850" spc="245">
                <a:solidFill>
                  <a:srgbClr val="0174B4"/>
                </a:solidFill>
              </a:rPr>
              <a:t>I</a:t>
            </a:r>
            <a:r>
              <a:rPr dirty="0" sz="2850" spc="165">
                <a:solidFill>
                  <a:srgbClr val="0174B4"/>
                </a:solidFill>
              </a:rPr>
              <a:t>N</a:t>
            </a:r>
            <a:r>
              <a:rPr dirty="0" sz="2850" spc="340">
                <a:solidFill>
                  <a:srgbClr val="0174B4"/>
                </a:solidFill>
              </a:rPr>
              <a:t>K</a:t>
            </a:r>
            <a:r>
              <a:rPr dirty="0" sz="2850" spc="320">
                <a:solidFill>
                  <a:srgbClr val="0174B4"/>
                </a:solidFill>
              </a:rPr>
              <a:t>E</a:t>
            </a:r>
            <a:r>
              <a:rPr dirty="0" sz="2850" spc="160">
                <a:solidFill>
                  <a:srgbClr val="0174B4"/>
                </a:solidFill>
              </a:rPr>
              <a:t>D</a:t>
            </a:r>
            <a:r>
              <a:rPr dirty="0" sz="2850" spc="245">
                <a:solidFill>
                  <a:srgbClr val="0174B4"/>
                </a:solidFill>
              </a:rPr>
              <a:t>I</a:t>
            </a:r>
            <a:r>
              <a:rPr dirty="0" sz="2850" spc="15">
                <a:solidFill>
                  <a:srgbClr val="0174B4"/>
                </a:solidFill>
              </a:rPr>
              <a:t>N</a:t>
            </a:r>
            <a:endParaRPr sz="2850"/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2925" y="0"/>
            <a:ext cx="866774" cy="82867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5999"/>
            <a:ext cx="942974" cy="3230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0824" y="95250"/>
            <a:ext cx="1019174" cy="10477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0404" y="6068130"/>
            <a:ext cx="2045939" cy="35101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92435" y="949325"/>
            <a:ext cx="10347960" cy="3759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tipo 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aplicaciones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surgieron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chats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rápidamente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fueron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incrementando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número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posibles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participantes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misma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conversación,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este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incremento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convertido 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idóneo también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virtuales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aprendizaje,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comportarse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auténticas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redes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sociales.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715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Ambas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redes permiten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posibilidad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grupos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formato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chat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todos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publicar. 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Telegram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además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canales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suscribirse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enlace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donde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administrador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publicar.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6350">
              <a:lnSpc>
                <a:spcPct val="116700"/>
              </a:lnSpc>
            </a:pP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WhatsApp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 configurar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grupos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funcionar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canales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donde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escriba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administrador,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diferencia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Telegram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necesario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añadir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usuarios 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y,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tanto,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tenerles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contacto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el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teléfono.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funcionalidad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semejante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están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listas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difusión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así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sigue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siendo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necesario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añadir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lista.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Ambas</a:t>
            </a:r>
            <a:r>
              <a:rPr dirty="0" sz="1500" spc="2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aplicaciones</a:t>
            </a:r>
            <a:r>
              <a:rPr dirty="0" sz="1500" spc="2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500" spc="2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acceder</a:t>
            </a:r>
            <a:r>
              <a:rPr dirty="0" sz="1500" spc="229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vía</a:t>
            </a:r>
            <a:r>
              <a:rPr dirty="0" sz="1500" spc="22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web</a:t>
            </a:r>
            <a:r>
              <a:rPr dirty="0" sz="1500" spc="24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tienen</a:t>
            </a:r>
            <a:r>
              <a:rPr dirty="0" sz="1500" spc="2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aplicación</a:t>
            </a:r>
            <a:r>
              <a:rPr dirty="0" sz="1500" spc="229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2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escritorio</a:t>
            </a:r>
            <a:r>
              <a:rPr dirty="0" sz="1500" spc="229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2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instalar</a:t>
            </a:r>
            <a:r>
              <a:rPr dirty="0" sz="1500" spc="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</a:t>
            </a:r>
            <a:r>
              <a:rPr dirty="0" sz="1500" spc="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PC,</a:t>
            </a:r>
            <a:r>
              <a:rPr dirty="0" sz="1500" spc="25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será</a:t>
            </a:r>
            <a:r>
              <a:rPr dirty="0" sz="1500" spc="2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endParaRPr sz="15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0"/>
              </a:spcBef>
            </a:pP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recomendable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gestionar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comunidades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creadas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725" y="4905375"/>
            <a:ext cx="10572750" cy="990600"/>
          </a:xfrm>
          <a:prstGeom prst="rect">
            <a:avLst/>
          </a:prstGeom>
          <a:solidFill>
            <a:srgbClr val="28B91A">
              <a:alpha val="10978"/>
            </a:srgbClr>
          </a:solidFill>
        </p:spPr>
        <p:txBody>
          <a:bodyPr wrap="square" lIns="0" tIns="57150" rIns="0" bIns="0" rtlCol="0" vert="horz">
            <a:spAutoFit/>
          </a:bodyPr>
          <a:lstStyle/>
          <a:p>
            <a:pPr algn="just" marL="137795" marR="104775">
              <a:lnSpc>
                <a:spcPct val="116700"/>
              </a:lnSpc>
              <a:spcBef>
                <a:spcPts val="450"/>
              </a:spcBef>
            </a:pP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ventaja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trabajar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Telegram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necesario compartir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(en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estudiantes)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 grupo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teléfono,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comparte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nombre de usuario,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diferencia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WhatsApp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donde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necesario compartir el número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teléfono.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4567" y="273050"/>
            <a:ext cx="4761865" cy="4597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15">
                <a:solidFill>
                  <a:srgbClr val="29B91B"/>
                </a:solidFill>
              </a:rPr>
              <a:t>MENSAJERÍA</a:t>
            </a:r>
            <a:r>
              <a:rPr dirty="0" sz="2850" spc="190">
                <a:solidFill>
                  <a:srgbClr val="29B91B"/>
                </a:solidFill>
              </a:rPr>
              <a:t> </a:t>
            </a:r>
            <a:r>
              <a:rPr dirty="0" sz="2850" spc="165">
                <a:solidFill>
                  <a:srgbClr val="29B91B"/>
                </a:solidFill>
              </a:rPr>
              <a:t>INSTANTÁNEA</a:t>
            </a:r>
            <a:endParaRPr sz="2850"/>
          </a:p>
        </p:txBody>
      </p:sp>
      <p:grpSp>
        <p:nvGrpSpPr>
          <p:cNvPr id="9" name="object 9"/>
          <p:cNvGrpSpPr/>
          <p:nvPr/>
        </p:nvGrpSpPr>
        <p:grpSpPr>
          <a:xfrm>
            <a:off x="495300" y="95250"/>
            <a:ext cx="1219200" cy="733425"/>
            <a:chOff x="495300" y="95250"/>
            <a:chExt cx="1219200" cy="7334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300" y="95250"/>
              <a:ext cx="666749" cy="7334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0150" y="190500"/>
              <a:ext cx="514349" cy="56197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0404" y="6068130"/>
            <a:ext cx="2045939" cy="3510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0599" y="1857375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0599" y="2124075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0599" y="2390775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0599" y="2657474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0599" y="3190874"/>
            <a:ext cx="66675" cy="666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13742" y="1092200"/>
            <a:ext cx="9583420" cy="4378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Calibri"/>
              <a:cs typeface="Calibri"/>
            </a:endParaRPr>
          </a:p>
          <a:p>
            <a:pPr marL="370840">
              <a:lnSpc>
                <a:spcPct val="100000"/>
              </a:lnSpc>
            </a:pP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WhatsApp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grupos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contactos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teléfono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móvil.</a:t>
            </a:r>
            <a:endParaRPr sz="1500">
              <a:latin typeface="Calibri"/>
              <a:cs typeface="Calibri"/>
            </a:endParaRPr>
          </a:p>
          <a:p>
            <a:pPr marL="370840" marR="219138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grupos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mismas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características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chats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WhatsApp.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Tienen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límite</a:t>
            </a:r>
            <a:r>
              <a:rPr dirty="0" sz="1500" spc="-4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256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miembros.</a:t>
            </a:r>
            <a:endParaRPr sz="1500">
              <a:latin typeface="Calibri"/>
              <a:cs typeface="Calibri"/>
            </a:endParaRPr>
          </a:p>
          <a:p>
            <a:pPr marL="370840" marR="9525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Tiene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aplicación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escritorio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acceso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web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(web.whatsapp.com),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ambos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casos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cómodo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qué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móvil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gestionar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estudiantes.</a:t>
            </a:r>
            <a:endParaRPr sz="1500">
              <a:latin typeface="Calibri"/>
              <a:cs typeface="Calibri"/>
            </a:endParaRPr>
          </a:p>
          <a:p>
            <a:pPr algn="just" marL="370840" marR="7620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configurar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grupos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administrador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pueda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escribir,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convirtiendose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conoce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plataformas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canales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(en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Telegram),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donde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comunicación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será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unidireccional,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información, con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ventaja respecto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e-mail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llegarán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notificaciones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probable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presten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atención.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Existe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opción,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comentó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anteriormente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listas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distribución,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cuales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están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limitadas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256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contactos.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27940" marR="5080">
              <a:lnSpc>
                <a:spcPct val="116700"/>
              </a:lnSpc>
            </a:pP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educativa, 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WhatsApp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presenta bastantes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limitaciones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respecto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competencia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(Telegram),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compartir el número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teléfono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necesidad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incluir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 como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contactos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personales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las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propias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características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grupos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imposibilidad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canales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tal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lleguen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número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elevado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4536" y="215900"/>
            <a:ext cx="1910714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-120" b="1">
                <a:solidFill>
                  <a:srgbClr val="29B91B"/>
                </a:solidFill>
                <a:latin typeface="Calibri"/>
                <a:cs typeface="Calibri"/>
              </a:rPr>
              <a:t>W</a:t>
            </a:r>
            <a:r>
              <a:rPr dirty="0" sz="2850" spc="270" b="1">
                <a:solidFill>
                  <a:srgbClr val="29B91B"/>
                </a:solidFill>
                <a:latin typeface="Calibri"/>
                <a:cs typeface="Calibri"/>
              </a:rPr>
              <a:t>H</a:t>
            </a:r>
            <a:r>
              <a:rPr dirty="0" sz="2850" spc="-155" b="1">
                <a:solidFill>
                  <a:srgbClr val="29B91B"/>
                </a:solidFill>
                <a:latin typeface="Calibri"/>
                <a:cs typeface="Calibri"/>
              </a:rPr>
              <a:t>A</a:t>
            </a:r>
            <a:r>
              <a:rPr dirty="0" sz="2850" spc="245" b="1">
                <a:solidFill>
                  <a:srgbClr val="29B91B"/>
                </a:solidFill>
                <a:latin typeface="Calibri"/>
                <a:cs typeface="Calibri"/>
              </a:rPr>
              <a:t>T</a:t>
            </a:r>
            <a:r>
              <a:rPr dirty="0" sz="2850" spc="385" b="1">
                <a:solidFill>
                  <a:srgbClr val="29B91B"/>
                </a:solidFill>
                <a:latin typeface="Calibri"/>
                <a:cs typeface="Calibri"/>
              </a:rPr>
              <a:t>S</a:t>
            </a:r>
            <a:r>
              <a:rPr dirty="0" sz="2850" spc="55" b="1">
                <a:solidFill>
                  <a:srgbClr val="29B91B"/>
                </a:solidFill>
                <a:latin typeface="Calibri"/>
                <a:cs typeface="Calibri"/>
              </a:rPr>
              <a:t>A</a:t>
            </a:r>
            <a:r>
              <a:rPr dirty="0" sz="2850" spc="330" b="1">
                <a:solidFill>
                  <a:srgbClr val="29B91B"/>
                </a:solidFill>
                <a:latin typeface="Calibri"/>
                <a:cs typeface="Calibri"/>
              </a:rPr>
              <a:t>P</a:t>
            </a:r>
            <a:r>
              <a:rPr dirty="0" sz="2850" spc="180" b="1">
                <a:solidFill>
                  <a:srgbClr val="29B91B"/>
                </a:solidFill>
                <a:latin typeface="Calibri"/>
                <a:cs typeface="Calibri"/>
              </a:rPr>
              <a:t>P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300" y="95250"/>
            <a:ext cx="666749" cy="73342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305428" y="92075"/>
            <a:ext cx="14954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[</a:t>
            </a:r>
            <a:r>
              <a:rPr dirty="0"/>
              <a:t>G</a:t>
            </a:r>
            <a:r>
              <a:rPr dirty="0" spc="125"/>
              <a:t>r</a:t>
            </a:r>
            <a:r>
              <a:rPr dirty="0" spc="90"/>
              <a:t>u</a:t>
            </a:r>
            <a:r>
              <a:rPr dirty="0" spc="105"/>
              <a:t>p</a:t>
            </a:r>
            <a:r>
              <a:rPr dirty="0" spc="35"/>
              <a:t>o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24375"/>
            <a:ext cx="704849" cy="18947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1476375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1743075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2009775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2276475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2543174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2809874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3076574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3343275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3609974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3876674"/>
            <a:ext cx="66675" cy="666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4410074"/>
            <a:ext cx="66675" cy="666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49" y="4676774"/>
            <a:ext cx="66675" cy="666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4850" y="152400"/>
            <a:ext cx="523874" cy="561974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766397" y="92075"/>
            <a:ext cx="31153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[Grupos</a:t>
            </a:r>
            <a:r>
              <a:rPr dirty="0" spc="-120"/>
              <a:t> </a:t>
            </a:r>
            <a:r>
              <a:rPr dirty="0" spc="140"/>
              <a:t>y</a:t>
            </a:r>
            <a:r>
              <a:rPr dirty="0" spc="-120"/>
              <a:t> </a:t>
            </a:r>
            <a:r>
              <a:rPr dirty="0" spc="95"/>
              <a:t>canales]</a:t>
            </a: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9149" y="5553074"/>
            <a:ext cx="66675" cy="6667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96465" y="206375"/>
            <a:ext cx="10074275" cy="6026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9285">
              <a:lnSpc>
                <a:spcPct val="100000"/>
              </a:lnSpc>
              <a:spcBef>
                <a:spcPts val="100"/>
              </a:spcBef>
            </a:pPr>
            <a:r>
              <a:rPr dirty="0" sz="2850" spc="190" b="1">
                <a:solidFill>
                  <a:srgbClr val="1B7DB9"/>
                </a:solidFill>
                <a:latin typeface="Calibri"/>
                <a:cs typeface="Calibri"/>
              </a:rPr>
              <a:t>TELEGRAM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5"/>
              </a:spcBef>
            </a:pPr>
            <a:r>
              <a:rPr dirty="0" sz="1550" spc="60" b="1">
                <a:latin typeface="Calibri"/>
                <a:cs typeface="Calibri"/>
              </a:rPr>
              <a:t>Características(grupos)</a:t>
            </a:r>
            <a:endParaRPr sz="155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1415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límite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200.000</a:t>
            </a:r>
            <a:r>
              <a:rPr dirty="0" sz="1500" spc="-4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miembros.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realizar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búsquedas</a:t>
            </a:r>
            <a:r>
              <a:rPr dirty="0" sz="1500" spc="-4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dentro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</a:t>
            </a:r>
            <a:endParaRPr sz="1500">
              <a:latin typeface="Calibri"/>
              <a:cs typeface="Calibri"/>
            </a:endParaRPr>
          </a:p>
          <a:p>
            <a:pPr marL="354965" marR="2805430">
              <a:lnSpc>
                <a:spcPct val="1167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responder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mencionar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hashtags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Silenciar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notificaciones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salvo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cuando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mencionan.</a:t>
            </a:r>
            <a:endParaRPr sz="1500">
              <a:latin typeface="Calibri"/>
              <a:cs typeface="Calibri"/>
            </a:endParaRPr>
          </a:p>
          <a:p>
            <a:pPr marL="354965" marR="215900">
              <a:lnSpc>
                <a:spcPct val="116700"/>
              </a:lnSpc>
            </a:pP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administradores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anclar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mensajes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asegurarnos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vean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todos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Grupos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públicos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privados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295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75" b="1">
                <a:solidFill>
                  <a:srgbClr val="737373"/>
                </a:solidFill>
                <a:latin typeface="Calibri"/>
                <a:cs typeface="Calibri"/>
              </a:rPr>
              <a:t>URL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específica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enviar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invitación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</a:t>
            </a:r>
            <a:endParaRPr sz="1500">
              <a:latin typeface="Calibri"/>
              <a:cs typeface="Calibri"/>
            </a:endParaRPr>
          </a:p>
          <a:p>
            <a:pPr marL="354965" marR="1289685">
              <a:lnSpc>
                <a:spcPct val="116700"/>
              </a:lnSpc>
            </a:pP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roles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moderadores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ayuden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gestión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Gran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cantidad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bots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instalables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automatizar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ciertos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procesos.</a:t>
            </a:r>
            <a:endParaRPr sz="1500">
              <a:latin typeface="Calibri"/>
              <a:cs typeface="Calibri"/>
            </a:endParaRPr>
          </a:p>
          <a:p>
            <a:pPr marL="354965" marR="20002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2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tipo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2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mismas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2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Telegram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(texto,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emoticonos,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vídeos,</a:t>
            </a:r>
            <a:r>
              <a:rPr dirty="0" sz="1500" spc="2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audios,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etc.,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además</a:t>
            </a:r>
            <a:r>
              <a:rPr dirty="0" sz="1500" spc="2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encuestas).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Definir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permisos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grupo: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enviar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mensajes,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multimedia,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stickers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GIF,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encuestas,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enlaces,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</a:t>
            </a:r>
            <a:endParaRPr sz="1500">
              <a:latin typeface="Calibri"/>
              <a:cs typeface="Calibri"/>
            </a:endParaRPr>
          </a:p>
          <a:p>
            <a:pPr marL="354965" marR="201295">
              <a:lnSpc>
                <a:spcPct val="1167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limitar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tiempo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mensajes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obligando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esperar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10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30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segundos;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1,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5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15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minutos;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1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hora.</a:t>
            </a:r>
            <a:endParaRPr sz="15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77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r>
              <a:rPr dirty="0" sz="1550" spc="-70" b="1">
                <a:latin typeface="Calibri"/>
                <a:cs typeface="Calibri"/>
              </a:rPr>
              <a:t> </a:t>
            </a:r>
            <a:r>
              <a:rPr dirty="0" sz="1550" spc="60" b="1">
                <a:latin typeface="Calibri"/>
                <a:cs typeface="Calibri"/>
              </a:rPr>
              <a:t>(canales)</a:t>
            </a:r>
            <a:endParaRPr sz="1550">
              <a:latin typeface="Calibri"/>
              <a:cs typeface="Calibri"/>
            </a:endParaRPr>
          </a:p>
          <a:p>
            <a:pPr algn="just" marL="314325" marR="5080">
              <a:lnSpc>
                <a:spcPct val="116700"/>
              </a:lnSpc>
              <a:spcBef>
                <a:spcPts val="65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canales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cuentan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características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similares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grupos,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su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principal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diferencia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comunicación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unidireccional,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aquellas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rol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administrador podrán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recibiéndola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canal.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49" y="1952625"/>
            <a:ext cx="66675" cy="666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3353" y="1216025"/>
            <a:ext cx="3796665" cy="11493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558165" marR="5080">
              <a:lnSpc>
                <a:spcPct val="116700"/>
              </a:lnSpc>
            </a:pP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Agregar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fondos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atractivos,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máximo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130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caracteres.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9800" y="6057899"/>
            <a:ext cx="1733549" cy="36118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800088" y="4123944"/>
            <a:ext cx="4125595" cy="2296160"/>
            <a:chOff x="6800088" y="4123944"/>
            <a:chExt cx="4125595" cy="22961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86949" y="5048249"/>
              <a:ext cx="1038224" cy="10477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9963" y="6067711"/>
              <a:ext cx="2046799" cy="3518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00088" y="4123944"/>
              <a:ext cx="3517900" cy="1125220"/>
            </a:xfrm>
            <a:custGeom>
              <a:avLst/>
              <a:gdLst/>
              <a:ahLst/>
              <a:cxnLst/>
              <a:rect l="l" t="t" r="r" b="b"/>
              <a:pathLst>
                <a:path w="3517900" h="1125220">
                  <a:moveTo>
                    <a:pt x="3517392" y="1124712"/>
                  </a:moveTo>
                  <a:lnTo>
                    <a:pt x="0" y="1124712"/>
                  </a:lnTo>
                  <a:lnTo>
                    <a:pt x="0" y="0"/>
                  </a:lnTo>
                  <a:lnTo>
                    <a:pt x="3517392" y="0"/>
                  </a:lnTo>
                  <a:lnTo>
                    <a:pt x="3517392" y="200405"/>
                  </a:lnTo>
                  <a:lnTo>
                    <a:pt x="296036" y="200405"/>
                  </a:lnTo>
                  <a:lnTo>
                    <a:pt x="286653" y="200859"/>
                  </a:lnTo>
                  <a:lnTo>
                    <a:pt x="243107" y="216443"/>
                  </a:lnTo>
                  <a:lnTo>
                    <a:pt x="212045" y="250709"/>
                  </a:lnTo>
                  <a:lnTo>
                    <a:pt x="200786" y="295655"/>
                  </a:lnTo>
                  <a:lnTo>
                    <a:pt x="200786" y="829055"/>
                  </a:lnTo>
                  <a:lnTo>
                    <a:pt x="212045" y="874001"/>
                  </a:lnTo>
                  <a:lnTo>
                    <a:pt x="243107" y="908267"/>
                  </a:lnTo>
                  <a:lnTo>
                    <a:pt x="286653" y="923852"/>
                  </a:lnTo>
                  <a:lnTo>
                    <a:pt x="296036" y="924305"/>
                  </a:lnTo>
                  <a:lnTo>
                    <a:pt x="3517392" y="924305"/>
                  </a:lnTo>
                  <a:lnTo>
                    <a:pt x="3517392" y="1124712"/>
                  </a:lnTo>
                  <a:close/>
                </a:path>
                <a:path w="3517900" h="1125220">
                  <a:moveTo>
                    <a:pt x="3517392" y="924305"/>
                  </a:moveTo>
                  <a:lnTo>
                    <a:pt x="3220211" y="924305"/>
                  </a:lnTo>
                  <a:lnTo>
                    <a:pt x="3229594" y="923852"/>
                  </a:lnTo>
                  <a:lnTo>
                    <a:pt x="3238796" y="922492"/>
                  </a:lnTo>
                  <a:lnTo>
                    <a:pt x="3280607" y="902721"/>
                  </a:lnTo>
                  <a:lnTo>
                    <a:pt x="3308210" y="865505"/>
                  </a:lnTo>
                  <a:lnTo>
                    <a:pt x="3315461" y="829055"/>
                  </a:lnTo>
                  <a:lnTo>
                    <a:pt x="3315461" y="295655"/>
                  </a:lnTo>
                  <a:lnTo>
                    <a:pt x="3304201" y="250709"/>
                  </a:lnTo>
                  <a:lnTo>
                    <a:pt x="3273138" y="216443"/>
                  </a:lnTo>
                  <a:lnTo>
                    <a:pt x="3229594" y="200859"/>
                  </a:lnTo>
                  <a:lnTo>
                    <a:pt x="3220211" y="200405"/>
                  </a:lnTo>
                  <a:lnTo>
                    <a:pt x="3517392" y="200405"/>
                  </a:lnTo>
                  <a:lnTo>
                    <a:pt x="3517392" y="924305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0874" y="4324349"/>
              <a:ext cx="3114674" cy="72389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0" y="2247900"/>
            <a:ext cx="1533525" cy="2609850"/>
            <a:chOff x="0" y="2247900"/>
            <a:chExt cx="1533525" cy="260985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247900"/>
              <a:ext cx="1533524" cy="2609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024" y="4400549"/>
              <a:ext cx="66675" cy="6667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24099" y="244475"/>
            <a:ext cx="188404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877F2"/>
                </a:solidFill>
                <a:latin typeface="Calibri"/>
                <a:cs typeface="Calibri"/>
              </a:rPr>
              <a:t>F</a:t>
            </a:r>
            <a:r>
              <a:rPr dirty="0" sz="2850" spc="25" b="1">
                <a:solidFill>
                  <a:srgbClr val="1877F2"/>
                </a:solidFill>
                <a:latin typeface="Calibri"/>
                <a:cs typeface="Calibri"/>
              </a:rPr>
              <a:t>A</a:t>
            </a:r>
            <a:r>
              <a:rPr dirty="0" sz="2850" spc="300" b="1">
                <a:solidFill>
                  <a:srgbClr val="1877F2"/>
                </a:solidFill>
                <a:latin typeface="Calibri"/>
                <a:cs typeface="Calibri"/>
              </a:rPr>
              <a:t>C</a:t>
            </a:r>
            <a:r>
              <a:rPr dirty="0" sz="2850" spc="320" b="1">
                <a:solidFill>
                  <a:srgbClr val="1877F2"/>
                </a:solidFill>
                <a:latin typeface="Calibri"/>
                <a:cs typeface="Calibri"/>
              </a:rPr>
              <a:t>E</a:t>
            </a:r>
            <a:r>
              <a:rPr dirty="0" sz="2850" spc="275" b="1">
                <a:solidFill>
                  <a:srgbClr val="1877F2"/>
                </a:solidFill>
                <a:latin typeface="Calibri"/>
                <a:cs typeface="Calibri"/>
              </a:rPr>
              <a:t>B</a:t>
            </a:r>
            <a:r>
              <a:rPr dirty="0" sz="2850" spc="170" b="1">
                <a:solidFill>
                  <a:srgbClr val="1877F2"/>
                </a:solidFill>
                <a:latin typeface="Calibri"/>
                <a:cs typeface="Calibri"/>
              </a:rPr>
              <a:t>OO</a:t>
            </a:r>
            <a:r>
              <a:rPr dirty="0" sz="2850" spc="190" b="1">
                <a:solidFill>
                  <a:srgbClr val="1877F2"/>
                </a:solidFill>
                <a:latin typeface="Calibri"/>
                <a:cs typeface="Calibri"/>
              </a:rPr>
              <a:t>K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42337" y="92075"/>
            <a:ext cx="26168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[</a:t>
            </a:r>
            <a:r>
              <a:rPr dirty="0" spc="190"/>
              <a:t>P</a:t>
            </a:r>
            <a:r>
              <a:rPr dirty="0" spc="90"/>
              <a:t>u</a:t>
            </a:r>
            <a:r>
              <a:rPr dirty="0" spc="105"/>
              <a:t>b</a:t>
            </a:r>
            <a:r>
              <a:rPr dirty="0" spc="120"/>
              <a:t>l</a:t>
            </a:r>
            <a:r>
              <a:rPr dirty="0" spc="90"/>
              <a:t>i</a:t>
            </a:r>
            <a:r>
              <a:rPr dirty="0" spc="114"/>
              <a:t>c</a:t>
            </a:r>
            <a:r>
              <a:rPr dirty="0" spc="100"/>
              <a:t>a</a:t>
            </a:r>
            <a:r>
              <a:rPr dirty="0" spc="145"/>
              <a:t>c</a:t>
            </a:r>
            <a:r>
              <a:rPr dirty="0" spc="90"/>
              <a:t>i</a:t>
            </a:r>
            <a:r>
              <a:rPr dirty="0" spc="50"/>
              <a:t>o</a:t>
            </a:r>
            <a:r>
              <a:rPr dirty="0" spc="105"/>
              <a:t>n</a:t>
            </a:r>
            <a:r>
              <a:rPr dirty="0" spc="40"/>
              <a:t>e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4825" y="0"/>
            <a:ext cx="904874" cy="90487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4550664" y="829056"/>
            <a:ext cx="2661285" cy="2971800"/>
            <a:chOff x="4550664" y="829056"/>
            <a:chExt cx="2661285" cy="2971800"/>
          </a:xfrm>
        </p:grpSpPr>
        <p:sp>
          <p:nvSpPr>
            <p:cNvPr id="17" name="object 17"/>
            <p:cNvSpPr/>
            <p:nvPr/>
          </p:nvSpPr>
          <p:spPr>
            <a:xfrm>
              <a:off x="4550664" y="829056"/>
              <a:ext cx="2661285" cy="2971800"/>
            </a:xfrm>
            <a:custGeom>
              <a:avLst/>
              <a:gdLst/>
              <a:ahLst/>
              <a:cxnLst/>
              <a:rect l="l" t="t" r="r" b="b"/>
              <a:pathLst>
                <a:path w="2661284" h="2971800">
                  <a:moveTo>
                    <a:pt x="2660904" y="2971800"/>
                  </a:moveTo>
                  <a:lnTo>
                    <a:pt x="0" y="2971800"/>
                  </a:lnTo>
                  <a:lnTo>
                    <a:pt x="0" y="0"/>
                  </a:lnTo>
                  <a:lnTo>
                    <a:pt x="2660904" y="0"/>
                  </a:lnTo>
                  <a:lnTo>
                    <a:pt x="2660904" y="199644"/>
                  </a:lnTo>
                  <a:lnTo>
                    <a:pt x="297560" y="199644"/>
                  </a:lnTo>
                  <a:lnTo>
                    <a:pt x="288177" y="200097"/>
                  </a:lnTo>
                  <a:lnTo>
                    <a:pt x="244632" y="215681"/>
                  </a:lnTo>
                  <a:lnTo>
                    <a:pt x="213569" y="249948"/>
                  </a:lnTo>
                  <a:lnTo>
                    <a:pt x="202310" y="294894"/>
                  </a:lnTo>
                  <a:lnTo>
                    <a:pt x="202310" y="2676144"/>
                  </a:lnTo>
                  <a:lnTo>
                    <a:pt x="213569" y="2721089"/>
                  </a:lnTo>
                  <a:lnTo>
                    <a:pt x="244632" y="2755356"/>
                  </a:lnTo>
                  <a:lnTo>
                    <a:pt x="288177" y="2770940"/>
                  </a:lnTo>
                  <a:lnTo>
                    <a:pt x="297560" y="2771394"/>
                  </a:lnTo>
                  <a:lnTo>
                    <a:pt x="2660904" y="2771394"/>
                  </a:lnTo>
                  <a:lnTo>
                    <a:pt x="2660904" y="2971800"/>
                  </a:lnTo>
                  <a:close/>
                </a:path>
                <a:path w="2661284" h="2971800">
                  <a:moveTo>
                    <a:pt x="2660904" y="2771394"/>
                  </a:moveTo>
                  <a:lnTo>
                    <a:pt x="2364485" y="2771394"/>
                  </a:lnTo>
                  <a:lnTo>
                    <a:pt x="2373868" y="2770940"/>
                  </a:lnTo>
                  <a:lnTo>
                    <a:pt x="2383070" y="2769581"/>
                  </a:lnTo>
                  <a:lnTo>
                    <a:pt x="2424881" y="2749810"/>
                  </a:lnTo>
                  <a:lnTo>
                    <a:pt x="2452484" y="2712594"/>
                  </a:lnTo>
                  <a:lnTo>
                    <a:pt x="2459735" y="2676144"/>
                  </a:lnTo>
                  <a:lnTo>
                    <a:pt x="2459735" y="294894"/>
                  </a:lnTo>
                  <a:lnTo>
                    <a:pt x="2448475" y="249947"/>
                  </a:lnTo>
                  <a:lnTo>
                    <a:pt x="2417412" y="215681"/>
                  </a:lnTo>
                  <a:lnTo>
                    <a:pt x="2373868" y="200097"/>
                  </a:lnTo>
                  <a:lnTo>
                    <a:pt x="2364485" y="199644"/>
                  </a:lnTo>
                  <a:lnTo>
                    <a:pt x="2660904" y="199644"/>
                  </a:lnTo>
                  <a:lnTo>
                    <a:pt x="2660904" y="2771394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52974" y="1028700"/>
              <a:ext cx="2257424" cy="2571749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024" y="5200649"/>
            <a:ext cx="66675" cy="666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024" y="5467349"/>
            <a:ext cx="66675" cy="6667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93353" y="3759200"/>
            <a:ext cx="5953760" cy="2120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cuanto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interacción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podrán: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354965" marR="5080">
              <a:lnSpc>
                <a:spcPct val="116700"/>
              </a:lnSpc>
              <a:spcBef>
                <a:spcPts val="5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Indicar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gusta 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diversos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grados: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gusta,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encanta,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importa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(este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surgió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cuando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COVID19),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divierte,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entriste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enfurece.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Comentar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debates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torno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publicación.</a:t>
            </a:r>
            <a:endParaRPr sz="1500">
              <a:latin typeface="Calibri"/>
              <a:cs typeface="Calibri"/>
            </a:endParaRPr>
          </a:p>
          <a:p>
            <a:pPr marL="354965" marR="12192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muro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contactos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tuyos,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siempre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cuando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permita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según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configuración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privacidad.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77050" y="655320"/>
            <a:ext cx="4019550" cy="3316604"/>
            <a:chOff x="6877050" y="655320"/>
            <a:chExt cx="4019550" cy="3316604"/>
          </a:xfrm>
        </p:grpSpPr>
        <p:sp>
          <p:nvSpPr>
            <p:cNvPr id="23" name="object 23"/>
            <p:cNvSpPr/>
            <p:nvPr/>
          </p:nvSpPr>
          <p:spPr>
            <a:xfrm>
              <a:off x="7522464" y="655320"/>
              <a:ext cx="3374390" cy="3316604"/>
            </a:xfrm>
            <a:custGeom>
              <a:avLst/>
              <a:gdLst/>
              <a:ahLst/>
              <a:cxnLst/>
              <a:rect l="l" t="t" r="r" b="b"/>
              <a:pathLst>
                <a:path w="3374390" h="3316604">
                  <a:moveTo>
                    <a:pt x="3374136" y="3316224"/>
                  </a:moveTo>
                  <a:lnTo>
                    <a:pt x="0" y="3316224"/>
                  </a:lnTo>
                  <a:lnTo>
                    <a:pt x="0" y="0"/>
                  </a:lnTo>
                  <a:lnTo>
                    <a:pt x="3374136" y="0"/>
                  </a:lnTo>
                  <a:lnTo>
                    <a:pt x="3374136" y="201930"/>
                  </a:lnTo>
                  <a:lnTo>
                    <a:pt x="297560" y="201930"/>
                  </a:lnTo>
                  <a:lnTo>
                    <a:pt x="288176" y="202383"/>
                  </a:lnTo>
                  <a:lnTo>
                    <a:pt x="244631" y="217967"/>
                  </a:lnTo>
                  <a:lnTo>
                    <a:pt x="213569" y="252233"/>
                  </a:lnTo>
                  <a:lnTo>
                    <a:pt x="202310" y="297180"/>
                  </a:lnTo>
                  <a:lnTo>
                    <a:pt x="202310" y="3021330"/>
                  </a:lnTo>
                  <a:lnTo>
                    <a:pt x="213569" y="3066275"/>
                  </a:lnTo>
                  <a:lnTo>
                    <a:pt x="244631" y="3100542"/>
                  </a:lnTo>
                  <a:lnTo>
                    <a:pt x="288176" y="3116126"/>
                  </a:lnTo>
                  <a:lnTo>
                    <a:pt x="297560" y="3116580"/>
                  </a:lnTo>
                  <a:lnTo>
                    <a:pt x="3374136" y="3116580"/>
                  </a:lnTo>
                  <a:lnTo>
                    <a:pt x="3374136" y="3316224"/>
                  </a:lnTo>
                  <a:close/>
                </a:path>
                <a:path w="3374390" h="3316604">
                  <a:moveTo>
                    <a:pt x="3374136" y="3116580"/>
                  </a:moveTo>
                  <a:lnTo>
                    <a:pt x="3078860" y="3116580"/>
                  </a:lnTo>
                  <a:lnTo>
                    <a:pt x="3088243" y="3116126"/>
                  </a:lnTo>
                  <a:lnTo>
                    <a:pt x="3097445" y="3114767"/>
                  </a:lnTo>
                  <a:lnTo>
                    <a:pt x="3139256" y="3094996"/>
                  </a:lnTo>
                  <a:lnTo>
                    <a:pt x="3166858" y="3057780"/>
                  </a:lnTo>
                  <a:lnTo>
                    <a:pt x="3174110" y="3021330"/>
                  </a:lnTo>
                  <a:lnTo>
                    <a:pt x="3174110" y="297180"/>
                  </a:lnTo>
                  <a:lnTo>
                    <a:pt x="3162848" y="252233"/>
                  </a:lnTo>
                  <a:lnTo>
                    <a:pt x="3131787" y="217967"/>
                  </a:lnTo>
                  <a:lnTo>
                    <a:pt x="3088243" y="202383"/>
                  </a:lnTo>
                  <a:lnTo>
                    <a:pt x="3078860" y="201930"/>
                  </a:lnTo>
                  <a:lnTo>
                    <a:pt x="3374136" y="201930"/>
                  </a:lnTo>
                  <a:lnTo>
                    <a:pt x="3374136" y="3116580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4775" y="857250"/>
              <a:ext cx="2971799" cy="29146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877037" y="3464966"/>
              <a:ext cx="781050" cy="23495"/>
            </a:xfrm>
            <a:custGeom>
              <a:avLst/>
              <a:gdLst/>
              <a:ahLst/>
              <a:cxnLst/>
              <a:rect l="l" t="t" r="r" b="b"/>
              <a:pathLst>
                <a:path w="781050" h="23495">
                  <a:moveTo>
                    <a:pt x="781050" y="0"/>
                  </a:moveTo>
                  <a:lnTo>
                    <a:pt x="0" y="0"/>
                  </a:lnTo>
                  <a:lnTo>
                    <a:pt x="0" y="23329"/>
                  </a:lnTo>
                  <a:lnTo>
                    <a:pt x="781050" y="2332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39049" y="3400606"/>
              <a:ext cx="85725" cy="152204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81649"/>
            <a:ext cx="1009649" cy="8374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0404" y="6068130"/>
            <a:ext cx="2045939" cy="3510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099" y="1343025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099" y="1609725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8237" y="1871662"/>
            <a:ext cx="76200" cy="76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8237" y="2138362"/>
            <a:ext cx="76200" cy="76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8237" y="2671762"/>
            <a:ext cx="76200" cy="761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8237" y="2938462"/>
            <a:ext cx="76200" cy="761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099" y="3476625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099" y="4010024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099" y="4810124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099" y="5076824"/>
            <a:ext cx="66675" cy="666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099" y="5610224"/>
            <a:ext cx="66675" cy="6667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79983" y="1196975"/>
            <a:ext cx="9542780" cy="482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2069">
              <a:lnSpc>
                <a:spcPct val="116700"/>
              </a:lnSpc>
              <a:spcBef>
                <a:spcPts val="100"/>
              </a:spcBef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proponer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horarios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atención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silenciar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accediendo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momentos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consultas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definidos.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encuestas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participación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interacción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diferentes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opciones: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Preguntar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opinión.</a:t>
            </a:r>
            <a:endParaRPr sz="1500">
              <a:latin typeface="Calibri"/>
              <a:cs typeface="Calibri"/>
            </a:endParaRPr>
          </a:p>
          <a:p>
            <a:pPr marL="354965" marR="635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Preguntas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está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viendo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clase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artículo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vídeo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hacer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preguntas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este.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295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Proponerles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ellos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hacer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contenido.</a:t>
            </a:r>
            <a:endParaRPr sz="1500">
              <a:latin typeface="Calibri"/>
              <a:cs typeface="Calibri"/>
            </a:endParaRPr>
          </a:p>
          <a:p>
            <a:pPr marL="354965" marR="10795">
              <a:lnSpc>
                <a:spcPct val="116700"/>
              </a:lnSpc>
            </a:pP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20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respuestas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trabajar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contenido,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todo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viendo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respuestas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incorrectas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hacer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hincapié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ellas.</a:t>
            </a:r>
            <a:endParaRPr sz="1500">
              <a:latin typeface="Calibri"/>
              <a:cs typeface="Calibri"/>
            </a:endParaRPr>
          </a:p>
          <a:p>
            <a:pPr algn="just" marL="12700" marR="8890">
              <a:lnSpc>
                <a:spcPct val="1167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 utilizar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espacios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aportar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contenidos o información y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avisos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asignatura, permitiendo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feedback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virtual de aprendizaje puede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el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planteen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dudas,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ideas,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inquietudes,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debatan,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etc.,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también, 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 utilizar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realicen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compartan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actividades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propuestas en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puedan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verlas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todos.</a:t>
            </a:r>
            <a:endParaRPr sz="15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00"/>
              </a:spcBef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nuevo,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endParaRPr sz="1500">
              <a:latin typeface="Calibri"/>
              <a:cs typeface="Calibri"/>
            </a:endParaRPr>
          </a:p>
          <a:p>
            <a:pPr algn="just" marL="12700" marR="825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general,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cualquiera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vista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redes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llevarse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cabo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grupos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Telegram,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adaptándolas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características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funcionales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estos.</a:t>
            </a:r>
            <a:endParaRPr sz="1500">
              <a:latin typeface="Calibri"/>
              <a:cs typeface="Calibri"/>
            </a:endParaRPr>
          </a:p>
          <a:p>
            <a:pPr algn="just" marL="12700" marR="12065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canales,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 utilizar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espacio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información.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tipo de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formato,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 no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deja 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tener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misma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finalidad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correo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electrónico,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atractivo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fácil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acceder.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465" y="206375"/>
            <a:ext cx="2494280" cy="960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9285">
              <a:lnSpc>
                <a:spcPct val="100000"/>
              </a:lnSpc>
              <a:spcBef>
                <a:spcPts val="100"/>
              </a:spcBef>
            </a:pPr>
            <a:r>
              <a:rPr dirty="0" sz="2850" spc="320" b="1">
                <a:solidFill>
                  <a:srgbClr val="1B7DB9"/>
                </a:solidFill>
                <a:latin typeface="Calibri"/>
                <a:cs typeface="Calibri"/>
              </a:rPr>
              <a:t>T</a:t>
            </a:r>
            <a:r>
              <a:rPr dirty="0" sz="2850" spc="320" b="1">
                <a:solidFill>
                  <a:srgbClr val="1B7DB9"/>
                </a:solidFill>
                <a:latin typeface="Calibri"/>
                <a:cs typeface="Calibri"/>
              </a:rPr>
              <a:t>E</a:t>
            </a:r>
            <a:r>
              <a:rPr dirty="0" sz="2850" spc="420" b="1">
                <a:solidFill>
                  <a:srgbClr val="1B7DB9"/>
                </a:solidFill>
                <a:latin typeface="Calibri"/>
                <a:cs typeface="Calibri"/>
              </a:rPr>
              <a:t>L</a:t>
            </a:r>
            <a:r>
              <a:rPr dirty="0" sz="2850" spc="320" b="1">
                <a:solidFill>
                  <a:srgbClr val="1B7DB9"/>
                </a:solidFill>
                <a:latin typeface="Calibri"/>
                <a:cs typeface="Calibri"/>
              </a:rPr>
              <a:t>E</a:t>
            </a:r>
            <a:r>
              <a:rPr dirty="0" sz="2850" spc="150" b="1">
                <a:solidFill>
                  <a:srgbClr val="1B7DB9"/>
                </a:solidFill>
                <a:latin typeface="Calibri"/>
                <a:cs typeface="Calibri"/>
              </a:rPr>
              <a:t>G</a:t>
            </a:r>
            <a:r>
              <a:rPr dirty="0" sz="2850" spc="265" b="1">
                <a:solidFill>
                  <a:srgbClr val="1B7DB9"/>
                </a:solidFill>
                <a:latin typeface="Calibri"/>
                <a:cs typeface="Calibri"/>
              </a:rPr>
              <a:t>R</a:t>
            </a:r>
            <a:r>
              <a:rPr dirty="0" sz="2850" spc="55" b="1">
                <a:solidFill>
                  <a:srgbClr val="1B7DB9"/>
                </a:solidFill>
                <a:latin typeface="Calibri"/>
                <a:cs typeface="Calibri"/>
              </a:rPr>
              <a:t>A</a:t>
            </a:r>
            <a:r>
              <a:rPr dirty="0" sz="2850" spc="-320" b="1">
                <a:solidFill>
                  <a:srgbClr val="1B7DB9"/>
                </a:solidFill>
                <a:latin typeface="Calibri"/>
                <a:cs typeface="Calibri"/>
              </a:rPr>
              <a:t>M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850" y="152400"/>
            <a:ext cx="523874" cy="56197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766397" y="92075"/>
            <a:ext cx="31153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[Grupos</a:t>
            </a:r>
            <a:r>
              <a:rPr dirty="0" spc="-120"/>
              <a:t> </a:t>
            </a:r>
            <a:r>
              <a:rPr dirty="0" spc="140"/>
              <a:t>y</a:t>
            </a:r>
            <a:r>
              <a:rPr dirty="0" spc="-120"/>
              <a:t> </a:t>
            </a:r>
            <a:r>
              <a:rPr dirty="0" spc="95"/>
              <a:t>canales]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025" y="161925"/>
            <a:ext cx="1295399" cy="7238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86424"/>
            <a:ext cx="761999" cy="7326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299" y="2200274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299" y="2733674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299" y="3267075"/>
            <a:ext cx="66675" cy="666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5367" y="987425"/>
            <a:ext cx="5050155" cy="509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7620">
              <a:lnSpc>
                <a:spcPct val="116700"/>
              </a:lnSpc>
              <a:spcBef>
                <a:spcPts val="10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Existen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3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plataformas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aplicaciones</a:t>
            </a:r>
            <a:r>
              <a:rPr dirty="0" sz="1500" spc="4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mensajería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instantánea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son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Line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incluso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asociadas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redes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sociales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hemos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visto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anteriormente: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354965" marR="635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aplicación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externa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denominada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"Messenger".</a:t>
            </a:r>
            <a:endParaRPr sz="1500">
              <a:latin typeface="Calibri"/>
              <a:cs typeface="Calibri"/>
            </a:endParaRPr>
          </a:p>
          <a:p>
            <a:pPr marL="354965" marR="5080">
              <a:lnSpc>
                <a:spcPct val="116700"/>
              </a:lnSpc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Twitter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enviar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mensajes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directos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grupo.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Instragram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mensajes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directos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6985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Serán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otras</a:t>
            </a:r>
            <a:r>
              <a:rPr dirty="0" sz="1500" spc="3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opciones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plantearse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hora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aprendizaje,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realmente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estas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chats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sus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características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limitadas.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715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Finalmente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proponemos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Discord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cual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define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aplicación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VoIP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gratuita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diseñada,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principio,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videojuegos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con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interesantes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educación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compleja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configurar.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34567" y="273050"/>
            <a:ext cx="4761865" cy="4597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15">
                <a:solidFill>
                  <a:srgbClr val="29B91B"/>
                </a:solidFill>
              </a:rPr>
              <a:t>MENSAJERÍA</a:t>
            </a:r>
            <a:r>
              <a:rPr dirty="0" sz="2850" spc="190">
                <a:solidFill>
                  <a:srgbClr val="29B91B"/>
                </a:solidFill>
              </a:rPr>
              <a:t> </a:t>
            </a:r>
            <a:r>
              <a:rPr dirty="0" sz="2850" spc="165">
                <a:solidFill>
                  <a:srgbClr val="29B91B"/>
                </a:solidFill>
              </a:rPr>
              <a:t>INSTANTÁNEA</a:t>
            </a:r>
            <a:endParaRPr sz="2850"/>
          </a:p>
        </p:txBody>
      </p:sp>
      <p:grpSp>
        <p:nvGrpSpPr>
          <p:cNvPr id="12" name="object 12"/>
          <p:cNvGrpSpPr/>
          <p:nvPr/>
        </p:nvGrpSpPr>
        <p:grpSpPr>
          <a:xfrm>
            <a:off x="5922264" y="1941576"/>
            <a:ext cx="4974590" cy="3499485"/>
            <a:chOff x="5922264" y="1941576"/>
            <a:chExt cx="4974590" cy="3499485"/>
          </a:xfrm>
        </p:grpSpPr>
        <p:sp>
          <p:nvSpPr>
            <p:cNvPr id="13" name="object 13"/>
            <p:cNvSpPr/>
            <p:nvPr/>
          </p:nvSpPr>
          <p:spPr>
            <a:xfrm>
              <a:off x="5922264" y="1941576"/>
              <a:ext cx="4974590" cy="3499485"/>
            </a:xfrm>
            <a:custGeom>
              <a:avLst/>
              <a:gdLst/>
              <a:ahLst/>
              <a:cxnLst/>
              <a:rect l="l" t="t" r="r" b="b"/>
              <a:pathLst>
                <a:path w="4974590" h="3499485">
                  <a:moveTo>
                    <a:pt x="4974336" y="3499104"/>
                  </a:moveTo>
                  <a:lnTo>
                    <a:pt x="0" y="3499104"/>
                  </a:lnTo>
                  <a:lnTo>
                    <a:pt x="0" y="0"/>
                  </a:lnTo>
                  <a:lnTo>
                    <a:pt x="4974336" y="0"/>
                  </a:lnTo>
                  <a:lnTo>
                    <a:pt x="4974336" y="201549"/>
                  </a:lnTo>
                  <a:lnTo>
                    <a:pt x="297560" y="201549"/>
                  </a:lnTo>
                  <a:lnTo>
                    <a:pt x="288177" y="202002"/>
                  </a:lnTo>
                  <a:lnTo>
                    <a:pt x="244632" y="217586"/>
                  </a:lnTo>
                  <a:lnTo>
                    <a:pt x="213569" y="251852"/>
                  </a:lnTo>
                  <a:lnTo>
                    <a:pt x="202310" y="296799"/>
                  </a:lnTo>
                  <a:lnTo>
                    <a:pt x="202310" y="3201923"/>
                  </a:lnTo>
                  <a:lnTo>
                    <a:pt x="213569" y="3246869"/>
                  </a:lnTo>
                  <a:lnTo>
                    <a:pt x="244632" y="3281135"/>
                  </a:lnTo>
                  <a:lnTo>
                    <a:pt x="288177" y="3296720"/>
                  </a:lnTo>
                  <a:lnTo>
                    <a:pt x="297560" y="3297173"/>
                  </a:lnTo>
                  <a:lnTo>
                    <a:pt x="4974336" y="3297173"/>
                  </a:lnTo>
                  <a:lnTo>
                    <a:pt x="4974336" y="3499104"/>
                  </a:lnTo>
                  <a:close/>
                </a:path>
                <a:path w="4974590" h="3499485">
                  <a:moveTo>
                    <a:pt x="4974336" y="3297173"/>
                  </a:moveTo>
                  <a:lnTo>
                    <a:pt x="4679060" y="3297173"/>
                  </a:lnTo>
                  <a:lnTo>
                    <a:pt x="4688443" y="3296720"/>
                  </a:lnTo>
                  <a:lnTo>
                    <a:pt x="4697645" y="3295360"/>
                  </a:lnTo>
                  <a:lnTo>
                    <a:pt x="4739456" y="3275589"/>
                  </a:lnTo>
                  <a:lnTo>
                    <a:pt x="4767058" y="3238373"/>
                  </a:lnTo>
                  <a:lnTo>
                    <a:pt x="4774310" y="3201923"/>
                  </a:lnTo>
                  <a:lnTo>
                    <a:pt x="4774310" y="296799"/>
                  </a:lnTo>
                  <a:lnTo>
                    <a:pt x="4763048" y="251852"/>
                  </a:lnTo>
                  <a:lnTo>
                    <a:pt x="4731987" y="217586"/>
                  </a:lnTo>
                  <a:lnTo>
                    <a:pt x="4688443" y="202002"/>
                  </a:lnTo>
                  <a:lnTo>
                    <a:pt x="4679060" y="201549"/>
                  </a:lnTo>
                  <a:lnTo>
                    <a:pt x="4974336" y="201549"/>
                  </a:lnTo>
                  <a:lnTo>
                    <a:pt x="4974336" y="3297173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4574" y="2143124"/>
              <a:ext cx="4571999" cy="309562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025" y="161925"/>
            <a:ext cx="1295399" cy="7238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86424"/>
            <a:ext cx="761999" cy="7326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0404" y="6068130"/>
            <a:ext cx="2045939" cy="3510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299" y="1133475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299" y="1400175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299" y="1933575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299" y="2733674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299" y="3000374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299" y="3267075"/>
            <a:ext cx="66675" cy="6667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58267" y="987425"/>
            <a:ext cx="9288780" cy="24257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00"/>
              </a:spcBef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móvil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escritorio.</a:t>
            </a:r>
            <a:endParaRPr sz="1500">
              <a:latin typeface="Calibri"/>
              <a:cs typeface="Calibri"/>
            </a:endParaRPr>
          </a:p>
          <a:p>
            <a:pPr algn="just" marL="12700" marR="7620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servidores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cómo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denominan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 utilizar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aprendizaje.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diferentes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canales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tanto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 b="1">
                <a:solidFill>
                  <a:srgbClr val="737373"/>
                </a:solidFill>
                <a:latin typeface="Calibri"/>
                <a:cs typeface="Calibri"/>
              </a:rPr>
              <a:t>texto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voz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organizar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contenidos,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 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vencer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gran inconveniente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aprendizaje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donde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trabaja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elevadas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cantidades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información.</a:t>
            </a:r>
            <a:endParaRPr sz="15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95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canales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voz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además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videollamadas.</a:t>
            </a:r>
            <a:endParaRPr sz="1500">
              <a:latin typeface="Calibri"/>
              <a:cs typeface="Calibri"/>
            </a:endParaRPr>
          </a:p>
          <a:p>
            <a:pPr algn="just" marL="12700" marR="2950845">
              <a:lnSpc>
                <a:spcPct val="116700"/>
              </a:lnSpc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Existe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Telegram,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integrar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bots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facilitan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gestión.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principal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inconveniente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dificultad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configuración.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934567" y="273050"/>
            <a:ext cx="4761865" cy="4597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15">
                <a:solidFill>
                  <a:srgbClr val="29B91B"/>
                </a:solidFill>
              </a:rPr>
              <a:t>MENSAJERÍA</a:t>
            </a:r>
            <a:r>
              <a:rPr dirty="0" sz="2850" spc="190">
                <a:solidFill>
                  <a:srgbClr val="29B91B"/>
                </a:solidFill>
              </a:rPr>
              <a:t> </a:t>
            </a:r>
            <a:r>
              <a:rPr dirty="0" sz="2850" spc="165">
                <a:solidFill>
                  <a:srgbClr val="29B91B"/>
                </a:solidFill>
              </a:rPr>
              <a:t>INSTANTÁNEA</a:t>
            </a:r>
            <a:endParaRPr sz="2850"/>
          </a:p>
        </p:txBody>
      </p:sp>
      <p:sp>
        <p:nvSpPr>
          <p:cNvPr id="15" name="object 15"/>
          <p:cNvSpPr txBox="1"/>
          <p:nvPr/>
        </p:nvSpPr>
        <p:spPr>
          <a:xfrm>
            <a:off x="495300" y="4067175"/>
            <a:ext cx="10553700" cy="1524000"/>
          </a:xfrm>
          <a:prstGeom prst="rect">
            <a:avLst/>
          </a:prstGeom>
          <a:solidFill>
            <a:srgbClr val="183CDA">
              <a:alpha val="348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L="65405">
              <a:lnSpc>
                <a:spcPct val="100000"/>
              </a:lnSpc>
            </a:pP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invito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creada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Discord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"Redes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sociales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educación"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quieres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cómo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funciona: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algn="ctr" marL="65405">
              <a:lnSpc>
                <a:spcPct val="100000"/>
              </a:lnSpc>
            </a:pP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https://discord.gg/ETpg8NfEWs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99" y="2085975"/>
            <a:ext cx="66675" cy="66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99" y="2619374"/>
            <a:ext cx="66675" cy="66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99" y="2886074"/>
            <a:ext cx="66675" cy="66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99" y="3152774"/>
            <a:ext cx="66675" cy="6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99" y="3419474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99" y="3686174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99" y="4219574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99" y="4752974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99" y="5019674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99" y="5553074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99" y="5819774"/>
            <a:ext cx="66675" cy="6667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37083" y="873125"/>
            <a:ext cx="9886315" cy="509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TikTok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redes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mayor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crecimiento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está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experimentando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entre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jóvenes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y,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actual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uso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está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enfocado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especialmente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ocio,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existen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docentes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profesionales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empiezan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interés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red.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muchos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jóvenes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utilizan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tutoriales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interesantes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aportar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información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valiosa.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354965" marR="825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perfil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público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privado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vez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escoger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quiere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vea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cualquier </a:t>
            </a:r>
            <a:r>
              <a:rPr dirty="0" sz="1500" spc="-32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persona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amigos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nosotros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354965" marR="2830195">
              <a:lnSpc>
                <a:spcPct val="1167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basa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principalmente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vídeo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aunque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recopilaciones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imágenes.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grabar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vídeos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hasta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3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minutos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duración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CB0017"/>
                </a:solidFill>
                <a:latin typeface="Calibri"/>
                <a:cs typeface="Calibri"/>
              </a:rPr>
              <a:t>[NOVEDAD].</a:t>
            </a:r>
            <a:endParaRPr sz="1500">
              <a:latin typeface="Calibri"/>
              <a:cs typeface="Calibri"/>
            </a:endParaRPr>
          </a:p>
          <a:p>
            <a:pPr marL="354965" marR="2162175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Funciones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Inteligencia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Artificial,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efectos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especiales,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filtros,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realidad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aumentada.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Existe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utilizada,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integrar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música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realizar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doblaje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audio.</a:t>
            </a:r>
            <a:endParaRPr sz="1500">
              <a:latin typeface="Calibri"/>
              <a:cs typeface="Calibri"/>
            </a:endParaRPr>
          </a:p>
          <a:p>
            <a:pPr marL="354965" marR="11430">
              <a:lnSpc>
                <a:spcPct val="116700"/>
              </a:lnSpc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Ofrece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posibilidad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reutilizar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vídeo de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otro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TikTok dividiendo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pantalla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dos,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saliendo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cada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mitad,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denomina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 b="1">
                <a:solidFill>
                  <a:srgbClr val="737373"/>
                </a:solidFill>
                <a:latin typeface="Calibri"/>
                <a:cs typeface="Calibri"/>
              </a:rPr>
              <a:t>Dúo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354965" marR="12065">
              <a:lnSpc>
                <a:spcPct val="1167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reutilizar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primeros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5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segundos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(o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menos)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vídeo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otra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iniciar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vídeo,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denomina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Pegar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Cada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publicación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TikTok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75" b="1">
                <a:solidFill>
                  <a:srgbClr val="737373"/>
                </a:solidFill>
                <a:latin typeface="Calibri"/>
                <a:cs typeface="Calibri"/>
              </a:rPr>
              <a:t>URL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específica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comentar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indicar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75" b="1">
                <a:solidFill>
                  <a:srgbClr val="737373"/>
                </a:solidFill>
                <a:latin typeface="Calibri"/>
                <a:cs typeface="Calibri"/>
              </a:rPr>
              <a:t>Me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gusta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354965" marR="8255">
              <a:lnSpc>
                <a:spcPct val="116700"/>
              </a:lnSpc>
            </a:pP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grabaciones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editar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hecho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es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característica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red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estén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editadas,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dejando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poco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silencio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mostrando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así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mayor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dinamismo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vídeo.</a:t>
            </a:r>
            <a:endParaRPr sz="1500">
              <a:latin typeface="Calibri"/>
              <a:cs typeface="Calibri"/>
            </a:endParaRPr>
          </a:p>
          <a:p>
            <a:pPr marL="354965" marR="717550">
              <a:lnSpc>
                <a:spcPct val="116700"/>
              </a:lnSpc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guardar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vídeos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borradores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antes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publicarlos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añadir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incluso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editarlos.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añadir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 b="1">
                <a:solidFill>
                  <a:srgbClr val="737373"/>
                </a:solidFill>
                <a:latin typeface="Calibri"/>
                <a:cs typeface="Calibri"/>
              </a:rPr>
              <a:t>texto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editar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cuando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aparece.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5099" y="2686050"/>
            <a:ext cx="1038224" cy="103822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028825" y="5924549"/>
            <a:ext cx="4695825" cy="494665"/>
            <a:chOff x="2028825" y="5924549"/>
            <a:chExt cx="4695825" cy="49466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2375" y="5924549"/>
              <a:ext cx="2962274" cy="49453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8825" y="6229349"/>
              <a:ext cx="1733549" cy="189737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0404" y="6068130"/>
            <a:ext cx="2045939" cy="351013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115696" y="92075"/>
            <a:ext cx="277495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[Características]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87028" y="254000"/>
            <a:ext cx="130492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320" b="1">
                <a:latin typeface="Calibri"/>
                <a:cs typeface="Calibri"/>
              </a:rPr>
              <a:t>T</a:t>
            </a:r>
            <a:r>
              <a:rPr dirty="0" sz="2850" spc="245" b="1">
                <a:latin typeface="Calibri"/>
                <a:cs typeface="Calibri"/>
              </a:rPr>
              <a:t>I</a:t>
            </a:r>
            <a:r>
              <a:rPr dirty="0" sz="2850" spc="265" b="1">
                <a:latin typeface="Calibri"/>
                <a:cs typeface="Calibri"/>
              </a:rPr>
              <a:t>K</a:t>
            </a:r>
            <a:r>
              <a:rPr dirty="0" sz="2850" spc="240" b="1">
                <a:latin typeface="Calibri"/>
                <a:cs typeface="Calibri"/>
              </a:rPr>
              <a:t>T</a:t>
            </a:r>
            <a:r>
              <a:rPr dirty="0" sz="2850" spc="170" b="1">
                <a:latin typeface="Calibri"/>
                <a:cs typeface="Calibri"/>
              </a:rPr>
              <a:t>O</a:t>
            </a:r>
            <a:r>
              <a:rPr dirty="0" sz="2850" spc="190" b="1">
                <a:latin typeface="Calibri"/>
                <a:cs typeface="Calibri"/>
              </a:rPr>
              <a:t>K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1975" y="85725"/>
            <a:ext cx="504824" cy="676274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43500"/>
            <a:ext cx="1228724" cy="12755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1774" y="714375"/>
            <a:ext cx="1038224" cy="1038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0404" y="6068130"/>
            <a:ext cx="2045939" cy="3510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8224" y="2419349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8224" y="2952749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8224" y="3219449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8224" y="4019549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8224" y="4552949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8224" y="5086349"/>
            <a:ext cx="66675" cy="666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68511" y="1206500"/>
            <a:ext cx="9885045" cy="429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430" indent="51435">
              <a:lnSpc>
                <a:spcPct val="116700"/>
              </a:lnSpc>
              <a:spcBef>
                <a:spcPts val="100"/>
              </a:spcBef>
            </a:pP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hora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aplicar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TikTok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docencia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nos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sintamos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cómodos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utilizándola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nosotros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directamente,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existen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diferentes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posibilidades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enfoques.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216535" indent="-20447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217170" algn="l"/>
              </a:tabLst>
            </a:pP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Utilizándola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nosotros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generar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contenido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 b="1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actividades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interactúen: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Podremos </a:t>
            </a:r>
            <a:r>
              <a:rPr dirty="0" sz="1500" spc="1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aprovechar </a:t>
            </a:r>
            <a:r>
              <a:rPr dirty="0" sz="1500" spc="1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1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características </a:t>
            </a:r>
            <a:r>
              <a:rPr dirty="0" sz="1500" spc="1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ofrece</a:t>
            </a:r>
            <a:r>
              <a:rPr dirty="0" sz="1500" spc="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1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10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contenido </a:t>
            </a:r>
            <a:r>
              <a:rPr dirty="0" sz="1500" spc="1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diferente</a:t>
            </a:r>
            <a:r>
              <a:rPr dirty="0" sz="1500" spc="5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 spc="1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original, </a:t>
            </a:r>
            <a:r>
              <a:rPr dirty="0" sz="1500" spc="1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1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formato 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micropíldoras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354965" marR="1707514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Proponer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dúos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contestando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preguntas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opinando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explica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vídeo.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pegar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plantear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pregunta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contesten.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222885" indent="-210820">
              <a:lnSpc>
                <a:spcPct val="100000"/>
              </a:lnSpc>
              <a:buAutoNum type="alphaUcPeriod" startAt="2"/>
              <a:tabLst>
                <a:tab pos="223520" algn="l"/>
              </a:tabLst>
            </a:pP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Proponer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actividades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estudiantes,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siendo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ellos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generen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3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contenido: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actividad</a:t>
            </a:r>
            <a:r>
              <a:rPr dirty="0" sz="1500" spc="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1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1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9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explicar</a:t>
            </a:r>
            <a:r>
              <a:rPr dirty="0" sz="1500" spc="12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algún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concepto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visto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asignatura,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resumir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ideas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mostrar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resultados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algún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tipo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investigación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realizada.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realizar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actividades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cuenta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grupal,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muestren,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ejemplo,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resultado</a:t>
            </a:r>
            <a:r>
              <a:rPr dirty="0" sz="1500" spc="1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endParaRPr sz="15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00"/>
              </a:spcBef>
            </a:pP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proyecto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realizado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equipo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través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diferentes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</a:t>
            </a:r>
            <a:endParaRPr sz="1500">
              <a:latin typeface="Calibri"/>
              <a:cs typeface="Calibri"/>
            </a:endParaRPr>
          </a:p>
          <a:p>
            <a:pPr marL="354965" marR="5715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2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dinámica</a:t>
            </a:r>
            <a:r>
              <a:rPr dirty="0" sz="1500" spc="2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2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consistir</a:t>
            </a:r>
            <a:r>
              <a:rPr dirty="0" sz="1500" spc="2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2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sean</a:t>
            </a:r>
            <a:r>
              <a:rPr dirty="0" sz="1500" spc="2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2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2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2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que,</a:t>
            </a:r>
            <a:r>
              <a:rPr dirty="0" sz="1500" spc="2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2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2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2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2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</a:t>
            </a:r>
            <a:r>
              <a:rPr dirty="0" sz="1500" spc="2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suya,</a:t>
            </a:r>
            <a:r>
              <a:rPr dirty="0" sz="1500" spc="2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tengan</a:t>
            </a:r>
            <a:r>
              <a:rPr dirty="0" sz="1500" spc="2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interactuar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ellos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utilizando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opciones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dúo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pegar.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683625" y="92075"/>
            <a:ext cx="214947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[</a:t>
            </a:r>
            <a:r>
              <a:rPr dirty="0" spc="180"/>
              <a:t>E</a:t>
            </a:r>
            <a:r>
              <a:rPr dirty="0" spc="70"/>
              <a:t>s</a:t>
            </a:r>
            <a:r>
              <a:rPr dirty="0" spc="105"/>
              <a:t>t</a:t>
            </a:r>
            <a:r>
              <a:rPr dirty="0" spc="40"/>
              <a:t>r</a:t>
            </a:r>
            <a:r>
              <a:rPr dirty="0" spc="45"/>
              <a:t>a</a:t>
            </a:r>
            <a:r>
              <a:rPr dirty="0" spc="50"/>
              <a:t>t</a:t>
            </a:r>
            <a:r>
              <a:rPr dirty="0" spc="10"/>
              <a:t>e</a:t>
            </a:r>
            <a:r>
              <a:rPr dirty="0" spc="175"/>
              <a:t>g</a:t>
            </a:r>
            <a:r>
              <a:rPr dirty="0" spc="90"/>
              <a:t>i</a:t>
            </a:r>
            <a:r>
              <a:rPr dirty="0" spc="100"/>
              <a:t>a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1975" y="85725"/>
            <a:ext cx="504824" cy="6762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387028" y="254000"/>
            <a:ext cx="130492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320" b="1">
                <a:latin typeface="Calibri"/>
                <a:cs typeface="Calibri"/>
              </a:rPr>
              <a:t>T</a:t>
            </a:r>
            <a:r>
              <a:rPr dirty="0" sz="2850" spc="245" b="1">
                <a:latin typeface="Calibri"/>
                <a:cs typeface="Calibri"/>
              </a:rPr>
              <a:t>I</a:t>
            </a:r>
            <a:r>
              <a:rPr dirty="0" sz="2850" spc="265" b="1">
                <a:latin typeface="Calibri"/>
                <a:cs typeface="Calibri"/>
              </a:rPr>
              <a:t>K</a:t>
            </a:r>
            <a:r>
              <a:rPr dirty="0" sz="2850" spc="240" b="1">
                <a:latin typeface="Calibri"/>
                <a:cs typeface="Calibri"/>
              </a:rPr>
              <a:t>T</a:t>
            </a:r>
            <a:r>
              <a:rPr dirty="0" sz="2850" spc="170" b="1">
                <a:latin typeface="Calibri"/>
                <a:cs typeface="Calibri"/>
              </a:rPr>
              <a:t>O</a:t>
            </a:r>
            <a:r>
              <a:rPr dirty="0" sz="2850" spc="190" b="1">
                <a:latin typeface="Calibri"/>
                <a:cs typeface="Calibri"/>
              </a:rPr>
              <a:t>K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4" y="5019675"/>
            <a:ext cx="66675" cy="66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4" y="5553074"/>
            <a:ext cx="66675" cy="66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4" y="5819774"/>
            <a:ext cx="66675" cy="666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640404" y="6068654"/>
            <a:ext cx="1675764" cy="350520"/>
            <a:chOff x="8640404" y="6068654"/>
            <a:chExt cx="1675764" cy="350520"/>
          </a:xfrm>
        </p:grpSpPr>
        <p:sp>
          <p:nvSpPr>
            <p:cNvPr id="6" name="object 6"/>
            <p:cNvSpPr/>
            <p:nvPr/>
          </p:nvSpPr>
          <p:spPr>
            <a:xfrm>
              <a:off x="9020174" y="6095999"/>
              <a:ext cx="1295400" cy="314325"/>
            </a:xfrm>
            <a:custGeom>
              <a:avLst/>
              <a:gdLst/>
              <a:ahLst/>
              <a:cxnLst/>
              <a:rect l="l" t="t" r="r" b="b"/>
              <a:pathLst>
                <a:path w="1295400" h="314325">
                  <a:moveTo>
                    <a:pt x="1206250" y="314324"/>
                  </a:moveTo>
                  <a:lnTo>
                    <a:pt x="89149" y="314324"/>
                  </a:lnTo>
                  <a:lnTo>
                    <a:pt x="82944" y="313711"/>
                  </a:lnTo>
                  <a:lnTo>
                    <a:pt x="37195" y="294686"/>
                  </a:lnTo>
                  <a:lnTo>
                    <a:pt x="9660" y="261000"/>
                  </a:lnTo>
                  <a:lnTo>
                    <a:pt x="0" y="224820"/>
                  </a:lnTo>
                  <a:lnTo>
                    <a:pt x="0" y="89504"/>
                  </a:lnTo>
                  <a:lnTo>
                    <a:pt x="12599" y="47803"/>
                  </a:lnTo>
                  <a:lnTo>
                    <a:pt x="47614" y="12649"/>
                  </a:lnTo>
                  <a:lnTo>
                    <a:pt x="89149" y="0"/>
                  </a:lnTo>
                  <a:lnTo>
                    <a:pt x="95414" y="0"/>
                  </a:lnTo>
                  <a:lnTo>
                    <a:pt x="1206250" y="0"/>
                  </a:lnTo>
                  <a:lnTo>
                    <a:pt x="1247785" y="12649"/>
                  </a:lnTo>
                  <a:lnTo>
                    <a:pt x="1282800" y="47803"/>
                  </a:lnTo>
                  <a:lnTo>
                    <a:pt x="1295399" y="89504"/>
                  </a:lnTo>
                  <a:lnTo>
                    <a:pt x="1295399" y="224820"/>
                  </a:lnTo>
                  <a:lnTo>
                    <a:pt x="1282800" y="266521"/>
                  </a:lnTo>
                  <a:lnTo>
                    <a:pt x="1247785" y="301675"/>
                  </a:lnTo>
                  <a:lnTo>
                    <a:pt x="1212455" y="313711"/>
                  </a:lnTo>
                  <a:lnTo>
                    <a:pt x="1206250" y="314324"/>
                  </a:lnTo>
                  <a:close/>
                </a:path>
              </a:pathLst>
            </a:custGeom>
            <a:solidFill>
              <a:srgbClr val="C700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0691" y="6200805"/>
              <a:ext cx="95270" cy="8569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40404" y="6068654"/>
              <a:ext cx="369570" cy="350520"/>
            </a:xfrm>
            <a:custGeom>
              <a:avLst/>
              <a:gdLst/>
              <a:ahLst/>
              <a:cxnLst/>
              <a:rect l="l" t="t" r="r" b="b"/>
              <a:pathLst>
                <a:path w="369570" h="350520">
                  <a:moveTo>
                    <a:pt x="265120" y="350432"/>
                  </a:moveTo>
                  <a:lnTo>
                    <a:pt x="103894" y="350432"/>
                  </a:lnTo>
                  <a:lnTo>
                    <a:pt x="97530" y="347230"/>
                  </a:lnTo>
                  <a:lnTo>
                    <a:pt x="60607" y="321226"/>
                  </a:lnTo>
                  <a:lnTo>
                    <a:pt x="31095" y="287014"/>
                  </a:lnTo>
                  <a:lnTo>
                    <a:pt x="10780" y="246656"/>
                  </a:lnTo>
                  <a:lnTo>
                    <a:pt x="886" y="202592"/>
                  </a:lnTo>
                  <a:lnTo>
                    <a:pt x="0" y="184507"/>
                  </a:lnTo>
                  <a:lnTo>
                    <a:pt x="221" y="175442"/>
                  </a:lnTo>
                  <a:lnTo>
                    <a:pt x="7942" y="130947"/>
                  </a:lnTo>
                  <a:lnTo>
                    <a:pt x="26243" y="89660"/>
                  </a:lnTo>
                  <a:lnTo>
                    <a:pt x="54040" y="54040"/>
                  </a:lnTo>
                  <a:lnTo>
                    <a:pt x="89660" y="26243"/>
                  </a:lnTo>
                  <a:lnTo>
                    <a:pt x="130947" y="7942"/>
                  </a:lnTo>
                  <a:lnTo>
                    <a:pt x="175442" y="221"/>
                  </a:lnTo>
                  <a:lnTo>
                    <a:pt x="184507" y="0"/>
                  </a:lnTo>
                  <a:lnTo>
                    <a:pt x="193571" y="221"/>
                  </a:lnTo>
                  <a:lnTo>
                    <a:pt x="238067" y="7942"/>
                  </a:lnTo>
                  <a:lnTo>
                    <a:pt x="279354" y="26243"/>
                  </a:lnTo>
                  <a:lnTo>
                    <a:pt x="314973" y="54040"/>
                  </a:lnTo>
                  <a:lnTo>
                    <a:pt x="342771" y="89660"/>
                  </a:lnTo>
                  <a:lnTo>
                    <a:pt x="361071" y="130947"/>
                  </a:lnTo>
                  <a:lnTo>
                    <a:pt x="368793" y="175442"/>
                  </a:lnTo>
                  <a:lnTo>
                    <a:pt x="369014" y="184507"/>
                  </a:lnTo>
                  <a:lnTo>
                    <a:pt x="368793" y="193571"/>
                  </a:lnTo>
                  <a:lnTo>
                    <a:pt x="361071" y="238067"/>
                  </a:lnTo>
                  <a:lnTo>
                    <a:pt x="342771" y="279354"/>
                  </a:lnTo>
                  <a:lnTo>
                    <a:pt x="314973" y="314973"/>
                  </a:lnTo>
                  <a:lnTo>
                    <a:pt x="279354" y="342771"/>
                  </a:lnTo>
                  <a:lnTo>
                    <a:pt x="265120" y="350432"/>
                  </a:lnTo>
                  <a:close/>
                </a:path>
              </a:pathLst>
            </a:custGeom>
            <a:solidFill>
              <a:srgbClr val="DFE2E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668701" y="6096952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156209" y="312419"/>
                  </a:moveTo>
                  <a:lnTo>
                    <a:pt x="118244" y="307737"/>
                  </a:lnTo>
                  <a:lnTo>
                    <a:pt x="82572" y="293976"/>
                  </a:lnTo>
                  <a:lnTo>
                    <a:pt x="51311" y="271960"/>
                  </a:lnTo>
                  <a:lnTo>
                    <a:pt x="26326" y="242995"/>
                  </a:lnTo>
                  <a:lnTo>
                    <a:pt x="9127" y="208827"/>
                  </a:lnTo>
                  <a:lnTo>
                    <a:pt x="750" y="171521"/>
                  </a:lnTo>
                  <a:lnTo>
                    <a:pt x="0" y="156209"/>
                  </a:lnTo>
                  <a:lnTo>
                    <a:pt x="187" y="148535"/>
                  </a:lnTo>
                  <a:lnTo>
                    <a:pt x="6724" y="110864"/>
                  </a:lnTo>
                  <a:lnTo>
                    <a:pt x="22218" y="75909"/>
                  </a:lnTo>
                  <a:lnTo>
                    <a:pt x="45752" y="45752"/>
                  </a:lnTo>
                  <a:lnTo>
                    <a:pt x="75909" y="22218"/>
                  </a:lnTo>
                  <a:lnTo>
                    <a:pt x="110864" y="6724"/>
                  </a:lnTo>
                  <a:lnTo>
                    <a:pt x="148535" y="187"/>
                  </a:lnTo>
                  <a:lnTo>
                    <a:pt x="156209" y="0"/>
                  </a:lnTo>
                  <a:lnTo>
                    <a:pt x="163884" y="187"/>
                  </a:lnTo>
                  <a:lnTo>
                    <a:pt x="201555" y="6724"/>
                  </a:lnTo>
                  <a:lnTo>
                    <a:pt x="236510" y="22218"/>
                  </a:lnTo>
                  <a:lnTo>
                    <a:pt x="266667" y="45752"/>
                  </a:lnTo>
                  <a:lnTo>
                    <a:pt x="290201" y="75909"/>
                  </a:lnTo>
                  <a:lnTo>
                    <a:pt x="305695" y="110864"/>
                  </a:lnTo>
                  <a:lnTo>
                    <a:pt x="312232" y="148535"/>
                  </a:lnTo>
                  <a:lnTo>
                    <a:pt x="312419" y="156209"/>
                  </a:lnTo>
                  <a:lnTo>
                    <a:pt x="312232" y="163884"/>
                  </a:lnTo>
                  <a:lnTo>
                    <a:pt x="305695" y="201555"/>
                  </a:lnTo>
                  <a:lnTo>
                    <a:pt x="290201" y="236510"/>
                  </a:lnTo>
                  <a:lnTo>
                    <a:pt x="266667" y="266667"/>
                  </a:lnTo>
                  <a:lnTo>
                    <a:pt x="236510" y="290201"/>
                  </a:lnTo>
                  <a:lnTo>
                    <a:pt x="201555" y="305695"/>
                  </a:lnTo>
                  <a:lnTo>
                    <a:pt x="163884" y="312232"/>
                  </a:lnTo>
                  <a:lnTo>
                    <a:pt x="156209" y="312419"/>
                  </a:lnTo>
                  <a:close/>
                </a:path>
              </a:pathLst>
            </a:custGeom>
            <a:solidFill>
              <a:srgbClr val="C700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8477" y="6188856"/>
              <a:ext cx="76024" cy="12857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23950" y="301625"/>
            <a:ext cx="2150745" cy="4597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300">
                <a:solidFill>
                  <a:srgbClr val="000000"/>
                </a:solidFill>
              </a:rPr>
              <a:t>C</a:t>
            </a:r>
            <a:r>
              <a:rPr dirty="0" sz="2850" spc="310">
                <a:solidFill>
                  <a:srgbClr val="000000"/>
                </a:solidFill>
              </a:rPr>
              <a:t>L</a:t>
            </a:r>
            <a:r>
              <a:rPr dirty="0" sz="2850" spc="180">
                <a:solidFill>
                  <a:srgbClr val="000000"/>
                </a:solidFill>
              </a:rPr>
              <a:t>U</a:t>
            </a:r>
            <a:r>
              <a:rPr dirty="0" sz="2850" spc="275">
                <a:solidFill>
                  <a:srgbClr val="000000"/>
                </a:solidFill>
              </a:rPr>
              <a:t>B</a:t>
            </a:r>
            <a:r>
              <a:rPr dirty="0" sz="2850" spc="270">
                <a:solidFill>
                  <a:srgbClr val="000000"/>
                </a:solidFill>
              </a:rPr>
              <a:t>H</a:t>
            </a:r>
            <a:r>
              <a:rPr dirty="0" sz="2850" spc="170">
                <a:solidFill>
                  <a:srgbClr val="000000"/>
                </a:solidFill>
              </a:rPr>
              <a:t>O</a:t>
            </a:r>
            <a:r>
              <a:rPr dirty="0" sz="2850" spc="150">
                <a:solidFill>
                  <a:srgbClr val="000000"/>
                </a:solidFill>
              </a:rPr>
              <a:t>U</a:t>
            </a:r>
            <a:r>
              <a:rPr dirty="0" sz="2850" spc="385">
                <a:solidFill>
                  <a:srgbClr val="000000"/>
                </a:solidFill>
              </a:rPr>
              <a:t>S</a:t>
            </a:r>
            <a:r>
              <a:rPr dirty="0" sz="2850" spc="170">
                <a:solidFill>
                  <a:srgbClr val="000000"/>
                </a:solidFill>
              </a:rPr>
              <a:t>E</a:t>
            </a:r>
            <a:endParaRPr sz="2850"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700" y="85725"/>
            <a:ext cx="723899" cy="7238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4" y="2400300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4" y="2933699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4" y="3467100"/>
            <a:ext cx="66675" cy="666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4" y="4000499"/>
            <a:ext cx="66675" cy="6667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36785" y="911225"/>
            <a:ext cx="10295255" cy="532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3495" marR="408940">
              <a:lnSpc>
                <a:spcPct val="116700"/>
              </a:lnSpc>
              <a:spcBef>
                <a:spcPts val="100"/>
              </a:spcBef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redes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social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chat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audio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grupal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está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generando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gran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expectativa.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Quizá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hecho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necesitar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invitación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crearnos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por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tendencia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hacia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audio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forma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interacción,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olvidemos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audios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apps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mensajería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instantánea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nuevos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espacios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Twitter.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550" spc="60" b="1">
                <a:latin typeface="Calibri"/>
                <a:cs typeface="Calibri"/>
              </a:rPr>
              <a:t>Características</a:t>
            </a:r>
            <a:endParaRPr sz="1550">
              <a:latin typeface="Calibri"/>
              <a:cs typeface="Calibri"/>
            </a:endParaRPr>
          </a:p>
          <a:p>
            <a:pPr marL="232410" marR="9525">
              <a:lnSpc>
                <a:spcPct val="116700"/>
              </a:lnSpc>
              <a:spcBef>
                <a:spcPts val="960"/>
              </a:spcBef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organiza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salas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chat,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cuales</a:t>
            </a:r>
            <a:r>
              <a:rPr dirty="0" sz="1500" spc="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nosotros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unirnos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salas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creadas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otros,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siempre</a:t>
            </a:r>
            <a:r>
              <a:rPr dirty="0" sz="1500" spc="9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8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cuando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tengamos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permiso.</a:t>
            </a:r>
            <a:endParaRPr sz="1500">
              <a:latin typeface="Calibri"/>
              <a:cs typeface="Calibri"/>
            </a:endParaRPr>
          </a:p>
          <a:p>
            <a:pPr marL="232410">
              <a:lnSpc>
                <a:spcPct val="100000"/>
              </a:lnSpc>
              <a:spcBef>
                <a:spcPts val="300"/>
              </a:spcBef>
            </a:pP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salas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ser: </a:t>
            </a:r>
            <a:r>
              <a:rPr dirty="0" sz="1500" spc="10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abiertas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(cualquiera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unirse),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sociales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(se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unir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sigues)</a:t>
            </a:r>
            <a:r>
              <a:rPr dirty="0" sz="1500" spc="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cerradas</a:t>
            </a:r>
            <a:endParaRPr sz="1500">
              <a:latin typeface="Calibri"/>
              <a:cs typeface="Calibri"/>
            </a:endParaRPr>
          </a:p>
          <a:p>
            <a:pPr marL="232410">
              <a:lnSpc>
                <a:spcPct val="100000"/>
              </a:lnSpc>
              <a:spcBef>
                <a:spcPts val="3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(solo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5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personas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seleccionadas).</a:t>
            </a:r>
            <a:endParaRPr sz="1500">
              <a:latin typeface="Calibri"/>
              <a:cs typeface="Calibri"/>
            </a:endParaRPr>
          </a:p>
          <a:p>
            <a:pPr marL="232410">
              <a:lnSpc>
                <a:spcPct val="100000"/>
              </a:lnSpc>
              <a:spcBef>
                <a:spcPts val="300"/>
              </a:spcBef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sala,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su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creador,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escoger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quien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quiere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oyente</a:t>
            </a:r>
            <a:r>
              <a:rPr dirty="0" sz="1500" spc="-3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orador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Existe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asignar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rol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endParaRPr sz="1500">
              <a:latin typeface="Calibri"/>
              <a:cs typeface="Calibri"/>
            </a:endParaRPr>
          </a:p>
          <a:p>
            <a:pPr marL="232410">
              <a:lnSpc>
                <a:spcPct val="100000"/>
              </a:lnSpc>
              <a:spcBef>
                <a:spcPts val="300"/>
              </a:spcBef>
            </a:pP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moderador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gestionen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cambien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permisos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oyente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orador.</a:t>
            </a:r>
            <a:endParaRPr sz="1500">
              <a:latin typeface="Calibri"/>
              <a:cs typeface="Calibri"/>
            </a:endParaRPr>
          </a:p>
          <a:p>
            <a:pPr marL="232410" marR="5080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defecto,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unirnos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sala,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entramos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silenciados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,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siendo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oyentes.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poder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hablar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tendremos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seleccionar</a:t>
            </a:r>
            <a:r>
              <a:rPr dirty="0" sz="1500" spc="17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opción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levantar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mano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pedir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turno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palabra,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pasando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oradores..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marL="232410" marR="5080">
              <a:lnSpc>
                <a:spcPct val="116700"/>
              </a:lnSpc>
              <a:spcBef>
                <a:spcPts val="74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Nuevamente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aplicar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diferentes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estrategias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vistas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anteriroes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redes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sociales,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siendo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7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muy</a:t>
            </a:r>
            <a:r>
              <a:rPr dirty="0" sz="1500" spc="8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útil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espacios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discusión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entrevistas,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invitamos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profesionales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otros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docentes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participar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clases.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También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animar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tomen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protagnismo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generar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dinámicas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ellos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hagan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presentaciones.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plantear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auténticos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programas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radio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(organizado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nosotros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estudiantes)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salas,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incluyendo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posibilidad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mayor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interacción.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25"/>
              <a:t>I</a:t>
            </a:r>
            <a:r>
              <a:rPr dirty="0" spc="-5"/>
              <a:t>N</a:t>
            </a:r>
            <a:r>
              <a:rPr dirty="0" spc="25"/>
              <a:t>I</a:t>
            </a:r>
            <a:r>
              <a:rPr dirty="0" spc="45"/>
              <a:t>C</a:t>
            </a:r>
            <a:r>
              <a:rPr dirty="0" spc="25"/>
              <a:t>I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817" y="1092200"/>
            <a:ext cx="4673600" cy="49974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12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  <a:spcBef>
                <a:spcPts val="1565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posibilidad a la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hora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utilizar Facebook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a partir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nuestro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perfil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ya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creado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docencia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personal.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segundo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habrá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tener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especial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cuidado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hora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gestionar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privacidad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publicaciones.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Teniendo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nuestros estudiantes 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lista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será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fácil,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incluyéndoles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excluyéndoles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sin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docentes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personales.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Lleva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trabajo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fácil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equivocarse..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6350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caso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optar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específico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docente,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 importante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podremos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 para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temática,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perfiles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tienen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ser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6985">
              <a:lnSpc>
                <a:spcPct val="116700"/>
              </a:lnSpc>
            </a:pP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recomendable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aprovechar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tiene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grupos</a:t>
            </a:r>
            <a:r>
              <a:rPr dirty="0" sz="1500" spc="-40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737373"/>
                </a:solidFill>
                <a:latin typeface="Calibri"/>
                <a:cs typeface="Calibri"/>
              </a:rPr>
              <a:t>páginas </a:t>
            </a:r>
            <a:r>
              <a:rPr dirty="0" sz="1500" spc="-32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como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comunidades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virtuales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aprendizaje.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409700" cy="3514725"/>
            <a:chOff x="0" y="0"/>
            <a:chExt cx="1409700" cy="3514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04875"/>
              <a:ext cx="809624" cy="26098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825" y="0"/>
              <a:ext cx="904874" cy="90487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846064" y="3179064"/>
            <a:ext cx="5279390" cy="3241040"/>
            <a:chOff x="5846064" y="3179064"/>
            <a:chExt cx="5279390" cy="32410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86949" y="5048249"/>
              <a:ext cx="1038224" cy="10477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9964" y="6067711"/>
              <a:ext cx="2046799" cy="3518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46064" y="3179064"/>
              <a:ext cx="5279390" cy="2593975"/>
            </a:xfrm>
            <a:custGeom>
              <a:avLst/>
              <a:gdLst/>
              <a:ahLst/>
              <a:cxnLst/>
              <a:rect l="l" t="t" r="r" b="b"/>
              <a:pathLst>
                <a:path w="5279390" h="2593975">
                  <a:moveTo>
                    <a:pt x="5279136" y="2593848"/>
                  </a:moveTo>
                  <a:lnTo>
                    <a:pt x="0" y="2593848"/>
                  </a:lnTo>
                  <a:lnTo>
                    <a:pt x="0" y="0"/>
                  </a:lnTo>
                  <a:lnTo>
                    <a:pt x="5279136" y="0"/>
                  </a:lnTo>
                  <a:lnTo>
                    <a:pt x="5279136" y="202310"/>
                  </a:lnTo>
                  <a:lnTo>
                    <a:pt x="297560" y="202310"/>
                  </a:lnTo>
                  <a:lnTo>
                    <a:pt x="288177" y="202764"/>
                  </a:lnTo>
                  <a:lnTo>
                    <a:pt x="244632" y="218348"/>
                  </a:lnTo>
                  <a:lnTo>
                    <a:pt x="213569" y="252614"/>
                  </a:lnTo>
                  <a:lnTo>
                    <a:pt x="202310" y="297560"/>
                  </a:lnTo>
                  <a:lnTo>
                    <a:pt x="202310" y="2297810"/>
                  </a:lnTo>
                  <a:lnTo>
                    <a:pt x="213569" y="2342756"/>
                  </a:lnTo>
                  <a:lnTo>
                    <a:pt x="244631" y="2377022"/>
                  </a:lnTo>
                  <a:lnTo>
                    <a:pt x="288177" y="2392607"/>
                  </a:lnTo>
                  <a:lnTo>
                    <a:pt x="297560" y="2393060"/>
                  </a:lnTo>
                  <a:lnTo>
                    <a:pt x="5279136" y="2393060"/>
                  </a:lnTo>
                  <a:lnTo>
                    <a:pt x="5279136" y="2593848"/>
                  </a:lnTo>
                  <a:close/>
                </a:path>
                <a:path w="5279390" h="2593975">
                  <a:moveTo>
                    <a:pt x="5279136" y="2393060"/>
                  </a:moveTo>
                  <a:lnTo>
                    <a:pt x="4983860" y="2393060"/>
                  </a:lnTo>
                  <a:lnTo>
                    <a:pt x="4993243" y="2392607"/>
                  </a:lnTo>
                  <a:lnTo>
                    <a:pt x="5002445" y="2391247"/>
                  </a:lnTo>
                  <a:lnTo>
                    <a:pt x="5044256" y="2371476"/>
                  </a:lnTo>
                  <a:lnTo>
                    <a:pt x="5071858" y="2334261"/>
                  </a:lnTo>
                  <a:lnTo>
                    <a:pt x="5079110" y="2297810"/>
                  </a:lnTo>
                  <a:lnTo>
                    <a:pt x="5079110" y="297560"/>
                  </a:lnTo>
                  <a:lnTo>
                    <a:pt x="5067849" y="252614"/>
                  </a:lnTo>
                  <a:lnTo>
                    <a:pt x="5036787" y="218348"/>
                  </a:lnTo>
                  <a:lnTo>
                    <a:pt x="4993243" y="202764"/>
                  </a:lnTo>
                  <a:lnTo>
                    <a:pt x="4983860" y="202310"/>
                  </a:lnTo>
                  <a:lnTo>
                    <a:pt x="5279136" y="202310"/>
                  </a:lnTo>
                  <a:lnTo>
                    <a:pt x="5279136" y="2393060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48374" y="3381374"/>
              <a:ext cx="4876799" cy="219074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24099" y="244475"/>
            <a:ext cx="188404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877F2"/>
                </a:solidFill>
                <a:latin typeface="Calibri"/>
                <a:cs typeface="Calibri"/>
              </a:rPr>
              <a:t>F</a:t>
            </a:r>
            <a:r>
              <a:rPr dirty="0" sz="2850" spc="25" b="1">
                <a:solidFill>
                  <a:srgbClr val="1877F2"/>
                </a:solidFill>
                <a:latin typeface="Calibri"/>
                <a:cs typeface="Calibri"/>
              </a:rPr>
              <a:t>A</a:t>
            </a:r>
            <a:r>
              <a:rPr dirty="0" sz="2850" spc="300" b="1">
                <a:solidFill>
                  <a:srgbClr val="1877F2"/>
                </a:solidFill>
                <a:latin typeface="Calibri"/>
                <a:cs typeface="Calibri"/>
              </a:rPr>
              <a:t>C</a:t>
            </a:r>
            <a:r>
              <a:rPr dirty="0" sz="2850" spc="320" b="1">
                <a:solidFill>
                  <a:srgbClr val="1877F2"/>
                </a:solidFill>
                <a:latin typeface="Calibri"/>
                <a:cs typeface="Calibri"/>
              </a:rPr>
              <a:t>E</a:t>
            </a:r>
            <a:r>
              <a:rPr dirty="0" sz="2850" spc="275" b="1">
                <a:solidFill>
                  <a:srgbClr val="1877F2"/>
                </a:solidFill>
                <a:latin typeface="Calibri"/>
                <a:cs typeface="Calibri"/>
              </a:rPr>
              <a:t>B</a:t>
            </a:r>
            <a:r>
              <a:rPr dirty="0" sz="2850" spc="170" b="1">
                <a:solidFill>
                  <a:srgbClr val="1877F2"/>
                </a:solidFill>
                <a:latin typeface="Calibri"/>
                <a:cs typeface="Calibri"/>
              </a:rPr>
              <a:t>OO</a:t>
            </a:r>
            <a:r>
              <a:rPr dirty="0" sz="2850" spc="190" b="1">
                <a:solidFill>
                  <a:srgbClr val="1877F2"/>
                </a:solidFill>
                <a:latin typeface="Calibri"/>
                <a:cs typeface="Calibri"/>
              </a:rPr>
              <a:t>K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142337" y="92075"/>
            <a:ext cx="26168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[</a:t>
            </a:r>
            <a:r>
              <a:rPr dirty="0" spc="190"/>
              <a:t>P</a:t>
            </a:r>
            <a:r>
              <a:rPr dirty="0" spc="90"/>
              <a:t>u</a:t>
            </a:r>
            <a:r>
              <a:rPr dirty="0" spc="105"/>
              <a:t>b</a:t>
            </a:r>
            <a:r>
              <a:rPr dirty="0" spc="120"/>
              <a:t>l</a:t>
            </a:r>
            <a:r>
              <a:rPr dirty="0" spc="90"/>
              <a:t>i</a:t>
            </a:r>
            <a:r>
              <a:rPr dirty="0" spc="114"/>
              <a:t>c</a:t>
            </a:r>
            <a:r>
              <a:rPr dirty="0" spc="100"/>
              <a:t>a</a:t>
            </a:r>
            <a:r>
              <a:rPr dirty="0" spc="145"/>
              <a:t>c</a:t>
            </a:r>
            <a:r>
              <a:rPr dirty="0" spc="90"/>
              <a:t>i</a:t>
            </a:r>
            <a:r>
              <a:rPr dirty="0" spc="50"/>
              <a:t>o</a:t>
            </a:r>
            <a:r>
              <a:rPr dirty="0" spc="105"/>
              <a:t>n</a:t>
            </a:r>
            <a:r>
              <a:rPr dirty="0" spc="40"/>
              <a:t>e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14367" y="977900"/>
            <a:ext cx="490982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Sea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través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perfil,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página,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para: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81699" y="1924050"/>
            <a:ext cx="66675" cy="666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157267" y="2082800"/>
            <a:ext cx="21958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6330" algn="l"/>
                <a:tab pos="1982470" algn="l"/>
              </a:tabLst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57267" y="1778000"/>
            <a:ext cx="4572635" cy="5588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400"/>
              </a:spcBef>
              <a:tabLst>
                <a:tab pos="1006475" algn="l"/>
                <a:tab pos="2169795" algn="l"/>
                <a:tab pos="2564765" algn="l"/>
                <a:tab pos="3304540" algn="l"/>
                <a:tab pos="3855720" algn="l"/>
              </a:tabLst>
            </a:pPr>
            <a:r>
              <a:rPr dirty="0" sz="1500" spc="5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f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m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ó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d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é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	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n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</a:t>
            </a:r>
            <a:r>
              <a:rPr dirty="0" sz="1500" spc="-20">
                <a:solidFill>
                  <a:srgbClr val="737373"/>
                </a:solidFill>
                <a:latin typeface="Calibri"/>
                <a:cs typeface="Calibri"/>
              </a:rPr>
              <a:t>r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00"/>
              </a:spcBef>
              <a:tabLst>
                <a:tab pos="384175" algn="l"/>
                <a:tab pos="1108075" algn="l"/>
                <a:tab pos="1533525" algn="l"/>
                <a:tab pos="2110740" algn="l"/>
              </a:tabLst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	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abusar	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del	</a:t>
            </a:r>
            <a:r>
              <a:rPr dirty="0" sz="1500" spc="-15">
                <a:solidFill>
                  <a:srgbClr val="737373"/>
                </a:solidFill>
                <a:latin typeface="Calibri"/>
                <a:cs typeface="Calibri"/>
              </a:rPr>
              <a:t>texto	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7267" y="2311400"/>
            <a:ext cx="4570730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reforzándola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vídeo,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imagen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gif,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además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podemos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hacerla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atractiva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añadiendo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emoticonos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que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refuercen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mensaje.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1885950"/>
            <a:ext cx="66675" cy="66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2152650"/>
            <a:ext cx="66675" cy="66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2419350"/>
            <a:ext cx="66675" cy="66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3037" y="2681287"/>
            <a:ext cx="76200" cy="761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3037" y="2947987"/>
            <a:ext cx="76200" cy="76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3037" y="3214687"/>
            <a:ext cx="76200" cy="761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3037" y="3481387"/>
            <a:ext cx="76200" cy="76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3037" y="3748087"/>
            <a:ext cx="76200" cy="76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3037" y="4014787"/>
            <a:ext cx="76200" cy="761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4286249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4819649"/>
            <a:ext cx="66675" cy="6667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40841" y="1092200"/>
            <a:ext cx="9385935" cy="41402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55" b="1">
                <a:latin typeface="Calibri"/>
                <a:cs typeface="Calibri"/>
              </a:rPr>
              <a:t>Estrategias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Calibri"/>
              <a:cs typeface="Calibri"/>
            </a:endParaRPr>
          </a:p>
          <a:p>
            <a:pPr marL="358140">
              <a:lnSpc>
                <a:spcPct val="100000"/>
              </a:lnSpc>
            </a:pP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Generar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debates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contesten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publicación.</a:t>
            </a:r>
            <a:endParaRPr sz="1500">
              <a:latin typeface="Calibri"/>
              <a:cs typeface="Calibri"/>
            </a:endParaRPr>
          </a:p>
          <a:p>
            <a:pPr marL="358140" marR="129794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(vídeo,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artículo,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90">
                <a:solidFill>
                  <a:srgbClr val="737373"/>
                </a:solidFill>
                <a:latin typeface="Calibri"/>
                <a:cs typeface="Calibri"/>
              </a:rPr>
              <a:t>…)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proponer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análisis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contestando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publicación.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Emitir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directo:</a:t>
            </a:r>
            <a:endParaRPr sz="1500">
              <a:latin typeface="Calibri"/>
              <a:cs typeface="Calibri"/>
            </a:endParaRPr>
          </a:p>
          <a:p>
            <a:pPr marL="701040" marR="6051550">
              <a:lnSpc>
                <a:spcPct val="116700"/>
              </a:lnSpc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Explicar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algún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concepto</a:t>
            </a:r>
            <a:r>
              <a:rPr dirty="0" sz="1500" spc="-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concreto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Clase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refuerzo</a:t>
            </a:r>
            <a:endParaRPr sz="1500">
              <a:latin typeface="Calibri"/>
              <a:cs typeface="Calibri"/>
            </a:endParaRPr>
          </a:p>
          <a:p>
            <a:pPr marL="701040">
              <a:lnSpc>
                <a:spcPct val="100000"/>
              </a:lnSpc>
              <a:spcBef>
                <a:spcPts val="30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Tutoría</a:t>
            </a:r>
            <a:r>
              <a:rPr dirty="0" sz="1500" spc="-5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grupal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dudas</a:t>
            </a:r>
            <a:endParaRPr sz="1500">
              <a:latin typeface="Calibri"/>
              <a:cs typeface="Calibri"/>
            </a:endParaRPr>
          </a:p>
          <a:p>
            <a:pPr marL="701040" marR="2593340">
              <a:lnSpc>
                <a:spcPct val="116700"/>
              </a:lnSpc>
            </a:pP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Realizar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entrevista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algún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personaje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relacionado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Debate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entre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estudiantes</a:t>
            </a:r>
            <a:endParaRPr sz="1500">
              <a:latin typeface="Calibri"/>
              <a:cs typeface="Calibri"/>
            </a:endParaRPr>
          </a:p>
          <a:p>
            <a:pPr marL="701040">
              <a:lnSpc>
                <a:spcPct val="100000"/>
              </a:lnSpc>
              <a:spcBef>
                <a:spcPts val="300"/>
              </a:spcBef>
            </a:pPr>
            <a:r>
              <a:rPr dirty="0" sz="1500" spc="385">
                <a:solidFill>
                  <a:srgbClr val="737373"/>
                </a:solidFill>
                <a:latin typeface="Calibri"/>
                <a:cs typeface="Calibri"/>
              </a:rPr>
              <a:t>…</a:t>
            </a:r>
            <a:endParaRPr sz="1500">
              <a:latin typeface="Calibri"/>
              <a:cs typeface="Calibri"/>
            </a:endParaRPr>
          </a:p>
          <a:p>
            <a:pPr marL="358140" marR="5080">
              <a:lnSpc>
                <a:spcPct val="116700"/>
              </a:lnSpc>
            </a:pP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álbumes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recopilación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imágenes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(nuestras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derechos</a:t>
            </a:r>
            <a:r>
              <a:rPr dirty="0" sz="1500" spc="114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ellas/creactive</a:t>
            </a:r>
            <a:r>
              <a:rPr dirty="0" sz="1500" spc="1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commons/dominio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público/…)</a:t>
            </a:r>
            <a:endParaRPr sz="1500">
              <a:latin typeface="Calibri"/>
              <a:cs typeface="Calibri"/>
            </a:endParaRPr>
          </a:p>
          <a:p>
            <a:pPr marL="358140">
              <a:lnSpc>
                <a:spcPct val="100000"/>
              </a:lnSpc>
              <a:spcBef>
                <a:spcPts val="295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Compartir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píldoras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creadas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nosotros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directamente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</a:t>
            </a:r>
            <a:r>
              <a:rPr dirty="0" sz="1500" spc="-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(móvil)</a:t>
            </a:r>
            <a:endParaRPr sz="15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300"/>
              </a:spcBef>
            </a:pPr>
            <a:r>
              <a:rPr dirty="0" sz="1500" spc="-10">
                <a:solidFill>
                  <a:srgbClr val="73737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0" y="0"/>
            <a:ext cx="1409700" cy="3514725"/>
            <a:chOff x="0" y="0"/>
            <a:chExt cx="1409700" cy="351472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904875"/>
              <a:ext cx="809624" cy="26098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825" y="0"/>
              <a:ext cx="904874" cy="90487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639964" y="5048250"/>
            <a:ext cx="2285365" cy="1371600"/>
            <a:chOff x="8639964" y="5048250"/>
            <a:chExt cx="2285365" cy="137160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86949" y="5048250"/>
              <a:ext cx="1038224" cy="10477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39964" y="6067711"/>
              <a:ext cx="2046799" cy="35185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524099" y="244475"/>
            <a:ext cx="188404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877F2"/>
                </a:solidFill>
                <a:latin typeface="Calibri"/>
                <a:cs typeface="Calibri"/>
              </a:rPr>
              <a:t>F</a:t>
            </a:r>
            <a:r>
              <a:rPr dirty="0" sz="2850" spc="25" b="1">
                <a:solidFill>
                  <a:srgbClr val="1877F2"/>
                </a:solidFill>
                <a:latin typeface="Calibri"/>
                <a:cs typeface="Calibri"/>
              </a:rPr>
              <a:t>A</a:t>
            </a:r>
            <a:r>
              <a:rPr dirty="0" sz="2850" spc="300" b="1">
                <a:solidFill>
                  <a:srgbClr val="1877F2"/>
                </a:solidFill>
                <a:latin typeface="Calibri"/>
                <a:cs typeface="Calibri"/>
              </a:rPr>
              <a:t>C</a:t>
            </a:r>
            <a:r>
              <a:rPr dirty="0" sz="2850" spc="320" b="1">
                <a:solidFill>
                  <a:srgbClr val="1877F2"/>
                </a:solidFill>
                <a:latin typeface="Calibri"/>
                <a:cs typeface="Calibri"/>
              </a:rPr>
              <a:t>E</a:t>
            </a:r>
            <a:r>
              <a:rPr dirty="0" sz="2850" spc="275" b="1">
                <a:solidFill>
                  <a:srgbClr val="1877F2"/>
                </a:solidFill>
                <a:latin typeface="Calibri"/>
                <a:cs typeface="Calibri"/>
              </a:rPr>
              <a:t>B</a:t>
            </a:r>
            <a:r>
              <a:rPr dirty="0" sz="2850" spc="170" b="1">
                <a:solidFill>
                  <a:srgbClr val="1877F2"/>
                </a:solidFill>
                <a:latin typeface="Calibri"/>
                <a:cs typeface="Calibri"/>
              </a:rPr>
              <a:t>OO</a:t>
            </a:r>
            <a:r>
              <a:rPr dirty="0" sz="2850" spc="190" b="1">
                <a:solidFill>
                  <a:srgbClr val="1877F2"/>
                </a:solidFill>
                <a:latin typeface="Calibri"/>
                <a:cs typeface="Calibri"/>
              </a:rPr>
              <a:t>K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142337" y="92075"/>
            <a:ext cx="26168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[</a:t>
            </a:r>
            <a:r>
              <a:rPr dirty="0" spc="190"/>
              <a:t>P</a:t>
            </a:r>
            <a:r>
              <a:rPr dirty="0" spc="90"/>
              <a:t>u</a:t>
            </a:r>
            <a:r>
              <a:rPr dirty="0" spc="105"/>
              <a:t>b</a:t>
            </a:r>
            <a:r>
              <a:rPr dirty="0" spc="120"/>
              <a:t>l</a:t>
            </a:r>
            <a:r>
              <a:rPr dirty="0" spc="90"/>
              <a:t>i</a:t>
            </a:r>
            <a:r>
              <a:rPr dirty="0" spc="114"/>
              <a:t>c</a:t>
            </a:r>
            <a:r>
              <a:rPr dirty="0" spc="100"/>
              <a:t>a</a:t>
            </a:r>
            <a:r>
              <a:rPr dirty="0" spc="145"/>
              <a:t>c</a:t>
            </a:r>
            <a:r>
              <a:rPr dirty="0" spc="90"/>
              <a:t>i</a:t>
            </a:r>
            <a:r>
              <a:rPr dirty="0" spc="50"/>
              <a:t>o</a:t>
            </a:r>
            <a:r>
              <a:rPr dirty="0" spc="105"/>
              <a:t>n</a:t>
            </a:r>
            <a:r>
              <a:rPr dirty="0" spc="40"/>
              <a:t>e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032" y="1035050"/>
            <a:ext cx="960945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Permiten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gestionar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privacidad,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filtrando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público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verá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perfil.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</a:t>
            </a:r>
            <a:r>
              <a:rPr dirty="0" sz="1500" spc="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acceder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desde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el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menú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izquierda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“Amigos”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26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luego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"Listas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personalizadas”: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032" y="4502149"/>
            <a:ext cx="9617710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1430">
              <a:lnSpc>
                <a:spcPct val="116700"/>
              </a:lnSpc>
              <a:spcBef>
                <a:spcPts val="100"/>
              </a:spcBef>
            </a:pPr>
            <a:r>
              <a:rPr dirty="0" sz="1500" spc="50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podrán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editar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listas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ya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creadas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nuevas, entrando en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listas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accederemos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al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listado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usuarios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pudiendo </a:t>
            </a:r>
            <a:r>
              <a:rPr dirty="0" sz="1500" spc="-3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modificarlos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escribirles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automáticamente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mensaje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todos.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65">
                <a:solidFill>
                  <a:srgbClr val="737373"/>
                </a:solidFill>
                <a:latin typeface="Calibri"/>
                <a:cs typeface="Calibri"/>
              </a:rPr>
              <a:t>Si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deseamos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utilizar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 perfil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tener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nuestros estudiantes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será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recomendable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lista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estos,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incluso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lista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curso.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manera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escoger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esa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lista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que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vean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no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nuestras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publicaciones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solo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miembros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lista.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5574" y="4772025"/>
            <a:ext cx="1038224" cy="1038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1838325"/>
            <a:ext cx="3990975" cy="3276600"/>
            <a:chOff x="0" y="1838325"/>
            <a:chExt cx="3990975" cy="32766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95549"/>
              <a:ext cx="1800224" cy="26193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750" y="1838325"/>
              <a:ext cx="3324224" cy="26098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45665" y="2789389"/>
              <a:ext cx="1767205" cy="177800"/>
            </a:xfrm>
            <a:custGeom>
              <a:avLst/>
              <a:gdLst/>
              <a:ahLst/>
              <a:cxnLst/>
              <a:rect l="l" t="t" r="r" b="b"/>
              <a:pathLst>
                <a:path w="1767204" h="177800">
                  <a:moveTo>
                    <a:pt x="1766722" y="155587"/>
                  </a:moveTo>
                  <a:lnTo>
                    <a:pt x="1917" y="0"/>
                  </a:lnTo>
                  <a:lnTo>
                    <a:pt x="0" y="21780"/>
                  </a:lnTo>
                  <a:lnTo>
                    <a:pt x="1764804" y="177355"/>
                  </a:lnTo>
                  <a:lnTo>
                    <a:pt x="1766722" y="155587"/>
                  </a:lnTo>
                  <a:close/>
                </a:path>
              </a:pathLst>
            </a:custGeom>
            <a:solidFill>
              <a:srgbClr val="696A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7236" y="2883917"/>
              <a:ext cx="90878" cy="14274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24099" y="244475"/>
            <a:ext cx="188404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877F2"/>
                </a:solidFill>
                <a:latin typeface="Calibri"/>
                <a:cs typeface="Calibri"/>
              </a:rPr>
              <a:t>F</a:t>
            </a:r>
            <a:r>
              <a:rPr dirty="0" sz="2850" spc="25" b="1">
                <a:solidFill>
                  <a:srgbClr val="1877F2"/>
                </a:solidFill>
                <a:latin typeface="Calibri"/>
                <a:cs typeface="Calibri"/>
              </a:rPr>
              <a:t>A</a:t>
            </a:r>
            <a:r>
              <a:rPr dirty="0" sz="2850" spc="300" b="1">
                <a:solidFill>
                  <a:srgbClr val="1877F2"/>
                </a:solidFill>
                <a:latin typeface="Calibri"/>
                <a:cs typeface="Calibri"/>
              </a:rPr>
              <a:t>C</a:t>
            </a:r>
            <a:r>
              <a:rPr dirty="0" sz="2850" spc="320" b="1">
                <a:solidFill>
                  <a:srgbClr val="1877F2"/>
                </a:solidFill>
                <a:latin typeface="Calibri"/>
                <a:cs typeface="Calibri"/>
              </a:rPr>
              <a:t>E</a:t>
            </a:r>
            <a:r>
              <a:rPr dirty="0" sz="2850" spc="275" b="1">
                <a:solidFill>
                  <a:srgbClr val="1877F2"/>
                </a:solidFill>
                <a:latin typeface="Calibri"/>
                <a:cs typeface="Calibri"/>
              </a:rPr>
              <a:t>B</a:t>
            </a:r>
            <a:r>
              <a:rPr dirty="0" sz="2850" spc="170" b="1">
                <a:solidFill>
                  <a:srgbClr val="1877F2"/>
                </a:solidFill>
                <a:latin typeface="Calibri"/>
                <a:cs typeface="Calibri"/>
              </a:rPr>
              <a:t>OO</a:t>
            </a:r>
            <a:r>
              <a:rPr dirty="0" sz="2850" spc="190" b="1">
                <a:solidFill>
                  <a:srgbClr val="1877F2"/>
                </a:solidFill>
                <a:latin typeface="Calibri"/>
                <a:cs typeface="Calibri"/>
              </a:rPr>
              <a:t>K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688857" y="92075"/>
            <a:ext cx="30346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[Listas</a:t>
            </a:r>
            <a:r>
              <a:rPr dirty="0" spc="-120"/>
              <a:t> </a:t>
            </a:r>
            <a:r>
              <a:rPr dirty="0" spc="75"/>
              <a:t>de</a:t>
            </a:r>
            <a:r>
              <a:rPr dirty="0" spc="-114"/>
              <a:t> </a:t>
            </a:r>
            <a:r>
              <a:rPr dirty="0" spc="95"/>
              <a:t>amigos]</a:t>
            </a: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825" y="0"/>
            <a:ext cx="904874" cy="904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39964" y="6067711"/>
            <a:ext cx="2046799" cy="351852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6591300" y="2914742"/>
            <a:ext cx="1200150" cy="152400"/>
            <a:chOff x="6591300" y="2914742"/>
            <a:chExt cx="1200150" cy="152400"/>
          </a:xfrm>
        </p:grpSpPr>
        <p:sp>
          <p:nvSpPr>
            <p:cNvPr id="16" name="object 16"/>
            <p:cNvSpPr/>
            <p:nvPr/>
          </p:nvSpPr>
          <p:spPr>
            <a:xfrm>
              <a:off x="6591287" y="2979190"/>
              <a:ext cx="1123950" cy="23495"/>
            </a:xfrm>
            <a:custGeom>
              <a:avLst/>
              <a:gdLst/>
              <a:ahLst/>
              <a:cxnLst/>
              <a:rect l="l" t="t" r="r" b="b"/>
              <a:pathLst>
                <a:path w="1123950" h="23494">
                  <a:moveTo>
                    <a:pt x="1123950" y="0"/>
                  </a:moveTo>
                  <a:lnTo>
                    <a:pt x="0" y="0"/>
                  </a:lnTo>
                  <a:lnTo>
                    <a:pt x="0" y="23329"/>
                  </a:lnTo>
                  <a:lnTo>
                    <a:pt x="1123950" y="23329"/>
                  </a:lnTo>
                  <a:lnTo>
                    <a:pt x="1123950" y="0"/>
                  </a:lnTo>
                  <a:close/>
                </a:path>
              </a:pathLst>
            </a:custGeom>
            <a:solidFill>
              <a:srgbClr val="696A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96200" y="2914742"/>
              <a:ext cx="95250" cy="152375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62425" y="2886075"/>
            <a:ext cx="2209799" cy="3047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81975" y="1657350"/>
            <a:ext cx="1485899" cy="292417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09700" cy="3514725"/>
            <a:chOff x="0" y="0"/>
            <a:chExt cx="1409700" cy="3514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04875"/>
              <a:ext cx="809624" cy="26098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5" y="0"/>
              <a:ext cx="904874" cy="9048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639964" y="5048250"/>
            <a:ext cx="2285365" cy="1371600"/>
            <a:chOff x="8639964" y="5048250"/>
            <a:chExt cx="2285365" cy="13716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86949" y="5048250"/>
              <a:ext cx="1038224" cy="10477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9964" y="6067711"/>
              <a:ext cx="2046799" cy="35185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28825" y="6229349"/>
            <a:ext cx="1733549" cy="18973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24099" y="244475"/>
            <a:ext cx="1884045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220" b="1">
                <a:solidFill>
                  <a:srgbClr val="1877F2"/>
                </a:solidFill>
                <a:latin typeface="Calibri"/>
                <a:cs typeface="Calibri"/>
              </a:rPr>
              <a:t>F</a:t>
            </a:r>
            <a:r>
              <a:rPr dirty="0" sz="2850" spc="25" b="1">
                <a:solidFill>
                  <a:srgbClr val="1877F2"/>
                </a:solidFill>
                <a:latin typeface="Calibri"/>
                <a:cs typeface="Calibri"/>
              </a:rPr>
              <a:t>A</a:t>
            </a:r>
            <a:r>
              <a:rPr dirty="0" sz="2850" spc="300" b="1">
                <a:solidFill>
                  <a:srgbClr val="1877F2"/>
                </a:solidFill>
                <a:latin typeface="Calibri"/>
                <a:cs typeface="Calibri"/>
              </a:rPr>
              <a:t>C</a:t>
            </a:r>
            <a:r>
              <a:rPr dirty="0" sz="2850" spc="320" b="1">
                <a:solidFill>
                  <a:srgbClr val="1877F2"/>
                </a:solidFill>
                <a:latin typeface="Calibri"/>
                <a:cs typeface="Calibri"/>
              </a:rPr>
              <a:t>E</a:t>
            </a:r>
            <a:r>
              <a:rPr dirty="0" sz="2850" spc="275" b="1">
                <a:solidFill>
                  <a:srgbClr val="1877F2"/>
                </a:solidFill>
                <a:latin typeface="Calibri"/>
                <a:cs typeface="Calibri"/>
              </a:rPr>
              <a:t>B</a:t>
            </a:r>
            <a:r>
              <a:rPr dirty="0" sz="2850" spc="170" b="1">
                <a:solidFill>
                  <a:srgbClr val="1877F2"/>
                </a:solidFill>
                <a:latin typeface="Calibri"/>
                <a:cs typeface="Calibri"/>
              </a:rPr>
              <a:t>OO</a:t>
            </a:r>
            <a:r>
              <a:rPr dirty="0" sz="2850" spc="190" b="1">
                <a:solidFill>
                  <a:srgbClr val="1877F2"/>
                </a:solidFill>
                <a:latin typeface="Calibri"/>
                <a:cs typeface="Calibri"/>
              </a:rPr>
              <a:t>K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331473" y="92075"/>
            <a:ext cx="14954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[</a:t>
            </a:r>
            <a:r>
              <a:rPr dirty="0"/>
              <a:t>G</a:t>
            </a:r>
            <a:r>
              <a:rPr dirty="0" spc="125"/>
              <a:t>r</a:t>
            </a:r>
            <a:r>
              <a:rPr dirty="0" spc="90"/>
              <a:t>u</a:t>
            </a:r>
            <a:r>
              <a:rPr dirty="0" spc="105"/>
              <a:t>p</a:t>
            </a:r>
            <a:r>
              <a:rPr dirty="0" spc="35"/>
              <a:t>o</a:t>
            </a:r>
            <a:r>
              <a:rPr dirty="0" spc="125"/>
              <a:t>s</a:t>
            </a:r>
            <a:r>
              <a:rPr dirty="0" spc="55"/>
              <a:t>]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553455" y="1018032"/>
            <a:ext cx="5486400" cy="2697480"/>
            <a:chOff x="5553455" y="1018032"/>
            <a:chExt cx="5486400" cy="2697480"/>
          </a:xfrm>
        </p:grpSpPr>
        <p:sp>
          <p:nvSpPr>
            <p:cNvPr id="12" name="object 12"/>
            <p:cNvSpPr/>
            <p:nvPr/>
          </p:nvSpPr>
          <p:spPr>
            <a:xfrm>
              <a:off x="5553455" y="1018032"/>
              <a:ext cx="5486400" cy="2697480"/>
            </a:xfrm>
            <a:custGeom>
              <a:avLst/>
              <a:gdLst/>
              <a:ahLst/>
              <a:cxnLst/>
              <a:rect l="l" t="t" r="r" b="b"/>
              <a:pathLst>
                <a:path w="5486400" h="2697479">
                  <a:moveTo>
                    <a:pt x="5486400" y="2697480"/>
                  </a:moveTo>
                  <a:lnTo>
                    <a:pt x="0" y="2697480"/>
                  </a:lnTo>
                  <a:lnTo>
                    <a:pt x="0" y="0"/>
                  </a:lnTo>
                  <a:lnTo>
                    <a:pt x="5486400" y="0"/>
                  </a:lnTo>
                  <a:lnTo>
                    <a:pt x="5486400" y="201168"/>
                  </a:lnTo>
                  <a:lnTo>
                    <a:pt x="294893" y="201168"/>
                  </a:lnTo>
                  <a:lnTo>
                    <a:pt x="285510" y="201621"/>
                  </a:lnTo>
                  <a:lnTo>
                    <a:pt x="241964" y="217205"/>
                  </a:lnTo>
                  <a:lnTo>
                    <a:pt x="210902" y="251471"/>
                  </a:lnTo>
                  <a:lnTo>
                    <a:pt x="199643" y="296418"/>
                  </a:lnTo>
                  <a:lnTo>
                    <a:pt x="199643" y="2401443"/>
                  </a:lnTo>
                  <a:lnTo>
                    <a:pt x="210902" y="2446388"/>
                  </a:lnTo>
                  <a:lnTo>
                    <a:pt x="241964" y="2480655"/>
                  </a:lnTo>
                  <a:lnTo>
                    <a:pt x="285510" y="2496239"/>
                  </a:lnTo>
                  <a:lnTo>
                    <a:pt x="294893" y="2496693"/>
                  </a:lnTo>
                  <a:lnTo>
                    <a:pt x="5486400" y="2496693"/>
                  </a:lnTo>
                  <a:lnTo>
                    <a:pt x="5486400" y="2697480"/>
                  </a:lnTo>
                  <a:close/>
                </a:path>
                <a:path w="5486400" h="2697479">
                  <a:moveTo>
                    <a:pt x="5486400" y="2496693"/>
                  </a:moveTo>
                  <a:lnTo>
                    <a:pt x="5190743" y="2496693"/>
                  </a:lnTo>
                  <a:lnTo>
                    <a:pt x="5200126" y="2496239"/>
                  </a:lnTo>
                  <a:lnTo>
                    <a:pt x="5209328" y="2494880"/>
                  </a:lnTo>
                  <a:lnTo>
                    <a:pt x="5251139" y="2475109"/>
                  </a:lnTo>
                  <a:lnTo>
                    <a:pt x="5278741" y="2437893"/>
                  </a:lnTo>
                  <a:lnTo>
                    <a:pt x="5285993" y="2401443"/>
                  </a:lnTo>
                  <a:lnTo>
                    <a:pt x="5285993" y="296418"/>
                  </a:lnTo>
                  <a:lnTo>
                    <a:pt x="5274732" y="251471"/>
                  </a:lnTo>
                  <a:lnTo>
                    <a:pt x="5243670" y="217205"/>
                  </a:lnTo>
                  <a:lnTo>
                    <a:pt x="5200126" y="201621"/>
                  </a:lnTo>
                  <a:lnTo>
                    <a:pt x="5190743" y="201168"/>
                  </a:lnTo>
                  <a:lnTo>
                    <a:pt x="5486400" y="201168"/>
                  </a:lnTo>
                  <a:lnTo>
                    <a:pt x="5486400" y="2496693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3099" y="1219199"/>
              <a:ext cx="5086349" cy="22955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42776" y="1273175"/>
            <a:ext cx="9969500" cy="476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335" marR="5417185">
              <a:lnSpc>
                <a:spcPct val="116700"/>
              </a:lnSpc>
              <a:spcBef>
                <a:spcPts val="100"/>
              </a:spcBef>
            </a:pP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Una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las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herramientas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interesantes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educación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son los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grupos,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los cuales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podremos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auténticas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737373"/>
                </a:solidFill>
                <a:latin typeface="Calibri"/>
                <a:cs typeface="Calibri"/>
              </a:rPr>
              <a:t>comunidades </a:t>
            </a:r>
            <a:r>
              <a:rPr dirty="0" sz="1500" spc="50" b="1">
                <a:solidFill>
                  <a:srgbClr val="737373"/>
                </a:solidFill>
                <a:latin typeface="Calibri"/>
                <a:cs typeface="Calibri"/>
              </a:rPr>
              <a:t>virtuales </a:t>
            </a:r>
            <a:r>
              <a:rPr dirty="0" sz="1500" spc="35" b="1">
                <a:solidFill>
                  <a:srgbClr val="737373"/>
                </a:solidFill>
                <a:latin typeface="Calibri"/>
                <a:cs typeface="Calibri"/>
              </a:rPr>
              <a:t>de </a:t>
            </a:r>
            <a:r>
              <a:rPr dirty="0" sz="1500" spc="40" b="1">
                <a:solidFill>
                  <a:srgbClr val="737373"/>
                </a:solidFill>
                <a:latin typeface="Calibri"/>
                <a:cs typeface="Calibri"/>
              </a:rPr>
              <a:t>aprendizaje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,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enlace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directo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737373"/>
                </a:solidFill>
                <a:latin typeface="Calibri"/>
                <a:cs typeface="Calibri"/>
              </a:rPr>
              <a:t>esta.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algn="just" marL="13335" marR="5416550">
              <a:lnSpc>
                <a:spcPct val="116700"/>
              </a:lnSpc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Consiste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muro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(denominado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“conversación”)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donde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miembro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del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podrá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publicar 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contenido,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apareciendo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ordenado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cronológicamente.</a:t>
            </a:r>
            <a:endParaRPr sz="1500">
              <a:latin typeface="Calibri"/>
              <a:cs typeface="Calibri"/>
            </a:endParaRPr>
          </a:p>
          <a:p>
            <a:pPr marL="5657215">
              <a:lnSpc>
                <a:spcPct val="100000"/>
              </a:lnSpc>
              <a:spcBef>
                <a:spcPts val="1275"/>
              </a:spcBef>
            </a:pPr>
            <a:r>
              <a:rPr dirty="0" sz="1500" spc="5">
                <a:latin typeface="Calibri"/>
                <a:cs typeface="Calibri"/>
                <a:hlinkClick r:id="rId8"/>
              </a:rPr>
              <a:t>https://www.facebook.com/groups/rseurjc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16700"/>
              </a:lnSpc>
              <a:spcBef>
                <a:spcPts val="900"/>
              </a:spcBef>
            </a:pP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Debemos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crearlos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a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partir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nuestro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perfil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y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pueden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737373"/>
                </a:solidFill>
                <a:latin typeface="Calibri"/>
                <a:cs typeface="Calibri"/>
              </a:rPr>
              <a:t>tratar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cualquier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temática.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Podremos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3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grupo </a:t>
            </a:r>
            <a:r>
              <a:rPr dirty="0" sz="1500" spc="-32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de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nuestra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asignatura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40">
                <a:solidFill>
                  <a:srgbClr val="737373"/>
                </a:solidFill>
                <a:latin typeface="Calibri"/>
                <a:cs typeface="Calibri"/>
              </a:rPr>
              <a:t>más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genérico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sobre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un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tema.</a:t>
            </a:r>
            <a:endParaRPr sz="1500">
              <a:latin typeface="Calibri"/>
              <a:cs typeface="Calibri"/>
            </a:endParaRPr>
          </a:p>
          <a:p>
            <a:pPr marL="12700" marR="686435">
              <a:lnSpc>
                <a:spcPct val="233300"/>
              </a:lnSpc>
            </a:pPr>
            <a:r>
              <a:rPr dirty="0" sz="1500" spc="10">
                <a:solidFill>
                  <a:srgbClr val="737373"/>
                </a:solidFill>
                <a:latin typeface="Calibri"/>
                <a:cs typeface="Calibri"/>
              </a:rPr>
              <a:t>Existen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diferentes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tipos,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ha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creado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uno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específico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con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fines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educativos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se</a:t>
            </a:r>
            <a:r>
              <a:rPr dirty="0" sz="1500" spc="-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5">
                <a:solidFill>
                  <a:srgbClr val="737373"/>
                </a:solidFill>
                <a:latin typeface="Calibri"/>
                <a:cs typeface="Calibri"/>
              </a:rPr>
              <a:t>denominan</a:t>
            </a:r>
            <a:r>
              <a:rPr dirty="0" sz="1500" spc="-3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“</a:t>
            </a:r>
            <a:r>
              <a:rPr dirty="0" sz="1500" spc="30" b="1">
                <a:solidFill>
                  <a:srgbClr val="737373"/>
                </a:solidFill>
                <a:latin typeface="Calibri"/>
                <a:cs typeface="Calibri"/>
              </a:rPr>
              <a:t>Aprendizaje</a:t>
            </a:r>
            <a:r>
              <a:rPr dirty="0" sz="1500" spc="-25" b="1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 b="1">
                <a:solidFill>
                  <a:srgbClr val="737373"/>
                </a:solidFill>
                <a:latin typeface="Calibri"/>
                <a:cs typeface="Calibri"/>
              </a:rPr>
              <a:t>social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”. </a:t>
            </a:r>
            <a:r>
              <a:rPr dirty="0" sz="1500" spc="-32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737373"/>
                </a:solidFill>
                <a:latin typeface="Calibri"/>
                <a:cs typeface="Calibri"/>
              </a:rPr>
              <a:t>Crear</a:t>
            </a:r>
            <a:r>
              <a:rPr dirty="0" sz="1500" spc="-45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30">
                <a:solidFill>
                  <a:srgbClr val="737373"/>
                </a:solidFill>
                <a:latin typeface="Calibri"/>
                <a:cs typeface="Calibri"/>
              </a:rPr>
              <a:t>grupos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737373"/>
                </a:solidFill>
                <a:latin typeface="Calibri"/>
                <a:cs typeface="Calibri"/>
              </a:rPr>
              <a:t>en</a:t>
            </a:r>
            <a:r>
              <a:rPr dirty="0" sz="1500" spc="-40">
                <a:solidFill>
                  <a:srgbClr val="737373"/>
                </a:solidFill>
                <a:latin typeface="Calibri"/>
                <a:cs typeface="Calibri"/>
              </a:rPr>
              <a:t> </a:t>
            </a:r>
            <a:r>
              <a:rPr dirty="0" sz="1500" spc="20">
                <a:solidFill>
                  <a:srgbClr val="737373"/>
                </a:solidFill>
                <a:latin typeface="Calibri"/>
                <a:cs typeface="Calibri"/>
              </a:rPr>
              <a:t>Facebook: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00" spc="-5">
                <a:latin typeface="Calibri"/>
                <a:cs typeface="Calibri"/>
                <a:hlinkClick r:id="rId9"/>
              </a:rPr>
              <a:t>https://www.facebook.com/help/167970719931213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pc="-75">
                <a:latin typeface="Century Gothic"/>
                <a:cs typeface="Century Gothic"/>
              </a:rPr>
              <a:t>INICIO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2022-09-28T11:20:34Z</dcterms:created>
  <dcterms:modified xsi:type="dcterms:W3CDTF">2022-09-28T11:20:34Z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2022-09-28T00:00:00Z</vt:filetime>
  </property>
</Properties>
</file>