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</p:sldIdLst>
  <p:sldSz cx="9144000" cy="6858000" type="screen4x3"/>
  <p:notesSz cx="9144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635" algn="ctr">
              <a:lnSpc>
                <a:spcPts val="1290"/>
              </a:lnSpc>
            </a:pPr>
            <a:r>
              <a:rPr spc="-5" dirty="0"/>
              <a:t>Dirección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Operaciones</a:t>
            </a:r>
            <a:r>
              <a:rPr spc="-10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5" dirty="0"/>
              <a:t>Servicios</a:t>
            </a:r>
          </a:p>
          <a:p>
            <a:pPr algn="ctr">
              <a:lnSpc>
                <a:spcPts val="1540"/>
              </a:lnSpc>
            </a:pP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Grado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en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Ciencia</a:t>
            </a:r>
            <a:r>
              <a:rPr i="0" spc="-15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Gestión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Ingeniería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de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Servicios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635" algn="ctr">
              <a:lnSpc>
                <a:spcPts val="1290"/>
              </a:lnSpc>
            </a:pPr>
            <a:r>
              <a:rPr spc="-5" dirty="0"/>
              <a:t>Dirección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Operaciones</a:t>
            </a:r>
            <a:r>
              <a:rPr spc="-10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5" dirty="0"/>
              <a:t>Servicios</a:t>
            </a:r>
          </a:p>
          <a:p>
            <a:pPr algn="ctr">
              <a:lnSpc>
                <a:spcPts val="1540"/>
              </a:lnSpc>
            </a:pP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Grado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en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Ciencia</a:t>
            </a:r>
            <a:r>
              <a:rPr i="0" spc="-15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Gestión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Ingeniería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de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Servicios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635" algn="ctr">
              <a:lnSpc>
                <a:spcPts val="1290"/>
              </a:lnSpc>
            </a:pPr>
            <a:r>
              <a:rPr spc="-5" dirty="0"/>
              <a:t>Dirección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Operaciones</a:t>
            </a:r>
            <a:r>
              <a:rPr spc="-10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5" dirty="0"/>
              <a:t>Servicios</a:t>
            </a:r>
          </a:p>
          <a:p>
            <a:pPr algn="ctr">
              <a:lnSpc>
                <a:spcPts val="1540"/>
              </a:lnSpc>
            </a:pP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Grado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en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Ciencia</a:t>
            </a:r>
            <a:r>
              <a:rPr i="0" spc="-15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Gestión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Ingeniería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de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Servicios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635" algn="ctr">
              <a:lnSpc>
                <a:spcPts val="1290"/>
              </a:lnSpc>
            </a:pPr>
            <a:r>
              <a:rPr spc="-5" dirty="0"/>
              <a:t>Dirección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Operaciones</a:t>
            </a:r>
            <a:r>
              <a:rPr spc="-10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5" dirty="0"/>
              <a:t>Servicios</a:t>
            </a:r>
          </a:p>
          <a:p>
            <a:pPr algn="ctr">
              <a:lnSpc>
                <a:spcPts val="1540"/>
              </a:lnSpc>
            </a:pP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Grado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en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Ciencia</a:t>
            </a:r>
            <a:r>
              <a:rPr i="0" spc="-15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Gestión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Ingeniería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de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Servicios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001073" y="0"/>
            <a:ext cx="142875" cy="1371600"/>
          </a:xfrm>
          <a:custGeom>
            <a:avLst/>
            <a:gdLst/>
            <a:ahLst/>
            <a:cxnLst/>
            <a:rect l="l" t="t" r="r" b="b"/>
            <a:pathLst>
              <a:path w="142875" h="1371600">
                <a:moveTo>
                  <a:pt x="142570" y="0"/>
                </a:moveTo>
                <a:lnTo>
                  <a:pt x="0" y="0"/>
                </a:lnTo>
                <a:lnTo>
                  <a:pt x="0" y="1371231"/>
                </a:lnTo>
                <a:lnTo>
                  <a:pt x="71285" y="1371231"/>
                </a:lnTo>
                <a:lnTo>
                  <a:pt x="142570" y="1371231"/>
                </a:lnTo>
                <a:lnTo>
                  <a:pt x="142570" y="0"/>
                </a:lnTo>
                <a:close/>
              </a:path>
            </a:pathLst>
          </a:custGeom>
          <a:solidFill>
            <a:srgbClr val="D12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001073" y="1371244"/>
            <a:ext cx="142875" cy="5486400"/>
          </a:xfrm>
          <a:custGeom>
            <a:avLst/>
            <a:gdLst/>
            <a:ahLst/>
            <a:cxnLst/>
            <a:rect l="l" t="t" r="r" b="b"/>
            <a:pathLst>
              <a:path w="142875" h="5486400">
                <a:moveTo>
                  <a:pt x="142570" y="0"/>
                </a:moveTo>
                <a:lnTo>
                  <a:pt x="0" y="0"/>
                </a:lnTo>
                <a:lnTo>
                  <a:pt x="0" y="5486031"/>
                </a:lnTo>
                <a:lnTo>
                  <a:pt x="71285" y="5486031"/>
                </a:lnTo>
                <a:lnTo>
                  <a:pt x="142570" y="5486031"/>
                </a:lnTo>
                <a:lnTo>
                  <a:pt x="1425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954750"/>
            <a:ext cx="9143631" cy="902893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6000838"/>
            <a:ext cx="9144000" cy="857250"/>
          </a:xfrm>
          <a:custGeom>
            <a:avLst/>
            <a:gdLst/>
            <a:ahLst/>
            <a:cxnLst/>
            <a:rect l="l" t="t" r="r" b="b"/>
            <a:pathLst>
              <a:path w="9144000" h="857250">
                <a:moveTo>
                  <a:pt x="9143631" y="0"/>
                </a:moveTo>
                <a:lnTo>
                  <a:pt x="0" y="0"/>
                </a:lnTo>
                <a:lnTo>
                  <a:pt x="0" y="856805"/>
                </a:lnTo>
                <a:lnTo>
                  <a:pt x="9143631" y="856805"/>
                </a:lnTo>
                <a:lnTo>
                  <a:pt x="91436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6857644"/>
            <a:ext cx="4508500" cy="0"/>
          </a:xfrm>
          <a:custGeom>
            <a:avLst/>
            <a:gdLst/>
            <a:ahLst/>
            <a:cxnLst/>
            <a:rect l="l" t="t" r="r" b="b"/>
            <a:pathLst>
              <a:path w="4508500">
                <a:moveTo>
                  <a:pt x="4508284" y="0"/>
                </a:moveTo>
                <a:lnTo>
                  <a:pt x="0" y="0"/>
                </a:lnTo>
              </a:path>
            </a:pathLst>
          </a:custGeom>
          <a:ln w="125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5994539"/>
            <a:ext cx="9144000" cy="12700"/>
          </a:xfrm>
          <a:custGeom>
            <a:avLst/>
            <a:gdLst/>
            <a:ahLst/>
            <a:cxnLst/>
            <a:rect l="l" t="t" r="r" b="b"/>
            <a:pathLst>
              <a:path w="9144000" h="12700">
                <a:moveTo>
                  <a:pt x="0" y="12598"/>
                </a:moveTo>
                <a:lnTo>
                  <a:pt x="9143631" y="12598"/>
                </a:lnTo>
                <a:lnTo>
                  <a:pt x="9143631" y="0"/>
                </a:lnTo>
                <a:lnTo>
                  <a:pt x="0" y="0"/>
                </a:lnTo>
                <a:lnTo>
                  <a:pt x="0" y="125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4508284" y="6857644"/>
            <a:ext cx="4635500" cy="0"/>
          </a:xfrm>
          <a:custGeom>
            <a:avLst/>
            <a:gdLst/>
            <a:ahLst/>
            <a:cxnLst/>
            <a:rect l="l" t="t" r="r" b="b"/>
            <a:pathLst>
              <a:path w="4635500">
                <a:moveTo>
                  <a:pt x="4635347" y="0"/>
                </a:moveTo>
                <a:lnTo>
                  <a:pt x="0" y="0"/>
                </a:lnTo>
              </a:path>
            </a:pathLst>
          </a:custGeom>
          <a:ln w="125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9724" y="6137287"/>
            <a:ext cx="1423784" cy="54251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635" algn="ctr">
              <a:lnSpc>
                <a:spcPts val="1290"/>
              </a:lnSpc>
            </a:pPr>
            <a:r>
              <a:rPr spc="-5" dirty="0"/>
              <a:t>Dirección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Operaciones</a:t>
            </a:r>
            <a:r>
              <a:rPr spc="-10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5" dirty="0"/>
              <a:t>Servicios</a:t>
            </a:r>
          </a:p>
          <a:p>
            <a:pPr algn="ctr">
              <a:lnSpc>
                <a:spcPts val="1540"/>
              </a:lnSpc>
            </a:pP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Grado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en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Ciencia</a:t>
            </a:r>
            <a:r>
              <a:rPr i="0" spc="-15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Gestión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Ingeniería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de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Servicios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001073" y="0"/>
            <a:ext cx="142875" cy="1371600"/>
          </a:xfrm>
          <a:custGeom>
            <a:avLst/>
            <a:gdLst/>
            <a:ahLst/>
            <a:cxnLst/>
            <a:rect l="l" t="t" r="r" b="b"/>
            <a:pathLst>
              <a:path w="142875" h="1371600">
                <a:moveTo>
                  <a:pt x="142570" y="0"/>
                </a:moveTo>
                <a:lnTo>
                  <a:pt x="0" y="0"/>
                </a:lnTo>
                <a:lnTo>
                  <a:pt x="0" y="1371231"/>
                </a:lnTo>
                <a:lnTo>
                  <a:pt x="71285" y="1371231"/>
                </a:lnTo>
                <a:lnTo>
                  <a:pt x="142570" y="1371231"/>
                </a:lnTo>
                <a:lnTo>
                  <a:pt x="142570" y="0"/>
                </a:lnTo>
                <a:close/>
              </a:path>
            </a:pathLst>
          </a:custGeom>
          <a:solidFill>
            <a:srgbClr val="D12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001073" y="1371244"/>
            <a:ext cx="142875" cy="5486400"/>
          </a:xfrm>
          <a:custGeom>
            <a:avLst/>
            <a:gdLst/>
            <a:ahLst/>
            <a:cxnLst/>
            <a:rect l="l" t="t" r="r" b="b"/>
            <a:pathLst>
              <a:path w="142875" h="5486400">
                <a:moveTo>
                  <a:pt x="142570" y="0"/>
                </a:moveTo>
                <a:lnTo>
                  <a:pt x="0" y="0"/>
                </a:lnTo>
                <a:lnTo>
                  <a:pt x="0" y="5486031"/>
                </a:lnTo>
                <a:lnTo>
                  <a:pt x="71285" y="5486031"/>
                </a:lnTo>
                <a:lnTo>
                  <a:pt x="142570" y="5486031"/>
                </a:lnTo>
                <a:lnTo>
                  <a:pt x="1425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7497" y="457111"/>
            <a:ext cx="7660005" cy="3917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0402" y="1516684"/>
            <a:ext cx="8034655" cy="4380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072303" y="6199997"/>
            <a:ext cx="3710304" cy="381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635" algn="ctr">
              <a:lnSpc>
                <a:spcPts val="1290"/>
              </a:lnSpc>
            </a:pPr>
            <a:r>
              <a:rPr spc="-5" dirty="0"/>
              <a:t>Dirección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Operaciones</a:t>
            </a:r>
            <a:r>
              <a:rPr spc="-10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5" dirty="0"/>
              <a:t>Servicios</a:t>
            </a:r>
          </a:p>
          <a:p>
            <a:pPr algn="ctr">
              <a:lnSpc>
                <a:spcPts val="1540"/>
              </a:lnSpc>
            </a:pP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Grado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en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Ciencia</a:t>
            </a:r>
            <a:r>
              <a:rPr i="0" spc="-15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Gestión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Ingeniería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de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Servicios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dl.handle.net/10115/20172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1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73318" y="6433558"/>
            <a:ext cx="2954020" cy="20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80"/>
              </a:lnSpc>
            </a:pPr>
            <a:r>
              <a:rPr sz="1400" dirty="0">
                <a:solidFill>
                  <a:srgbClr val="D1282D"/>
                </a:solidFill>
                <a:latin typeface="Gill Sans MT"/>
                <a:cs typeface="Gill Sans MT"/>
              </a:rPr>
              <a:t>Facultad de</a:t>
            </a:r>
            <a:r>
              <a:rPr sz="1400" spc="-10" dirty="0">
                <a:solidFill>
                  <a:srgbClr val="D1282D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D1282D"/>
                </a:solidFill>
                <a:latin typeface="Gill Sans MT"/>
                <a:cs typeface="Gill Sans MT"/>
              </a:rPr>
              <a:t>Ciencias</a:t>
            </a:r>
            <a:r>
              <a:rPr sz="1400" spc="5" dirty="0">
                <a:solidFill>
                  <a:srgbClr val="D1282D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D1282D"/>
                </a:solidFill>
                <a:latin typeface="Gill Sans MT"/>
                <a:cs typeface="Gill Sans MT"/>
              </a:rPr>
              <a:t>de la</a:t>
            </a:r>
            <a:r>
              <a:rPr sz="1400" spc="5" dirty="0">
                <a:solidFill>
                  <a:srgbClr val="D1282D"/>
                </a:solidFill>
                <a:latin typeface="Gill Sans MT"/>
                <a:cs typeface="Gill Sans MT"/>
              </a:rPr>
              <a:t> </a:t>
            </a:r>
            <a:r>
              <a:rPr sz="1400" spc="-5" dirty="0">
                <a:solidFill>
                  <a:srgbClr val="D1282D"/>
                </a:solidFill>
                <a:latin typeface="Gill Sans MT"/>
                <a:cs typeface="Gill Sans MT"/>
              </a:rPr>
              <a:t>Comunicación</a:t>
            </a:r>
            <a:endParaRPr sz="1400">
              <a:latin typeface="Gill Sans MT"/>
              <a:cs typeface="Gill Sans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5353913"/>
            <a:ext cx="9144000" cy="1510665"/>
            <a:chOff x="0" y="5353913"/>
            <a:chExt cx="9144000" cy="15106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353913"/>
              <a:ext cx="9143631" cy="150373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083" y="5400001"/>
              <a:ext cx="9097010" cy="1457960"/>
            </a:xfrm>
            <a:custGeom>
              <a:avLst/>
              <a:gdLst/>
              <a:ahLst/>
              <a:cxnLst/>
              <a:rect l="l" t="t" r="r" b="b"/>
              <a:pathLst>
                <a:path w="9097010" h="1457959">
                  <a:moveTo>
                    <a:pt x="9096832" y="1457642"/>
                  </a:moveTo>
                  <a:lnTo>
                    <a:pt x="0" y="1457642"/>
                  </a:lnTo>
                  <a:lnTo>
                    <a:pt x="0" y="0"/>
                  </a:lnTo>
                  <a:lnTo>
                    <a:pt x="9096832" y="0"/>
                  </a:lnTo>
                  <a:lnTo>
                    <a:pt x="9096832" y="1457642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083" y="5400001"/>
              <a:ext cx="9097010" cy="1457960"/>
            </a:xfrm>
            <a:custGeom>
              <a:avLst/>
              <a:gdLst/>
              <a:ahLst/>
              <a:cxnLst/>
              <a:rect l="l" t="t" r="r" b="b"/>
              <a:pathLst>
                <a:path w="9097010" h="1457959">
                  <a:moveTo>
                    <a:pt x="0" y="1457642"/>
                  </a:moveTo>
                  <a:lnTo>
                    <a:pt x="0" y="0"/>
                  </a:lnTo>
                  <a:lnTo>
                    <a:pt x="9096832" y="0"/>
                  </a:lnTo>
                  <a:lnTo>
                    <a:pt x="9096832" y="1457642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0001" y="5580011"/>
              <a:ext cx="1872703" cy="71387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982419" y="2128215"/>
            <a:ext cx="5087620" cy="498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b="1" spc="-5" dirty="0">
                <a:solidFill>
                  <a:srgbClr val="D1282D"/>
                </a:solidFill>
                <a:latin typeface="Arial"/>
                <a:cs typeface="Arial"/>
              </a:rPr>
              <a:t>APUNTES</a:t>
            </a:r>
            <a:r>
              <a:rPr sz="3100" b="1" spc="-45" dirty="0">
                <a:solidFill>
                  <a:srgbClr val="D1282D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D1282D"/>
                </a:solidFill>
                <a:latin typeface="Arial"/>
                <a:cs typeface="Arial"/>
              </a:rPr>
              <a:t>–</a:t>
            </a:r>
            <a:r>
              <a:rPr sz="3100" b="1" spc="-45" dirty="0">
                <a:solidFill>
                  <a:srgbClr val="D1282D"/>
                </a:solidFill>
                <a:latin typeface="Arial"/>
                <a:cs typeface="Arial"/>
              </a:rPr>
              <a:t> </a:t>
            </a:r>
            <a:r>
              <a:rPr sz="3100" b="1" spc="-25" dirty="0">
                <a:solidFill>
                  <a:srgbClr val="D1282D"/>
                </a:solidFill>
                <a:latin typeface="Arial"/>
                <a:cs typeface="Arial"/>
              </a:rPr>
              <a:t>DIAPOSITIVAS</a:t>
            </a:r>
            <a:endParaRPr sz="3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9502" y="2876722"/>
            <a:ext cx="7347584" cy="1054100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95250">
              <a:lnSpc>
                <a:spcPct val="100000"/>
              </a:lnSpc>
              <a:spcBef>
                <a:spcPts val="1140"/>
              </a:spcBef>
            </a:pPr>
            <a:r>
              <a:rPr sz="2500" spc="15" dirty="0">
                <a:latin typeface="Arial"/>
                <a:cs typeface="Arial"/>
              </a:rPr>
              <a:t>DIRECCIÓN</a:t>
            </a:r>
            <a:r>
              <a:rPr sz="2500" spc="-10" dirty="0">
                <a:latin typeface="Arial"/>
                <a:cs typeface="Arial"/>
              </a:rPr>
              <a:t> </a:t>
            </a:r>
            <a:r>
              <a:rPr sz="2500" spc="20" dirty="0">
                <a:latin typeface="Arial"/>
                <a:cs typeface="Arial"/>
              </a:rPr>
              <a:t>DE</a:t>
            </a:r>
            <a:r>
              <a:rPr sz="2500" dirty="0">
                <a:latin typeface="Arial"/>
                <a:cs typeface="Arial"/>
              </a:rPr>
              <a:t> </a:t>
            </a:r>
            <a:r>
              <a:rPr sz="2500" spc="15" dirty="0">
                <a:latin typeface="Arial"/>
                <a:cs typeface="Arial"/>
              </a:rPr>
              <a:t>OPERACIONES</a:t>
            </a:r>
            <a:r>
              <a:rPr sz="2500" dirty="0">
                <a:latin typeface="Arial"/>
                <a:cs typeface="Arial"/>
              </a:rPr>
              <a:t> </a:t>
            </a:r>
            <a:r>
              <a:rPr sz="2500" spc="20" dirty="0">
                <a:latin typeface="Arial"/>
                <a:cs typeface="Arial"/>
              </a:rPr>
              <a:t>EN</a:t>
            </a:r>
            <a:r>
              <a:rPr sz="2500" spc="-10" dirty="0">
                <a:latin typeface="Arial"/>
                <a:cs typeface="Arial"/>
              </a:rPr>
              <a:t> </a:t>
            </a:r>
            <a:r>
              <a:rPr sz="2500" spc="15" dirty="0">
                <a:latin typeface="Arial"/>
                <a:cs typeface="Arial"/>
              </a:rPr>
              <a:t>SERVICIOS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sz="2500" spc="10" dirty="0">
                <a:latin typeface="Arial"/>
                <a:cs typeface="Arial"/>
              </a:rPr>
              <a:t>Grado</a:t>
            </a:r>
            <a:r>
              <a:rPr sz="2500" spc="5" dirty="0">
                <a:latin typeface="Arial"/>
                <a:cs typeface="Arial"/>
              </a:rPr>
              <a:t> </a:t>
            </a:r>
            <a:r>
              <a:rPr sz="2500" spc="10" dirty="0">
                <a:latin typeface="Arial"/>
                <a:cs typeface="Arial"/>
              </a:rPr>
              <a:t>en</a:t>
            </a:r>
            <a:r>
              <a:rPr sz="2500" spc="-5" dirty="0">
                <a:latin typeface="Arial"/>
                <a:cs typeface="Arial"/>
              </a:rPr>
              <a:t> </a:t>
            </a:r>
            <a:r>
              <a:rPr sz="2500" spc="10" dirty="0">
                <a:latin typeface="Arial"/>
                <a:cs typeface="Arial"/>
              </a:rPr>
              <a:t>Ciencia,</a:t>
            </a:r>
            <a:r>
              <a:rPr sz="2500" dirty="0">
                <a:latin typeface="Arial"/>
                <a:cs typeface="Arial"/>
              </a:rPr>
              <a:t> </a:t>
            </a:r>
            <a:r>
              <a:rPr sz="2500" spc="15" dirty="0">
                <a:latin typeface="Arial"/>
                <a:cs typeface="Arial"/>
              </a:rPr>
              <a:t>Gestión</a:t>
            </a:r>
            <a:r>
              <a:rPr sz="2500" dirty="0">
                <a:latin typeface="Arial"/>
                <a:cs typeface="Arial"/>
              </a:rPr>
              <a:t> </a:t>
            </a:r>
            <a:r>
              <a:rPr sz="2500" spc="20" dirty="0">
                <a:latin typeface="Arial"/>
                <a:cs typeface="Arial"/>
              </a:rPr>
              <a:t>e</a:t>
            </a:r>
            <a:r>
              <a:rPr sz="2500" spc="-5" dirty="0">
                <a:latin typeface="Arial"/>
                <a:cs typeface="Arial"/>
              </a:rPr>
              <a:t> </a:t>
            </a:r>
            <a:r>
              <a:rPr sz="2500" spc="10" dirty="0">
                <a:latin typeface="Arial"/>
                <a:cs typeface="Arial"/>
              </a:rPr>
              <a:t>Ingeniera</a:t>
            </a:r>
            <a:r>
              <a:rPr sz="2500" spc="-5" dirty="0">
                <a:latin typeface="Arial"/>
                <a:cs typeface="Arial"/>
              </a:rPr>
              <a:t> </a:t>
            </a:r>
            <a:r>
              <a:rPr sz="2500" spc="15" dirty="0">
                <a:latin typeface="Arial"/>
                <a:cs typeface="Arial"/>
              </a:rPr>
              <a:t>de</a:t>
            </a:r>
            <a:r>
              <a:rPr sz="2500" dirty="0">
                <a:latin typeface="Arial"/>
                <a:cs typeface="Arial"/>
              </a:rPr>
              <a:t> </a:t>
            </a:r>
            <a:r>
              <a:rPr sz="2500" spc="10" dirty="0">
                <a:latin typeface="Arial"/>
                <a:cs typeface="Arial"/>
              </a:rPr>
              <a:t>Servicios</a:t>
            </a:r>
            <a:endParaRPr sz="2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81717" y="5870988"/>
            <a:ext cx="5152390" cy="394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6415" marR="5080" indent="-514350">
              <a:lnSpc>
                <a:spcPct val="109900"/>
              </a:lnSpc>
              <a:spcBef>
                <a:spcPts val="100"/>
              </a:spcBef>
            </a:pPr>
            <a:r>
              <a:rPr sz="1100" spc="-10" dirty="0">
                <a:solidFill>
                  <a:srgbClr val="E7E6E6"/>
                </a:solidFill>
                <a:latin typeface="Calibri"/>
                <a:cs typeface="Calibri"/>
              </a:rPr>
              <a:t>DIAZ-GARRIDO,</a:t>
            </a:r>
            <a:r>
              <a:rPr sz="1100" spc="20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E7E6E6"/>
                </a:solidFill>
                <a:latin typeface="Calibri"/>
                <a:cs typeface="Calibri"/>
              </a:rPr>
              <a:t>ELOÍSA;</a:t>
            </a:r>
            <a:r>
              <a:rPr sz="1100" spc="5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E7E6E6"/>
                </a:solidFill>
                <a:latin typeface="Calibri"/>
                <a:cs typeface="Calibri"/>
              </a:rPr>
              <a:t>MARTÍN-PEÑA,</a:t>
            </a:r>
            <a:r>
              <a:rPr sz="1100" spc="20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E7E6E6"/>
                </a:solidFill>
                <a:latin typeface="Calibri"/>
                <a:cs typeface="Calibri"/>
              </a:rPr>
              <a:t>MARÍA</a:t>
            </a:r>
            <a:r>
              <a:rPr sz="1100" spc="10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E7E6E6"/>
                </a:solidFill>
                <a:latin typeface="Calibri"/>
                <a:cs typeface="Calibri"/>
              </a:rPr>
              <a:t>LUZ</a:t>
            </a:r>
            <a:r>
              <a:rPr sz="1100" spc="20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E7E6E6"/>
                </a:solidFill>
                <a:latin typeface="Calibri"/>
                <a:cs typeface="Calibri"/>
              </a:rPr>
              <a:t>(2022).</a:t>
            </a:r>
            <a:r>
              <a:rPr sz="1100" spc="-5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E7E6E6"/>
                </a:solidFill>
                <a:latin typeface="Calibri"/>
                <a:cs typeface="Calibri"/>
              </a:rPr>
              <a:t>Este</a:t>
            </a:r>
            <a:r>
              <a:rPr sz="1100" spc="-5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E7E6E6"/>
                </a:solidFill>
                <a:latin typeface="Calibri"/>
                <a:cs typeface="Calibri"/>
              </a:rPr>
              <a:t>obra</a:t>
            </a:r>
            <a:r>
              <a:rPr sz="1100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E7E6E6"/>
                </a:solidFill>
                <a:latin typeface="Calibri"/>
                <a:cs typeface="Calibri"/>
              </a:rPr>
              <a:t>está</a:t>
            </a:r>
            <a:r>
              <a:rPr sz="1100" spc="20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E7E6E6"/>
                </a:solidFill>
                <a:latin typeface="Calibri"/>
                <a:cs typeface="Calibri"/>
              </a:rPr>
              <a:t>bajo</a:t>
            </a:r>
            <a:r>
              <a:rPr sz="1100" spc="20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E7E6E6"/>
                </a:solidFill>
                <a:latin typeface="Calibri"/>
                <a:cs typeface="Calibri"/>
              </a:rPr>
              <a:t>una</a:t>
            </a:r>
            <a:r>
              <a:rPr sz="1100" spc="25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licencia </a:t>
            </a:r>
            <a:r>
              <a:rPr sz="1100" spc="-5" dirty="0">
                <a:solidFill>
                  <a:srgbClr val="0562C1"/>
                </a:solid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de</a:t>
            </a:r>
            <a:r>
              <a:rPr sz="1100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Creative</a:t>
            </a:r>
            <a:r>
              <a:rPr sz="1100" u="sng" spc="-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Commons</a:t>
            </a:r>
            <a:r>
              <a:rPr sz="1100" u="sng" spc="-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Reconocimiento-CompartirIgual</a:t>
            </a:r>
            <a:r>
              <a:rPr sz="1100" u="sng" spc="6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4.0</a:t>
            </a:r>
            <a:r>
              <a:rPr sz="1100" u="sng" spc="1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Internacional</a:t>
            </a:r>
            <a:r>
              <a:rPr sz="1100" spc="-1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59997" y="5579998"/>
            <a:ext cx="4140200" cy="540385"/>
          </a:xfrm>
          <a:custGeom>
            <a:avLst/>
            <a:gdLst/>
            <a:ahLst/>
            <a:cxnLst/>
            <a:rect l="l" t="t" r="r" b="b"/>
            <a:pathLst>
              <a:path w="4140200" h="540385">
                <a:moveTo>
                  <a:pt x="2069998" y="540004"/>
                </a:moveTo>
                <a:lnTo>
                  <a:pt x="0" y="540004"/>
                </a:lnTo>
                <a:lnTo>
                  <a:pt x="0" y="0"/>
                </a:lnTo>
                <a:lnTo>
                  <a:pt x="4139996" y="0"/>
                </a:lnTo>
                <a:lnTo>
                  <a:pt x="4139996" y="540004"/>
                </a:lnTo>
                <a:lnTo>
                  <a:pt x="2069998" y="54000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728766" y="5037975"/>
            <a:ext cx="22961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  <a:hlinkClick r:id="rId4"/>
              </a:rPr>
              <a:t>http://hdl.handle.net/10115/20172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9156700" cy="6864350"/>
            <a:chOff x="-6350" y="0"/>
            <a:chExt cx="9156700" cy="6864350"/>
          </a:xfrm>
        </p:grpSpPr>
        <p:sp>
          <p:nvSpPr>
            <p:cNvPr id="3" name="object 3"/>
            <p:cNvSpPr/>
            <p:nvPr/>
          </p:nvSpPr>
          <p:spPr>
            <a:xfrm>
              <a:off x="0" y="957237"/>
              <a:ext cx="3150870" cy="375920"/>
            </a:xfrm>
            <a:custGeom>
              <a:avLst/>
              <a:gdLst/>
              <a:ahLst/>
              <a:cxnLst/>
              <a:rect l="l" t="t" r="r" b="b"/>
              <a:pathLst>
                <a:path w="3150870" h="375919">
                  <a:moveTo>
                    <a:pt x="3150717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575358" y="375843"/>
                  </a:lnTo>
                  <a:lnTo>
                    <a:pt x="3150717" y="375843"/>
                  </a:lnTo>
                  <a:lnTo>
                    <a:pt x="3150717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355" y="957237"/>
              <a:ext cx="3556000" cy="375920"/>
            </a:xfrm>
            <a:custGeom>
              <a:avLst/>
              <a:gdLst/>
              <a:ahLst/>
              <a:cxnLst/>
              <a:rect l="l" t="t" r="r" b="b"/>
              <a:pathLst>
                <a:path w="3556000" h="375919">
                  <a:moveTo>
                    <a:pt x="3555720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778038" y="375843"/>
                  </a:lnTo>
                  <a:lnTo>
                    <a:pt x="3555720" y="375843"/>
                  </a:lnTo>
                  <a:lnTo>
                    <a:pt x="3555720" y="0"/>
                  </a:lnTo>
                  <a:close/>
                </a:path>
              </a:pathLst>
            </a:custGeom>
            <a:solidFill>
              <a:srgbClr val="D12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95274"/>
              <a:ext cx="8496935" cy="561975"/>
            </a:xfrm>
            <a:custGeom>
              <a:avLst/>
              <a:gdLst/>
              <a:ahLst/>
              <a:cxnLst/>
              <a:rect l="l" t="t" r="r" b="b"/>
              <a:pathLst>
                <a:path w="8496935" h="561975">
                  <a:moveTo>
                    <a:pt x="8496719" y="0"/>
                  </a:moveTo>
                  <a:lnTo>
                    <a:pt x="0" y="0"/>
                  </a:lnTo>
                  <a:lnTo>
                    <a:pt x="0" y="561606"/>
                  </a:lnTo>
                  <a:lnTo>
                    <a:pt x="4248365" y="561606"/>
                  </a:lnTo>
                  <a:lnTo>
                    <a:pt x="8496719" y="561606"/>
                  </a:lnTo>
                  <a:lnTo>
                    <a:pt x="8496719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97674" y="428294"/>
            <a:ext cx="7651750" cy="83566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76530">
              <a:lnSpc>
                <a:spcPct val="100000"/>
              </a:lnSpc>
              <a:spcBef>
                <a:spcPts val="135"/>
              </a:spcBef>
            </a:pPr>
            <a:r>
              <a:rPr sz="1750" b="1" spc="15" dirty="0">
                <a:solidFill>
                  <a:srgbClr val="FFFFFF"/>
                </a:solidFill>
                <a:latin typeface="Gill Sans Ultra Bold"/>
                <a:cs typeface="Gill Sans Ultra Bold"/>
              </a:rPr>
              <a:t>1.1.</a:t>
            </a:r>
            <a:r>
              <a:rPr sz="1750" b="1" spc="-90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1750" b="1" spc="20" dirty="0">
                <a:solidFill>
                  <a:srgbClr val="FFFFFF"/>
                </a:solidFill>
                <a:latin typeface="Gill Sans Ultra Bold"/>
                <a:cs typeface="Gill Sans Ultra Bold"/>
              </a:rPr>
              <a:t>La</a:t>
            </a:r>
            <a:r>
              <a:rPr sz="1750" b="1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1750" b="1" spc="10" dirty="0">
                <a:solidFill>
                  <a:srgbClr val="FFFFFF"/>
                </a:solidFill>
                <a:latin typeface="Gill Sans Ultra Bold"/>
                <a:cs typeface="Gill Sans Ultra Bold"/>
              </a:rPr>
              <a:t>estrategia</a:t>
            </a:r>
            <a:r>
              <a:rPr sz="1750" b="1" spc="15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1750" b="1" spc="25" dirty="0">
                <a:solidFill>
                  <a:srgbClr val="FFFFFF"/>
                </a:solidFill>
                <a:latin typeface="Gill Sans Ultra Bold"/>
                <a:cs typeface="Gill Sans Ultra Bold"/>
              </a:rPr>
              <a:t>de</a:t>
            </a:r>
            <a:r>
              <a:rPr sz="1750" b="1" spc="15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1750" b="1" spc="10" dirty="0">
                <a:solidFill>
                  <a:srgbClr val="FFFFFF"/>
                </a:solidFill>
                <a:latin typeface="Gill Sans Ultra Bold"/>
                <a:cs typeface="Gill Sans Ultra Bold"/>
              </a:rPr>
              <a:t>operaciones:</a:t>
            </a:r>
            <a:r>
              <a:rPr sz="1750" b="1" spc="-95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1750" b="1" spc="20" dirty="0">
                <a:solidFill>
                  <a:srgbClr val="FFFFFF"/>
                </a:solidFill>
                <a:latin typeface="Gill Sans Ultra Bold"/>
                <a:cs typeface="Gill Sans Ultra Bold"/>
              </a:rPr>
              <a:t>concepto</a:t>
            </a:r>
            <a:r>
              <a:rPr sz="1750" b="1" spc="10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1750" b="1" spc="25" dirty="0">
                <a:solidFill>
                  <a:srgbClr val="FFFFFF"/>
                </a:solidFill>
                <a:latin typeface="Gill Sans Ultra Bold"/>
                <a:cs typeface="Gill Sans Ultra Bold"/>
              </a:rPr>
              <a:t>y</a:t>
            </a:r>
            <a:r>
              <a:rPr sz="1750" b="1" spc="10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1750" b="1" spc="20" dirty="0">
                <a:solidFill>
                  <a:srgbClr val="FFFFFF"/>
                </a:solidFill>
                <a:latin typeface="Gill Sans Ultra Bold"/>
                <a:cs typeface="Gill Sans Ultra Bold"/>
              </a:rPr>
              <a:t>alcance</a:t>
            </a:r>
            <a:endParaRPr sz="1750">
              <a:latin typeface="Gill Sans Ultra Bold"/>
              <a:cs typeface="Gill Sans Ultra Bold"/>
            </a:endParaRPr>
          </a:p>
          <a:p>
            <a:pPr marL="25400">
              <a:lnSpc>
                <a:spcPct val="100000"/>
              </a:lnSpc>
              <a:spcBef>
                <a:spcPts val="740"/>
              </a:spcBef>
            </a:pP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1</a:t>
            </a:r>
            <a:r>
              <a:rPr sz="650" spc="5" dirty="0">
                <a:solidFill>
                  <a:srgbClr val="F1F1F1"/>
                </a:solidFill>
                <a:latin typeface="Gill Sans MT"/>
                <a:cs typeface="Gill Sans MT"/>
              </a:rPr>
              <a:t>.</a:t>
            </a:r>
            <a:r>
              <a:rPr sz="650" spc="-35" dirty="0">
                <a:solidFill>
                  <a:srgbClr val="F1F1F1"/>
                </a:solidFill>
                <a:latin typeface="Gill Sans MT"/>
                <a:cs typeface="Gill Sans MT"/>
              </a:rPr>
              <a:t>C</a:t>
            </a:r>
            <a:r>
              <a:rPr sz="650" spc="-65" dirty="0">
                <a:solidFill>
                  <a:srgbClr val="F1F1F1"/>
                </a:solidFill>
                <a:latin typeface="Gill Sans MT"/>
                <a:cs typeface="Gill Sans MT"/>
              </a:rPr>
              <a:t>A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650" spc="-65" dirty="0">
                <a:solidFill>
                  <a:srgbClr val="F1F1F1"/>
                </a:solidFill>
                <a:latin typeface="Gill Sans MT"/>
                <a:cs typeface="Gill Sans MT"/>
              </a:rPr>
              <a:t>P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U</a:t>
            </a:r>
            <a:r>
              <a:rPr sz="65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114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D</a:t>
            </a:r>
            <a:r>
              <a:rPr sz="650" spc="65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ÓS</a:t>
            </a:r>
            <a:r>
              <a:rPr sz="650" spc="-105" dirty="0">
                <a:solidFill>
                  <a:srgbClr val="F1F1F1"/>
                </a:solidFill>
                <a:latin typeface="Gill Sans MT"/>
                <a:cs typeface="Gill Sans MT"/>
              </a:rPr>
              <a:t>T</a:t>
            </a:r>
            <a:r>
              <a:rPr sz="650" spc="-50" dirty="0">
                <a:solidFill>
                  <a:srgbClr val="F1F1F1"/>
                </a:solidFill>
                <a:latin typeface="Gill Sans MT"/>
                <a:cs typeface="Gill Sans MT"/>
              </a:rPr>
              <a:t>OL</a:t>
            </a: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65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endParaRPr sz="650">
              <a:latin typeface="Gill Sans MT"/>
              <a:cs typeface="Gill Sans MT"/>
            </a:endParaRPr>
          </a:p>
          <a:p>
            <a:pPr marL="506730">
              <a:lnSpc>
                <a:spcPct val="100000"/>
              </a:lnSpc>
              <a:spcBef>
                <a:spcPts val="560"/>
              </a:spcBef>
            </a:pPr>
            <a:r>
              <a:rPr sz="1600" spc="-740" dirty="0">
                <a:solidFill>
                  <a:srgbClr val="D1282D"/>
                </a:solidFill>
                <a:latin typeface="Gill Sans MT"/>
                <a:cs typeface="Gill Sans MT"/>
              </a:rPr>
              <a:t>S</a:t>
            </a:r>
            <a:r>
              <a:rPr sz="2700" b="1" spc="-862" baseline="-6172" dirty="0">
                <a:solidFill>
                  <a:srgbClr val="FFFFFF"/>
                </a:solidFill>
                <a:latin typeface="Gill Sans Ultra Bold"/>
                <a:cs typeface="Gill Sans Ultra Bold"/>
              </a:rPr>
              <a:t>E</a:t>
            </a:r>
            <a:r>
              <a:rPr sz="1600" spc="-245" dirty="0">
                <a:solidFill>
                  <a:srgbClr val="D1282D"/>
                </a:solidFill>
                <a:latin typeface="Gill Sans MT"/>
                <a:cs typeface="Gill Sans MT"/>
              </a:rPr>
              <a:t>u</a:t>
            </a:r>
            <a:r>
              <a:rPr sz="2700" b="1" spc="-780" baseline="-6172" dirty="0">
                <a:solidFill>
                  <a:srgbClr val="FFFFFF"/>
                </a:solidFill>
                <a:latin typeface="Gill Sans Ultra Bold"/>
                <a:cs typeface="Gill Sans Ultra Bold"/>
              </a:rPr>
              <a:t>l</a:t>
            </a:r>
            <a:r>
              <a:rPr sz="1600" dirty="0">
                <a:solidFill>
                  <a:srgbClr val="D1282D"/>
                </a:solidFill>
                <a:latin typeface="Gill Sans MT"/>
                <a:cs typeface="Gill Sans MT"/>
              </a:rPr>
              <a:t>b</a:t>
            </a:r>
            <a:r>
              <a:rPr sz="1600" spc="-229" dirty="0">
                <a:solidFill>
                  <a:srgbClr val="D1282D"/>
                </a:solidFill>
                <a:latin typeface="Gill Sans MT"/>
                <a:cs typeface="Gill Sans MT"/>
              </a:rPr>
              <a:t>t</a:t>
            </a:r>
            <a:r>
              <a:rPr sz="2700" b="1" spc="-1612" baseline="-6172" dirty="0">
                <a:solidFill>
                  <a:srgbClr val="FFFFFF"/>
                </a:solidFill>
                <a:latin typeface="Gill Sans Ultra Bold"/>
                <a:cs typeface="Gill Sans Ultra Bold"/>
              </a:rPr>
              <a:t>a</a:t>
            </a:r>
            <a:r>
              <a:rPr sz="1600" spc="-10" dirty="0">
                <a:solidFill>
                  <a:srgbClr val="D1282D"/>
                </a:solidFill>
                <a:latin typeface="Gill Sans MT"/>
                <a:cs typeface="Gill Sans MT"/>
              </a:rPr>
              <a:t>ít</a:t>
            </a:r>
            <a:r>
              <a:rPr sz="1600" spc="-620" dirty="0">
                <a:solidFill>
                  <a:srgbClr val="D1282D"/>
                </a:solidFill>
                <a:latin typeface="Gill Sans MT"/>
                <a:cs typeface="Gill Sans MT"/>
              </a:rPr>
              <a:t>u</a:t>
            </a:r>
            <a:r>
              <a:rPr sz="2700" b="1" spc="-217" baseline="-6172" dirty="0">
                <a:solidFill>
                  <a:srgbClr val="FFFFFF"/>
                </a:solidFill>
                <a:latin typeface="Gill Sans Ultra Bold"/>
                <a:cs typeface="Gill Sans Ultra Bold"/>
              </a:rPr>
              <a:t>l</a:t>
            </a:r>
            <a:r>
              <a:rPr sz="1600" spc="-215" dirty="0">
                <a:solidFill>
                  <a:srgbClr val="D1282D"/>
                </a:solidFill>
                <a:latin typeface="Gill Sans MT"/>
                <a:cs typeface="Gill Sans MT"/>
              </a:rPr>
              <a:t>l</a:t>
            </a:r>
            <a:r>
              <a:rPr sz="2700" b="1" spc="-1470" baseline="-6172" dirty="0">
                <a:solidFill>
                  <a:srgbClr val="FFFFFF"/>
                </a:solidFill>
                <a:latin typeface="Gill Sans Ultra Bold"/>
                <a:cs typeface="Gill Sans Ultra Bold"/>
              </a:rPr>
              <a:t>c</a:t>
            </a:r>
            <a:r>
              <a:rPr sz="1600" spc="75" dirty="0">
                <a:solidFill>
                  <a:srgbClr val="D1282D"/>
                </a:solidFill>
                <a:latin typeface="Gill Sans MT"/>
                <a:cs typeface="Gill Sans MT"/>
              </a:rPr>
              <a:t>o</a:t>
            </a:r>
            <a:r>
              <a:rPr sz="2700" b="1" spc="-1387" baseline="-6172" dirty="0">
                <a:solidFill>
                  <a:srgbClr val="FFFFFF"/>
                </a:solidFill>
                <a:latin typeface="Gill Sans Ultra Bold"/>
                <a:cs typeface="Gill Sans Ultra Bold"/>
              </a:rPr>
              <a:t>a</a:t>
            </a:r>
            <a:r>
              <a:rPr sz="1600" spc="-5" dirty="0">
                <a:solidFill>
                  <a:srgbClr val="D1282D"/>
                </a:solidFill>
                <a:latin typeface="Gill Sans MT"/>
                <a:cs typeface="Gill Sans MT"/>
              </a:rPr>
              <a:t>1</a:t>
            </a:r>
            <a:r>
              <a:rPr sz="1600" spc="-325" dirty="0">
                <a:solidFill>
                  <a:srgbClr val="D1282D"/>
                </a:solidFill>
                <a:latin typeface="Gill Sans MT"/>
                <a:cs typeface="Gill Sans MT"/>
              </a:rPr>
              <a:t> </a:t>
            </a:r>
            <a:r>
              <a:rPr sz="2700" b="1" spc="-15" baseline="-6172" dirty="0">
                <a:solidFill>
                  <a:srgbClr val="FFFFFF"/>
                </a:solidFill>
                <a:latin typeface="Gill Sans Ultra Bold"/>
                <a:cs typeface="Gill Sans Ultra Bold"/>
              </a:rPr>
              <a:t>n</a:t>
            </a:r>
            <a:r>
              <a:rPr sz="2700" b="1" spc="-30" baseline="-6172" dirty="0">
                <a:solidFill>
                  <a:srgbClr val="FFFFFF"/>
                </a:solidFill>
                <a:latin typeface="Gill Sans Ultra Bold"/>
                <a:cs typeface="Gill Sans Ultra Bold"/>
              </a:rPr>
              <a:t>c</a:t>
            </a:r>
            <a:r>
              <a:rPr sz="2700" b="1" spc="-7" baseline="-6172" dirty="0">
                <a:solidFill>
                  <a:srgbClr val="FFFFFF"/>
                </a:solidFill>
                <a:latin typeface="Gill Sans Ultra Bold"/>
                <a:cs typeface="Gill Sans Ultra Bold"/>
              </a:rPr>
              <a:t>e</a:t>
            </a:r>
            <a:endParaRPr sz="2700" baseline="-6172">
              <a:latin typeface="Gill Sans Ultra Bold"/>
              <a:cs typeface="Gill Sans Ultra Bol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3682" y="1567078"/>
            <a:ext cx="8809355" cy="456565"/>
          </a:xfrm>
          <a:custGeom>
            <a:avLst/>
            <a:gdLst/>
            <a:ahLst/>
            <a:cxnLst/>
            <a:rect l="l" t="t" r="r" b="b"/>
            <a:pathLst>
              <a:path w="8809355" h="456564">
                <a:moveTo>
                  <a:pt x="8808834" y="0"/>
                </a:moveTo>
                <a:lnTo>
                  <a:pt x="0" y="0"/>
                </a:lnTo>
                <a:lnTo>
                  <a:pt x="0" y="456476"/>
                </a:lnTo>
                <a:lnTo>
                  <a:pt x="4404601" y="456476"/>
                </a:lnTo>
                <a:lnTo>
                  <a:pt x="8808834" y="456476"/>
                </a:lnTo>
                <a:lnTo>
                  <a:pt x="8808834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3682" y="1567078"/>
            <a:ext cx="8809355" cy="456565"/>
          </a:xfrm>
          <a:prstGeom prst="rect">
            <a:avLst/>
          </a:prstGeom>
          <a:ln w="9359">
            <a:solidFill>
              <a:srgbClr val="D1282D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1905000">
              <a:lnSpc>
                <a:spcPct val="100000"/>
              </a:lnSpc>
              <a:spcBef>
                <a:spcPts val="36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c) Método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entrega de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servicios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8661" y="3429977"/>
            <a:ext cx="1280795" cy="981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15999"/>
              </a:lnSpc>
              <a:spcBef>
                <a:spcPts val="105"/>
              </a:spcBef>
            </a:pPr>
            <a:r>
              <a:rPr sz="1800" b="1" i="1" spc="-5" dirty="0">
                <a:solidFill>
                  <a:srgbClr val="C00000"/>
                </a:solidFill>
                <a:latin typeface="Comic Sans MS"/>
                <a:cs typeface="Comic Sans MS"/>
              </a:rPr>
              <a:t>I</a:t>
            </a:r>
            <a:r>
              <a:rPr sz="1800" b="1" i="1" spc="5" dirty="0">
                <a:solidFill>
                  <a:srgbClr val="C00000"/>
                </a:solidFill>
                <a:latin typeface="Comic Sans MS"/>
                <a:cs typeface="Comic Sans MS"/>
              </a:rPr>
              <a:t>n</a:t>
            </a:r>
            <a:r>
              <a:rPr sz="1800" b="1" i="1" spc="-5" dirty="0">
                <a:solidFill>
                  <a:srgbClr val="C00000"/>
                </a:solidFill>
                <a:latin typeface="Comic Sans MS"/>
                <a:cs typeface="Comic Sans MS"/>
              </a:rPr>
              <a:t>t</a:t>
            </a:r>
            <a:r>
              <a:rPr sz="1800" b="1" i="1" dirty="0">
                <a:solidFill>
                  <a:srgbClr val="C00000"/>
                </a:solidFill>
                <a:latin typeface="Comic Sans MS"/>
                <a:cs typeface="Comic Sans MS"/>
              </a:rPr>
              <a:t>e</a:t>
            </a:r>
            <a:r>
              <a:rPr sz="1800" b="1" i="1" spc="-5" dirty="0">
                <a:solidFill>
                  <a:srgbClr val="C00000"/>
                </a:solidFill>
                <a:latin typeface="Comic Sans MS"/>
                <a:cs typeface="Comic Sans MS"/>
              </a:rPr>
              <a:t>rac</a:t>
            </a:r>
            <a:r>
              <a:rPr sz="1800" b="1" i="1" dirty="0">
                <a:solidFill>
                  <a:srgbClr val="C00000"/>
                </a:solidFill>
                <a:latin typeface="Comic Sans MS"/>
                <a:cs typeface="Comic Sans MS"/>
              </a:rPr>
              <a:t>c</a:t>
            </a:r>
            <a:r>
              <a:rPr sz="1800" b="1" i="1" spc="-5" dirty="0">
                <a:solidFill>
                  <a:srgbClr val="C00000"/>
                </a:solidFill>
                <a:latin typeface="Comic Sans MS"/>
                <a:cs typeface="Comic Sans MS"/>
              </a:rPr>
              <a:t>i</a:t>
            </a:r>
            <a:r>
              <a:rPr sz="1800" b="1" i="1" dirty="0">
                <a:solidFill>
                  <a:srgbClr val="C00000"/>
                </a:solidFill>
                <a:latin typeface="Comic Sans MS"/>
                <a:cs typeface="Comic Sans MS"/>
              </a:rPr>
              <a:t>ón  cliente y </a:t>
            </a:r>
            <a:r>
              <a:rPr sz="1800" b="1" i="1" spc="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Comic Sans MS"/>
                <a:cs typeface="Comic Sans MS"/>
              </a:rPr>
              <a:t>empresa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92055" y="2133625"/>
            <a:ext cx="2972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C00000"/>
                </a:solidFill>
                <a:latin typeface="Comic Sans MS"/>
                <a:cs typeface="Comic Sans MS"/>
              </a:rPr>
              <a:t>Emplazamiento</a:t>
            </a:r>
            <a:r>
              <a:rPr sz="1800" b="1" i="1" spc="-2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Comic Sans MS"/>
                <a:cs typeface="Comic Sans MS"/>
              </a:rPr>
              <a:t>del</a:t>
            </a:r>
            <a:r>
              <a:rPr sz="1800" b="1" i="1" spc="-2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Comic Sans MS"/>
                <a:cs typeface="Comic Sans MS"/>
              </a:rPr>
              <a:t>servicio</a:t>
            </a:r>
            <a:endParaRPr sz="1800">
              <a:latin typeface="Comic Sans MS"/>
              <a:cs typeface="Comic Sans MS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1624177" y="2431656"/>
          <a:ext cx="7124700" cy="33604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1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8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7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1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800" dirty="0">
                          <a:latin typeface="Comic Sans MS"/>
                          <a:cs typeface="Comic Sans MS"/>
                        </a:rPr>
                        <a:t>Único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800" spc="-5" dirty="0">
                          <a:latin typeface="Comic Sans MS"/>
                          <a:cs typeface="Comic Sans MS"/>
                        </a:rPr>
                        <a:t>Múltiple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9169">
                <a:tc>
                  <a:txBody>
                    <a:bodyPr/>
                    <a:lstStyle/>
                    <a:p>
                      <a:pPr marL="307340" marR="131445" indent="-171450">
                        <a:lnSpc>
                          <a:spcPct val="116300"/>
                        </a:lnSpc>
                        <a:spcBef>
                          <a:spcPts val="1170"/>
                        </a:spcBef>
                      </a:pPr>
                      <a:r>
                        <a:rPr sz="1800" spc="-5" dirty="0">
                          <a:latin typeface="Comic Sans MS"/>
                          <a:cs typeface="Comic Sans MS"/>
                        </a:rPr>
                        <a:t>El</a:t>
                      </a:r>
                      <a:r>
                        <a:rPr sz="1800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800" spc="-5" dirty="0">
                          <a:latin typeface="Comic Sans MS"/>
                          <a:cs typeface="Comic Sans MS"/>
                        </a:rPr>
                        <a:t>cliente</a:t>
                      </a:r>
                      <a:r>
                        <a:rPr sz="1800" spc="-3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800" dirty="0">
                          <a:latin typeface="Comic Sans MS"/>
                          <a:cs typeface="Comic Sans MS"/>
                        </a:rPr>
                        <a:t>va</a:t>
                      </a:r>
                      <a:r>
                        <a:rPr sz="1800" spc="-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800" dirty="0">
                          <a:latin typeface="Comic Sans MS"/>
                          <a:cs typeface="Comic Sans MS"/>
                        </a:rPr>
                        <a:t>a </a:t>
                      </a:r>
                      <a:r>
                        <a:rPr sz="1800" spc="-5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800" spc="-5" dirty="0">
                          <a:latin typeface="Comic Sans MS"/>
                          <a:cs typeface="Comic Sans MS"/>
                        </a:rPr>
                        <a:t>la</a:t>
                      </a:r>
                      <a:r>
                        <a:rPr sz="1800" spc="-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800" spc="-5" dirty="0">
                          <a:latin typeface="Comic Sans MS"/>
                          <a:cs typeface="Comic Sans MS"/>
                        </a:rPr>
                        <a:t>empresa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148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R="514350" algn="r">
                        <a:lnSpc>
                          <a:spcPct val="100000"/>
                        </a:lnSpc>
                      </a:pPr>
                      <a:r>
                        <a:rPr sz="1800" spc="-40" dirty="0">
                          <a:latin typeface="Gill Sans MT"/>
                          <a:cs typeface="Gill Sans MT"/>
                        </a:rPr>
                        <a:t>P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el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uqu</a:t>
                      </a:r>
                      <a:r>
                        <a:rPr sz="1800" spc="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rí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800" spc="-18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“xx”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84860" marR="398145" indent="-381000">
                        <a:lnSpc>
                          <a:spcPts val="2090"/>
                        </a:lnSpc>
                        <a:spcBef>
                          <a:spcPts val="1760"/>
                        </a:spcBef>
                      </a:pPr>
                      <a:r>
                        <a:rPr sz="1800" spc="-5" dirty="0">
                          <a:latin typeface="Gill Sans MT"/>
                          <a:cs typeface="Gill Sans MT"/>
                        </a:rPr>
                        <a:t>Franquicia </a:t>
                      </a:r>
                      <a:r>
                        <a:rPr sz="1800" spc="-10" dirty="0">
                          <a:latin typeface="Gill Sans MT"/>
                          <a:cs typeface="Gill Sans MT"/>
                        </a:rPr>
                        <a:t>restaurante </a:t>
                      </a:r>
                      <a:r>
                        <a:rPr sz="1800" spc="-49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comida</a:t>
                      </a:r>
                      <a:r>
                        <a:rPr sz="1800" spc="-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rápida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2235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9169">
                <a:tc>
                  <a:txBody>
                    <a:bodyPr/>
                    <a:lstStyle/>
                    <a:p>
                      <a:pPr marL="389890" marR="120650" indent="-262890">
                        <a:lnSpc>
                          <a:spcPct val="116300"/>
                        </a:lnSpc>
                        <a:spcBef>
                          <a:spcPts val="1170"/>
                        </a:spcBef>
                      </a:pPr>
                      <a:r>
                        <a:rPr sz="1800" spc="-5" dirty="0">
                          <a:latin typeface="Comic Sans MS"/>
                          <a:cs typeface="Comic Sans MS"/>
                        </a:rPr>
                        <a:t>La</a:t>
                      </a:r>
                      <a:r>
                        <a:rPr sz="1800" spc="-4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800" spc="-5" dirty="0">
                          <a:latin typeface="Comic Sans MS"/>
                          <a:cs typeface="Comic Sans MS"/>
                        </a:rPr>
                        <a:t>empresa</a:t>
                      </a:r>
                      <a:r>
                        <a:rPr sz="1800" spc="-4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800" dirty="0">
                          <a:latin typeface="Comic Sans MS"/>
                          <a:cs typeface="Comic Sans MS"/>
                        </a:rPr>
                        <a:t>va </a:t>
                      </a:r>
                      <a:r>
                        <a:rPr sz="1800" spc="-5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800" spc="-5" dirty="0">
                          <a:latin typeface="Comic Sans MS"/>
                          <a:cs typeface="Comic Sans MS"/>
                        </a:rPr>
                        <a:t>al</a:t>
                      </a:r>
                      <a:r>
                        <a:rPr sz="1800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800" spc="-5" dirty="0">
                          <a:latin typeface="Comic Sans MS"/>
                          <a:cs typeface="Comic Sans MS"/>
                        </a:rPr>
                        <a:t>cliente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148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71818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Gill Sans MT"/>
                          <a:cs typeface="Gill Sans MT"/>
                        </a:rPr>
                        <a:t>Limpiadora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Gill Sans MT"/>
                          <a:cs typeface="Gill Sans MT"/>
                        </a:rPr>
                        <a:t>Entrega</a:t>
                      </a:r>
                      <a:r>
                        <a:rPr sz="1800" spc="-4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postal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0435">
                <a:tc>
                  <a:txBody>
                    <a:bodyPr/>
                    <a:lstStyle/>
                    <a:p>
                      <a:pPr marL="359410" marR="353695" indent="211454">
                        <a:lnSpc>
                          <a:spcPct val="116300"/>
                        </a:lnSpc>
                        <a:spcBef>
                          <a:spcPts val="1019"/>
                        </a:spcBef>
                      </a:pPr>
                      <a:r>
                        <a:rPr sz="1800" dirty="0">
                          <a:latin typeface="Comic Sans MS"/>
                          <a:cs typeface="Comic Sans MS"/>
                        </a:rPr>
                        <a:t>No </a:t>
                      </a:r>
                      <a:r>
                        <a:rPr sz="1800" spc="-5" dirty="0">
                          <a:latin typeface="Comic Sans MS"/>
                          <a:cs typeface="Comic Sans MS"/>
                        </a:rPr>
                        <a:t>se </a:t>
                      </a:r>
                      <a:r>
                        <a:rPr sz="18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800" spc="-10" dirty="0">
                          <a:latin typeface="Comic Sans MS"/>
                          <a:cs typeface="Comic Sans MS"/>
                        </a:rPr>
                        <a:t>d</a:t>
                      </a:r>
                      <a:r>
                        <a:rPr sz="1800" dirty="0">
                          <a:latin typeface="Comic Sans MS"/>
                          <a:cs typeface="Comic Sans MS"/>
                        </a:rPr>
                        <a:t>e</a:t>
                      </a:r>
                      <a:r>
                        <a:rPr sz="1800" spc="-10" dirty="0">
                          <a:latin typeface="Comic Sans MS"/>
                          <a:cs typeface="Comic Sans MS"/>
                        </a:rPr>
                        <a:t>s</a:t>
                      </a:r>
                      <a:r>
                        <a:rPr sz="1800" spc="-5" dirty="0">
                          <a:latin typeface="Comic Sans MS"/>
                          <a:cs typeface="Comic Sans MS"/>
                        </a:rPr>
                        <a:t>pl</a:t>
                      </a:r>
                      <a:r>
                        <a:rPr sz="1800" spc="5" dirty="0"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sz="1800" spc="-5" dirty="0">
                          <a:latin typeface="Comic Sans MS"/>
                          <a:cs typeface="Comic Sans MS"/>
                        </a:rPr>
                        <a:t>zan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12953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R="525145" algn="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Gill Sans MT"/>
                          <a:cs typeface="Gill Sans MT"/>
                        </a:rPr>
                        <a:t>Compra</a:t>
                      </a:r>
                      <a:r>
                        <a:rPr sz="1800" spc="-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on-line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Gill Sans MT"/>
                          <a:cs typeface="Gill Sans MT"/>
                        </a:rPr>
                        <a:t>Compañía telefónica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4859997" y="6083998"/>
            <a:ext cx="4140200" cy="540385"/>
          </a:xfrm>
          <a:custGeom>
            <a:avLst/>
            <a:gdLst/>
            <a:ahLst/>
            <a:cxnLst/>
            <a:rect l="l" t="t" r="r" b="b"/>
            <a:pathLst>
              <a:path w="4140200" h="540384">
                <a:moveTo>
                  <a:pt x="2069998" y="540004"/>
                </a:moveTo>
                <a:lnTo>
                  <a:pt x="0" y="540004"/>
                </a:lnTo>
                <a:lnTo>
                  <a:pt x="0" y="0"/>
                </a:lnTo>
                <a:lnTo>
                  <a:pt x="4139996" y="0"/>
                </a:lnTo>
                <a:lnTo>
                  <a:pt x="4139996" y="540004"/>
                </a:lnTo>
                <a:lnTo>
                  <a:pt x="2069998" y="54000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290"/>
              </a:lnSpc>
            </a:pPr>
            <a:r>
              <a:rPr spc="-5" dirty="0"/>
              <a:t>Dirección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Operaciones</a:t>
            </a:r>
            <a:r>
              <a:rPr spc="-10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5" dirty="0"/>
              <a:t>Servicios</a:t>
            </a:r>
          </a:p>
          <a:p>
            <a:pPr algn="ctr">
              <a:lnSpc>
                <a:spcPts val="1540"/>
              </a:lnSpc>
            </a:pP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Grado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en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Ciencia</a:t>
            </a:r>
            <a:r>
              <a:rPr i="0" spc="-15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Gestión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Ingeniería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de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Servicios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55" y="0"/>
            <a:ext cx="9144000" cy="6858000"/>
            <a:chOff x="-355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9001074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570" y="0"/>
                  </a:moveTo>
                  <a:lnTo>
                    <a:pt x="0" y="0"/>
                  </a:lnTo>
                  <a:lnTo>
                    <a:pt x="0" y="1371231"/>
                  </a:lnTo>
                  <a:lnTo>
                    <a:pt x="71285" y="1371231"/>
                  </a:lnTo>
                  <a:lnTo>
                    <a:pt x="142570" y="1371231"/>
                  </a:lnTo>
                  <a:lnTo>
                    <a:pt x="142570" y="0"/>
                  </a:lnTo>
                  <a:close/>
                </a:path>
              </a:pathLst>
            </a:custGeom>
            <a:solidFill>
              <a:srgbClr val="D02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001074" y="1371244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570" y="0"/>
                  </a:moveTo>
                  <a:lnTo>
                    <a:pt x="0" y="0"/>
                  </a:lnTo>
                  <a:lnTo>
                    <a:pt x="0" y="5486031"/>
                  </a:lnTo>
                  <a:lnTo>
                    <a:pt x="71285" y="5486031"/>
                  </a:lnTo>
                  <a:lnTo>
                    <a:pt x="142570" y="5486031"/>
                  </a:lnTo>
                  <a:lnTo>
                    <a:pt x="1425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5106"/>
              <a:ext cx="9143631" cy="90253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001194"/>
              <a:ext cx="9144000" cy="856615"/>
            </a:xfrm>
            <a:custGeom>
              <a:avLst/>
              <a:gdLst/>
              <a:ahLst/>
              <a:cxnLst/>
              <a:rect l="l" t="t" r="r" b="b"/>
              <a:pathLst>
                <a:path w="9144000" h="856615">
                  <a:moveTo>
                    <a:pt x="0" y="856449"/>
                  </a:moveTo>
                  <a:lnTo>
                    <a:pt x="0" y="0"/>
                  </a:lnTo>
                  <a:lnTo>
                    <a:pt x="9143631" y="0"/>
                  </a:lnTo>
                  <a:lnTo>
                    <a:pt x="9143631" y="856449"/>
                  </a:lnTo>
                  <a:lnTo>
                    <a:pt x="0" y="8564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5994894"/>
              <a:ext cx="9144000" cy="12700"/>
            </a:xfrm>
            <a:custGeom>
              <a:avLst/>
              <a:gdLst/>
              <a:ahLst/>
              <a:cxnLst/>
              <a:rect l="l" t="t" r="r" b="b"/>
              <a:pathLst>
                <a:path w="9144000" h="12700">
                  <a:moveTo>
                    <a:pt x="0" y="12599"/>
                  </a:moveTo>
                  <a:lnTo>
                    <a:pt x="9143631" y="12599"/>
                  </a:lnTo>
                  <a:lnTo>
                    <a:pt x="9143631" y="0"/>
                  </a:lnTo>
                  <a:lnTo>
                    <a:pt x="0" y="0"/>
                  </a:lnTo>
                  <a:lnTo>
                    <a:pt x="0" y="125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24" y="6137287"/>
              <a:ext cx="1423784" cy="54251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957237"/>
              <a:ext cx="3150870" cy="375920"/>
            </a:xfrm>
            <a:custGeom>
              <a:avLst/>
              <a:gdLst/>
              <a:ahLst/>
              <a:cxnLst/>
              <a:rect l="l" t="t" r="r" b="b"/>
              <a:pathLst>
                <a:path w="3150870" h="375919">
                  <a:moveTo>
                    <a:pt x="3150717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575358" y="375843"/>
                  </a:lnTo>
                  <a:lnTo>
                    <a:pt x="3150717" y="375843"/>
                  </a:lnTo>
                  <a:lnTo>
                    <a:pt x="3150717" y="0"/>
                  </a:lnTo>
                  <a:close/>
                </a:path>
              </a:pathLst>
            </a:custGeom>
            <a:solidFill>
              <a:srgbClr val="0C0C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355" y="957237"/>
              <a:ext cx="3556000" cy="375920"/>
            </a:xfrm>
            <a:custGeom>
              <a:avLst/>
              <a:gdLst/>
              <a:ahLst/>
              <a:cxnLst/>
              <a:rect l="l" t="t" r="r" b="b"/>
              <a:pathLst>
                <a:path w="3556000" h="375919">
                  <a:moveTo>
                    <a:pt x="3555720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778038" y="375843"/>
                  </a:lnTo>
                  <a:lnTo>
                    <a:pt x="3555720" y="375843"/>
                  </a:lnTo>
                  <a:lnTo>
                    <a:pt x="3555720" y="0"/>
                  </a:lnTo>
                  <a:close/>
                </a:path>
              </a:pathLst>
            </a:custGeom>
            <a:solidFill>
              <a:srgbClr val="D02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-355" y="395274"/>
              <a:ext cx="8809355" cy="561975"/>
            </a:xfrm>
            <a:custGeom>
              <a:avLst/>
              <a:gdLst/>
              <a:ahLst/>
              <a:cxnLst/>
              <a:rect l="l" t="t" r="r" b="b"/>
              <a:pathLst>
                <a:path w="8809355" h="561975">
                  <a:moveTo>
                    <a:pt x="8808834" y="0"/>
                  </a:moveTo>
                  <a:lnTo>
                    <a:pt x="0" y="0"/>
                  </a:lnTo>
                  <a:lnTo>
                    <a:pt x="0" y="561606"/>
                  </a:lnTo>
                  <a:lnTo>
                    <a:pt x="4404601" y="561606"/>
                  </a:lnTo>
                  <a:lnTo>
                    <a:pt x="8808834" y="561606"/>
                  </a:lnTo>
                  <a:lnTo>
                    <a:pt x="8808834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97674" y="428294"/>
            <a:ext cx="8041005" cy="52616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76530">
              <a:lnSpc>
                <a:spcPct val="100000"/>
              </a:lnSpc>
              <a:spcBef>
                <a:spcPts val="135"/>
              </a:spcBef>
            </a:pPr>
            <a:r>
              <a:rPr sz="1750" b="1" spc="15" dirty="0">
                <a:solidFill>
                  <a:srgbClr val="FFFFFF"/>
                </a:solidFill>
                <a:latin typeface="Gill Sans Ultra Bold"/>
                <a:cs typeface="Gill Sans Ultra Bold"/>
              </a:rPr>
              <a:t>1.2.</a:t>
            </a:r>
            <a:r>
              <a:rPr sz="1750" b="1" spc="-100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1750" b="1" spc="5" dirty="0">
                <a:solidFill>
                  <a:srgbClr val="FFFFFF"/>
                </a:solidFill>
                <a:latin typeface="Gill Sans Ultra Bold"/>
                <a:cs typeface="Gill Sans Ultra Bold"/>
              </a:rPr>
              <a:t>Objetivos</a:t>
            </a:r>
            <a:r>
              <a:rPr sz="1750" b="1" spc="25" dirty="0">
                <a:solidFill>
                  <a:srgbClr val="FFFFFF"/>
                </a:solidFill>
                <a:latin typeface="Gill Sans Ultra Bold"/>
                <a:cs typeface="Gill Sans Ultra Bold"/>
              </a:rPr>
              <a:t> y</a:t>
            </a:r>
            <a:r>
              <a:rPr sz="1750" b="1" spc="5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1750" b="1" spc="15" dirty="0">
                <a:solidFill>
                  <a:srgbClr val="FFFFFF"/>
                </a:solidFill>
                <a:latin typeface="Gill Sans Ultra Bold"/>
                <a:cs typeface="Gill Sans Ultra Bold"/>
              </a:rPr>
              <a:t>Decisiones </a:t>
            </a:r>
            <a:r>
              <a:rPr sz="1750" b="1" spc="25" dirty="0">
                <a:solidFill>
                  <a:srgbClr val="FFFFFF"/>
                </a:solidFill>
                <a:latin typeface="Gill Sans Ultra Bold"/>
                <a:cs typeface="Gill Sans Ultra Bold"/>
              </a:rPr>
              <a:t>de</a:t>
            </a:r>
            <a:r>
              <a:rPr sz="1750" b="1" spc="15" dirty="0">
                <a:solidFill>
                  <a:srgbClr val="FFFFFF"/>
                </a:solidFill>
                <a:latin typeface="Gill Sans Ultra Bold"/>
                <a:cs typeface="Gill Sans Ultra Bold"/>
              </a:rPr>
              <a:t> la</a:t>
            </a:r>
            <a:r>
              <a:rPr sz="1750" b="1" spc="5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1750" b="1" spc="20" dirty="0">
                <a:solidFill>
                  <a:srgbClr val="FFFFFF"/>
                </a:solidFill>
                <a:latin typeface="Gill Sans Ultra Bold"/>
                <a:cs typeface="Gill Sans Ultra Bold"/>
              </a:rPr>
              <a:t>función</a:t>
            </a:r>
            <a:r>
              <a:rPr sz="1750" b="1" spc="10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1750" b="1" spc="25" dirty="0">
                <a:solidFill>
                  <a:srgbClr val="FFFFFF"/>
                </a:solidFill>
                <a:latin typeface="Gill Sans Ultra Bold"/>
                <a:cs typeface="Gill Sans Ultra Bold"/>
              </a:rPr>
              <a:t>de</a:t>
            </a:r>
            <a:r>
              <a:rPr sz="1750" b="1" spc="15" dirty="0">
                <a:solidFill>
                  <a:srgbClr val="FFFFFF"/>
                </a:solidFill>
                <a:latin typeface="Gill Sans Ultra Bold"/>
                <a:cs typeface="Gill Sans Ultra Bold"/>
              </a:rPr>
              <a:t> operaciones</a:t>
            </a:r>
            <a:endParaRPr sz="1750">
              <a:latin typeface="Gill Sans Ultra Bold"/>
              <a:cs typeface="Gill Sans Ultra Bold"/>
            </a:endParaRPr>
          </a:p>
          <a:p>
            <a:pPr marL="78740" indent="-53975">
              <a:lnSpc>
                <a:spcPct val="100000"/>
              </a:lnSpc>
              <a:spcBef>
                <a:spcPts val="740"/>
              </a:spcBef>
              <a:buSzPct val="84615"/>
              <a:buAutoNum type="arabicPeriod"/>
              <a:tabLst>
                <a:tab pos="79375" algn="l"/>
              </a:tabLst>
            </a:pPr>
            <a:r>
              <a:rPr sz="650" spc="-35" dirty="0">
                <a:solidFill>
                  <a:srgbClr val="F1F1F1"/>
                </a:solidFill>
                <a:latin typeface="Gill Sans MT"/>
                <a:cs typeface="Gill Sans MT"/>
              </a:rPr>
              <a:t>C</a:t>
            </a:r>
            <a:r>
              <a:rPr sz="650" spc="-65" dirty="0">
                <a:solidFill>
                  <a:srgbClr val="F1F1F1"/>
                </a:solidFill>
                <a:latin typeface="Gill Sans MT"/>
                <a:cs typeface="Gill Sans MT"/>
              </a:rPr>
              <a:t>A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650" spc="-65" dirty="0">
                <a:solidFill>
                  <a:srgbClr val="F1F1F1"/>
                </a:solidFill>
                <a:latin typeface="Gill Sans MT"/>
                <a:cs typeface="Gill Sans MT"/>
              </a:rPr>
              <a:t>P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U</a:t>
            </a:r>
            <a:r>
              <a:rPr sz="65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114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D</a:t>
            </a:r>
            <a:r>
              <a:rPr sz="650" spc="65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ÓS</a:t>
            </a:r>
            <a:r>
              <a:rPr sz="650" spc="-105" dirty="0">
                <a:solidFill>
                  <a:srgbClr val="F1F1F1"/>
                </a:solidFill>
                <a:latin typeface="Gill Sans MT"/>
                <a:cs typeface="Gill Sans MT"/>
              </a:rPr>
              <a:t>T</a:t>
            </a:r>
            <a:r>
              <a:rPr sz="650" spc="-50" dirty="0">
                <a:solidFill>
                  <a:srgbClr val="F1F1F1"/>
                </a:solidFill>
                <a:latin typeface="Gill Sans MT"/>
                <a:cs typeface="Gill Sans MT"/>
              </a:rPr>
              <a:t>OL</a:t>
            </a: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65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endParaRPr sz="650">
              <a:latin typeface="Gill Sans MT"/>
              <a:cs typeface="Gill Sans MT"/>
            </a:endParaRPr>
          </a:p>
          <a:p>
            <a:pPr marL="506730">
              <a:lnSpc>
                <a:spcPct val="100000"/>
              </a:lnSpc>
              <a:spcBef>
                <a:spcPts val="560"/>
              </a:spcBef>
            </a:pPr>
            <a:r>
              <a:rPr sz="1600" spc="-355" dirty="0">
                <a:solidFill>
                  <a:srgbClr val="D0272D"/>
                </a:solidFill>
                <a:latin typeface="Gill Sans MT"/>
                <a:cs typeface="Gill Sans MT"/>
              </a:rPr>
              <a:t>S</a:t>
            </a:r>
            <a:r>
              <a:rPr sz="2700" b="1" spc="-532" baseline="-6172" dirty="0">
                <a:solidFill>
                  <a:srgbClr val="FFFFFF"/>
                </a:solidFill>
                <a:latin typeface="Gill Sans Ultra Bold"/>
                <a:cs typeface="Gill Sans Ultra Bold"/>
              </a:rPr>
              <a:t>O</a:t>
            </a:r>
            <a:r>
              <a:rPr sz="1600" spc="-355" dirty="0">
                <a:solidFill>
                  <a:srgbClr val="D0272D"/>
                </a:solidFill>
                <a:latin typeface="Gill Sans MT"/>
                <a:cs typeface="Gill Sans MT"/>
              </a:rPr>
              <a:t>ub</a:t>
            </a:r>
            <a:r>
              <a:rPr sz="2700" b="1" spc="-532" baseline="-6172" dirty="0">
                <a:solidFill>
                  <a:srgbClr val="FFFFFF"/>
                </a:solidFill>
                <a:latin typeface="Gill Sans Ultra Bold"/>
                <a:cs typeface="Gill Sans Ultra Bold"/>
              </a:rPr>
              <a:t>B</a:t>
            </a:r>
            <a:r>
              <a:rPr sz="1600" spc="-355" dirty="0">
                <a:solidFill>
                  <a:srgbClr val="D0272D"/>
                </a:solidFill>
                <a:latin typeface="Gill Sans MT"/>
                <a:cs typeface="Gill Sans MT"/>
              </a:rPr>
              <a:t>tí</a:t>
            </a:r>
            <a:r>
              <a:rPr sz="2700" b="1" spc="-532" baseline="-6172" dirty="0">
                <a:solidFill>
                  <a:srgbClr val="FFFFFF"/>
                </a:solidFill>
                <a:latin typeface="Gill Sans Ultra Bold"/>
                <a:cs typeface="Gill Sans Ultra Bold"/>
              </a:rPr>
              <a:t>J</a:t>
            </a:r>
            <a:r>
              <a:rPr sz="1600" spc="-355" dirty="0">
                <a:solidFill>
                  <a:srgbClr val="D0272D"/>
                </a:solidFill>
                <a:latin typeface="Gill Sans MT"/>
                <a:cs typeface="Gill Sans MT"/>
              </a:rPr>
              <a:t>tu</a:t>
            </a:r>
            <a:r>
              <a:rPr sz="2700" b="1" spc="-532" baseline="-6172" dirty="0">
                <a:solidFill>
                  <a:srgbClr val="FFFFFF"/>
                </a:solidFill>
                <a:latin typeface="Gill Sans Ultra Bold"/>
                <a:cs typeface="Gill Sans Ultra Bold"/>
              </a:rPr>
              <a:t>E</a:t>
            </a:r>
            <a:r>
              <a:rPr sz="1600" spc="-355" dirty="0">
                <a:solidFill>
                  <a:srgbClr val="D0272D"/>
                </a:solidFill>
                <a:latin typeface="Gill Sans MT"/>
                <a:cs typeface="Gill Sans MT"/>
              </a:rPr>
              <a:t>lo</a:t>
            </a:r>
            <a:r>
              <a:rPr sz="2700" b="1" spc="-532" baseline="-6172" dirty="0">
                <a:solidFill>
                  <a:srgbClr val="FFFFFF"/>
                </a:solidFill>
                <a:latin typeface="Gill Sans Ultra Bold"/>
                <a:cs typeface="Gill Sans Ultra Bold"/>
              </a:rPr>
              <a:t>T</a:t>
            </a:r>
            <a:r>
              <a:rPr sz="1600" spc="-355" dirty="0">
                <a:solidFill>
                  <a:srgbClr val="D0272D"/>
                </a:solidFill>
                <a:latin typeface="Gill Sans MT"/>
                <a:cs typeface="Gill Sans MT"/>
              </a:rPr>
              <a:t>1</a:t>
            </a:r>
            <a:r>
              <a:rPr sz="2700" b="1" spc="-532" baseline="-6172" dirty="0">
                <a:solidFill>
                  <a:srgbClr val="FFFFFF"/>
                </a:solidFill>
                <a:latin typeface="Gill Sans Ultra Bold"/>
                <a:cs typeface="Gill Sans Ultra Bold"/>
              </a:rPr>
              <a:t>IVOS</a:t>
            </a:r>
            <a:endParaRPr sz="2700" baseline="-6172">
              <a:latin typeface="Gill Sans Ultra Bold"/>
              <a:cs typeface="Gill Sans Ultra Bold"/>
            </a:endParaRPr>
          </a:p>
          <a:p>
            <a:pPr marL="767080" lvl="1" indent="-183515">
              <a:lnSpc>
                <a:spcPts val="2355"/>
              </a:lnSpc>
              <a:spcBef>
                <a:spcPts val="1420"/>
              </a:spcBef>
              <a:buClr>
                <a:srgbClr val="D0272D"/>
              </a:buClr>
              <a:buFont typeface="Arial"/>
              <a:buChar char="•"/>
              <a:tabLst>
                <a:tab pos="767715" algn="l"/>
              </a:tabLst>
            </a:pPr>
            <a:r>
              <a:rPr sz="2000" b="1" spc="-5" dirty="0">
                <a:latin typeface="Arial"/>
                <a:cs typeface="Arial"/>
              </a:rPr>
              <a:t>Coste</a:t>
            </a:r>
            <a:endParaRPr sz="2000">
              <a:latin typeface="Arial"/>
              <a:cs typeface="Arial"/>
            </a:endParaRPr>
          </a:p>
          <a:p>
            <a:pPr marL="767080" lvl="1" indent="-183515">
              <a:lnSpc>
                <a:spcPts val="2235"/>
              </a:lnSpc>
              <a:buClr>
                <a:srgbClr val="D0272D"/>
              </a:buClr>
              <a:buFont typeface="Arial"/>
              <a:buChar char="•"/>
              <a:tabLst>
                <a:tab pos="767715" algn="l"/>
              </a:tabLst>
            </a:pPr>
            <a:r>
              <a:rPr sz="2000" b="1" spc="-5" dirty="0">
                <a:latin typeface="Arial"/>
                <a:cs typeface="Arial"/>
              </a:rPr>
              <a:t>Flexibilidad</a:t>
            </a:r>
            <a:endParaRPr sz="2000">
              <a:latin typeface="Arial"/>
              <a:cs typeface="Arial"/>
            </a:endParaRPr>
          </a:p>
          <a:p>
            <a:pPr marL="1452880" lvl="2" indent="-229235">
              <a:lnSpc>
                <a:spcPts val="2160"/>
              </a:lnSpc>
              <a:buClr>
                <a:srgbClr val="D0272D"/>
              </a:buClr>
              <a:buFont typeface="Courier New"/>
              <a:buChar char="o"/>
              <a:tabLst>
                <a:tab pos="1453515" algn="l"/>
              </a:tabLst>
            </a:pPr>
            <a:r>
              <a:rPr sz="2000" spc="-5" dirty="0">
                <a:latin typeface="Gill Sans MT"/>
                <a:cs typeface="Gill Sans MT"/>
              </a:rPr>
              <a:t>Cambios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en</a:t>
            </a:r>
            <a:r>
              <a:rPr sz="2000" spc="-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el </a:t>
            </a:r>
            <a:r>
              <a:rPr sz="2000" spc="-5" dirty="0">
                <a:latin typeface="Gill Sans MT"/>
                <a:cs typeface="Gill Sans MT"/>
              </a:rPr>
              <a:t>diseño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del </a:t>
            </a:r>
            <a:r>
              <a:rPr sz="2000" spc="5" dirty="0">
                <a:latin typeface="Gill Sans MT"/>
                <a:cs typeface="Gill Sans MT"/>
              </a:rPr>
              <a:t>servicio</a:t>
            </a:r>
            <a:endParaRPr sz="2000">
              <a:latin typeface="Gill Sans MT"/>
              <a:cs typeface="Gill Sans MT"/>
            </a:endParaRPr>
          </a:p>
          <a:p>
            <a:pPr marL="1452880" lvl="2" indent="-229235">
              <a:lnSpc>
                <a:spcPts val="2160"/>
              </a:lnSpc>
              <a:buClr>
                <a:srgbClr val="D0272D"/>
              </a:buClr>
              <a:buFont typeface="Courier New"/>
              <a:buChar char="o"/>
              <a:tabLst>
                <a:tab pos="1453515" algn="l"/>
              </a:tabLst>
            </a:pPr>
            <a:r>
              <a:rPr sz="2000" spc="-5" dirty="0">
                <a:latin typeface="Gill Sans MT"/>
                <a:cs typeface="Gill Sans MT"/>
              </a:rPr>
              <a:t>Introducción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rápida</a:t>
            </a:r>
            <a:r>
              <a:rPr sz="2000" spc="-15" dirty="0">
                <a:latin typeface="Gill Sans MT"/>
                <a:cs typeface="Gill Sans MT"/>
              </a:rPr>
              <a:t> nuevos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spc="5" dirty="0">
                <a:latin typeface="Gill Sans MT"/>
                <a:cs typeface="Gill Sans MT"/>
              </a:rPr>
              <a:t>servicios</a:t>
            </a:r>
            <a:endParaRPr sz="2000">
              <a:latin typeface="Gill Sans MT"/>
              <a:cs typeface="Gill Sans MT"/>
            </a:endParaRPr>
          </a:p>
          <a:p>
            <a:pPr marL="1452880" lvl="2" indent="-229235">
              <a:lnSpc>
                <a:spcPts val="2240"/>
              </a:lnSpc>
              <a:buClr>
                <a:srgbClr val="D0272D"/>
              </a:buClr>
              <a:buFont typeface="Courier New"/>
              <a:buChar char="o"/>
              <a:tabLst>
                <a:tab pos="1453515" algn="l"/>
              </a:tabLst>
            </a:pPr>
            <a:r>
              <a:rPr sz="2000" spc="-5" dirty="0">
                <a:latin typeface="Gill Sans MT"/>
                <a:cs typeface="Gill Sans MT"/>
              </a:rPr>
              <a:t>Amplia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variedad</a:t>
            </a:r>
            <a:r>
              <a:rPr sz="2000" spc="-25" dirty="0">
                <a:latin typeface="Gill Sans MT"/>
                <a:cs typeface="Gill Sans MT"/>
              </a:rPr>
              <a:t> </a:t>
            </a:r>
            <a:r>
              <a:rPr sz="2000" spc="5" dirty="0">
                <a:latin typeface="Gill Sans MT"/>
                <a:cs typeface="Gill Sans MT"/>
              </a:rPr>
              <a:t>servicios</a:t>
            </a:r>
            <a:endParaRPr sz="2000">
              <a:latin typeface="Gill Sans MT"/>
              <a:cs typeface="Gill Sans MT"/>
            </a:endParaRPr>
          </a:p>
          <a:p>
            <a:pPr marL="767080" lvl="1" indent="-183515">
              <a:lnSpc>
                <a:spcPts val="2240"/>
              </a:lnSpc>
              <a:buClr>
                <a:srgbClr val="D0272D"/>
              </a:buClr>
              <a:buFont typeface="Arial"/>
              <a:buChar char="•"/>
              <a:tabLst>
                <a:tab pos="767715" algn="l"/>
              </a:tabLst>
            </a:pPr>
            <a:r>
              <a:rPr sz="2000" b="1" spc="-5" dirty="0">
                <a:latin typeface="Arial"/>
                <a:cs typeface="Arial"/>
              </a:rPr>
              <a:t>Calidad</a:t>
            </a:r>
            <a:endParaRPr sz="2000">
              <a:latin typeface="Arial"/>
              <a:cs typeface="Arial"/>
            </a:endParaRPr>
          </a:p>
          <a:p>
            <a:pPr marL="1452880" lvl="2" indent="-229235">
              <a:lnSpc>
                <a:spcPts val="2160"/>
              </a:lnSpc>
              <a:buClr>
                <a:srgbClr val="D0272D"/>
              </a:buClr>
              <a:buFont typeface="Courier New"/>
              <a:buChar char="o"/>
              <a:tabLst>
                <a:tab pos="1453515" algn="l"/>
              </a:tabLst>
            </a:pPr>
            <a:r>
              <a:rPr sz="2000" spc="-5" dirty="0">
                <a:latin typeface="Gill Sans MT"/>
                <a:cs typeface="Gill Sans MT"/>
              </a:rPr>
              <a:t>Superar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las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expectativas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del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cliente</a:t>
            </a:r>
            <a:endParaRPr sz="2000">
              <a:latin typeface="Gill Sans MT"/>
              <a:cs typeface="Gill Sans MT"/>
            </a:endParaRPr>
          </a:p>
          <a:p>
            <a:pPr marL="1452880" lvl="2" indent="-229235">
              <a:lnSpc>
                <a:spcPts val="2240"/>
              </a:lnSpc>
              <a:buClr>
                <a:srgbClr val="D0272D"/>
              </a:buClr>
              <a:buFont typeface="Courier New"/>
              <a:buChar char="o"/>
              <a:tabLst>
                <a:tab pos="1453515" algn="l"/>
              </a:tabLst>
            </a:pPr>
            <a:r>
              <a:rPr sz="2000" spc="-5" dirty="0">
                <a:latin typeface="Gill Sans MT"/>
                <a:cs typeface="Gill Sans MT"/>
              </a:rPr>
              <a:t>Calidad</a:t>
            </a:r>
            <a:r>
              <a:rPr sz="2000" spc="-10" dirty="0">
                <a:latin typeface="Gill Sans MT"/>
                <a:cs typeface="Gill Sans MT"/>
              </a:rPr>
              <a:t> percibida</a:t>
            </a:r>
            <a:r>
              <a:rPr sz="2000" dirty="0">
                <a:latin typeface="Gill Sans MT"/>
                <a:cs typeface="Gill Sans MT"/>
              </a:rPr>
              <a:t> por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el </a:t>
            </a:r>
            <a:r>
              <a:rPr sz="2000" spc="-5" dirty="0">
                <a:latin typeface="Gill Sans MT"/>
                <a:cs typeface="Gill Sans MT"/>
              </a:rPr>
              <a:t>cliente</a:t>
            </a:r>
            <a:endParaRPr sz="2000">
              <a:latin typeface="Gill Sans MT"/>
              <a:cs typeface="Gill Sans MT"/>
            </a:endParaRPr>
          </a:p>
          <a:p>
            <a:pPr marL="767080" lvl="1" indent="-183515">
              <a:lnSpc>
                <a:spcPts val="2240"/>
              </a:lnSpc>
              <a:buClr>
                <a:srgbClr val="D0272D"/>
              </a:buClr>
              <a:buFont typeface="Arial"/>
              <a:buChar char="•"/>
              <a:tabLst>
                <a:tab pos="767715" algn="l"/>
              </a:tabLst>
            </a:pPr>
            <a:r>
              <a:rPr sz="2000" b="1" spc="-5" dirty="0">
                <a:latin typeface="Arial"/>
                <a:cs typeface="Arial"/>
              </a:rPr>
              <a:t>Entregas</a:t>
            </a:r>
            <a:endParaRPr sz="2000">
              <a:latin typeface="Arial"/>
              <a:cs typeface="Arial"/>
            </a:endParaRPr>
          </a:p>
          <a:p>
            <a:pPr marL="1452880" lvl="2" indent="-229235">
              <a:lnSpc>
                <a:spcPts val="2160"/>
              </a:lnSpc>
              <a:buClr>
                <a:srgbClr val="D0272D"/>
              </a:buClr>
              <a:buFont typeface="Courier New"/>
              <a:buChar char="o"/>
              <a:tabLst>
                <a:tab pos="1453515" algn="l"/>
              </a:tabLst>
            </a:pPr>
            <a:r>
              <a:rPr sz="2000" spc="-5" dirty="0">
                <a:latin typeface="Gill Sans MT"/>
                <a:cs typeface="Gill Sans MT"/>
              </a:rPr>
              <a:t>Duración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del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spc="5" dirty="0">
                <a:latin typeface="Gill Sans MT"/>
                <a:cs typeface="Gill Sans MT"/>
              </a:rPr>
              <a:t>servicio</a:t>
            </a:r>
            <a:endParaRPr sz="2000">
              <a:latin typeface="Gill Sans MT"/>
              <a:cs typeface="Gill Sans MT"/>
            </a:endParaRPr>
          </a:p>
          <a:p>
            <a:pPr marL="1452880" lvl="2" indent="-229235">
              <a:lnSpc>
                <a:spcPts val="2240"/>
              </a:lnSpc>
              <a:buClr>
                <a:srgbClr val="D0272D"/>
              </a:buClr>
              <a:buFont typeface="Courier New"/>
              <a:buChar char="o"/>
              <a:tabLst>
                <a:tab pos="1453515" algn="l"/>
              </a:tabLst>
            </a:pPr>
            <a:r>
              <a:rPr sz="2000" spc="-5" dirty="0">
                <a:latin typeface="Gill Sans MT"/>
                <a:cs typeface="Gill Sans MT"/>
              </a:rPr>
              <a:t>Espera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del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cliente</a:t>
            </a:r>
            <a:endParaRPr sz="2000">
              <a:latin typeface="Gill Sans MT"/>
              <a:cs typeface="Gill Sans MT"/>
            </a:endParaRPr>
          </a:p>
          <a:p>
            <a:pPr marL="767080" lvl="1" indent="-183515">
              <a:lnSpc>
                <a:spcPts val="2240"/>
              </a:lnSpc>
              <a:buClr>
                <a:srgbClr val="D0272D"/>
              </a:buClr>
              <a:buFont typeface="Arial"/>
              <a:buChar char="•"/>
              <a:tabLst>
                <a:tab pos="767715" algn="l"/>
              </a:tabLst>
            </a:pPr>
            <a:r>
              <a:rPr sz="2000" b="1" spc="-5" dirty="0">
                <a:latin typeface="Arial"/>
                <a:cs typeface="Arial"/>
              </a:rPr>
              <a:t>Servicio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al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cliente</a:t>
            </a:r>
            <a:endParaRPr sz="2000">
              <a:latin typeface="Arial"/>
              <a:cs typeface="Arial"/>
            </a:endParaRPr>
          </a:p>
          <a:p>
            <a:pPr marL="1452880" lvl="2" indent="-229235">
              <a:lnSpc>
                <a:spcPts val="2160"/>
              </a:lnSpc>
              <a:buClr>
                <a:srgbClr val="D0272D"/>
              </a:buClr>
              <a:buFont typeface="Courier New"/>
              <a:buChar char="o"/>
              <a:tabLst>
                <a:tab pos="1453515" algn="l"/>
              </a:tabLst>
            </a:pPr>
            <a:r>
              <a:rPr sz="2000" spc="-5" dirty="0">
                <a:latin typeface="Gill Sans MT"/>
                <a:cs typeface="Gill Sans MT"/>
              </a:rPr>
              <a:t>Información</a:t>
            </a:r>
            <a:endParaRPr sz="2000">
              <a:latin typeface="Gill Sans MT"/>
              <a:cs typeface="Gill Sans MT"/>
            </a:endParaRPr>
          </a:p>
          <a:p>
            <a:pPr marL="1452880" lvl="2" indent="-229235">
              <a:lnSpc>
                <a:spcPts val="2240"/>
              </a:lnSpc>
              <a:buClr>
                <a:srgbClr val="D0272D"/>
              </a:buClr>
              <a:buFont typeface="Courier New"/>
              <a:buChar char="o"/>
              <a:tabLst>
                <a:tab pos="1453515" algn="l"/>
              </a:tabLst>
            </a:pPr>
            <a:r>
              <a:rPr sz="2000" dirty="0">
                <a:latin typeface="Gill Sans MT"/>
                <a:cs typeface="Gill Sans MT"/>
              </a:rPr>
              <a:t>Garantías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después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de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la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prestación</a:t>
            </a:r>
            <a:endParaRPr sz="2000">
              <a:latin typeface="Gill Sans MT"/>
              <a:cs typeface="Gill Sans MT"/>
            </a:endParaRPr>
          </a:p>
          <a:p>
            <a:pPr marL="767080" lvl="1" indent="-183515">
              <a:lnSpc>
                <a:spcPts val="2360"/>
              </a:lnSpc>
              <a:buClr>
                <a:srgbClr val="D0272D"/>
              </a:buClr>
              <a:buFont typeface="Arial"/>
              <a:buChar char="•"/>
              <a:tabLst>
                <a:tab pos="767715" algn="l"/>
              </a:tabLst>
            </a:pPr>
            <a:r>
              <a:rPr sz="2000" b="1" spc="-5" dirty="0">
                <a:latin typeface="Arial"/>
                <a:cs typeface="Arial"/>
              </a:rPr>
              <a:t>Medio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Ambiente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859997" y="3985564"/>
            <a:ext cx="4140200" cy="2639060"/>
            <a:chOff x="4859997" y="3985564"/>
            <a:chExt cx="4140200" cy="263906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10756" y="3985564"/>
              <a:ext cx="1678686" cy="144899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859997" y="6083998"/>
              <a:ext cx="4140200" cy="540385"/>
            </a:xfrm>
            <a:custGeom>
              <a:avLst/>
              <a:gdLst/>
              <a:ahLst/>
              <a:cxnLst/>
              <a:rect l="l" t="t" r="r" b="b"/>
              <a:pathLst>
                <a:path w="4140200" h="540384">
                  <a:moveTo>
                    <a:pt x="2069998" y="540004"/>
                  </a:moveTo>
                  <a:lnTo>
                    <a:pt x="0" y="540004"/>
                  </a:lnTo>
                  <a:lnTo>
                    <a:pt x="0" y="0"/>
                  </a:lnTo>
                  <a:lnTo>
                    <a:pt x="4139996" y="0"/>
                  </a:lnTo>
                  <a:lnTo>
                    <a:pt x="4139996" y="540004"/>
                  </a:lnTo>
                  <a:lnTo>
                    <a:pt x="2069998" y="5400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290"/>
              </a:lnSpc>
            </a:pPr>
            <a:r>
              <a:rPr spc="-5" dirty="0"/>
              <a:t>Dirección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Operaciones</a:t>
            </a:r>
            <a:r>
              <a:rPr spc="-10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5" dirty="0"/>
              <a:t>Servicios</a:t>
            </a:r>
          </a:p>
          <a:p>
            <a:pPr algn="ctr">
              <a:lnSpc>
                <a:spcPts val="1540"/>
              </a:lnSpc>
            </a:pP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Grado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en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Ciencia</a:t>
            </a:r>
            <a:r>
              <a:rPr i="0" spc="-15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Gestión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Ingeniería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de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Servicios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9156700" cy="6864350"/>
            <a:chOff x="-6350" y="0"/>
            <a:chExt cx="9156700" cy="6864350"/>
          </a:xfrm>
        </p:grpSpPr>
        <p:sp>
          <p:nvSpPr>
            <p:cNvPr id="3" name="object 3"/>
            <p:cNvSpPr/>
            <p:nvPr/>
          </p:nvSpPr>
          <p:spPr>
            <a:xfrm>
              <a:off x="9001073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570" y="0"/>
                  </a:moveTo>
                  <a:lnTo>
                    <a:pt x="0" y="0"/>
                  </a:lnTo>
                  <a:lnTo>
                    <a:pt x="0" y="1371231"/>
                  </a:lnTo>
                  <a:lnTo>
                    <a:pt x="71285" y="1371231"/>
                  </a:lnTo>
                  <a:lnTo>
                    <a:pt x="142570" y="1371231"/>
                  </a:lnTo>
                  <a:lnTo>
                    <a:pt x="142570" y="0"/>
                  </a:lnTo>
                  <a:close/>
                </a:path>
              </a:pathLst>
            </a:custGeom>
            <a:solidFill>
              <a:srgbClr val="D02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001073" y="1371244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570" y="0"/>
                  </a:moveTo>
                  <a:lnTo>
                    <a:pt x="0" y="0"/>
                  </a:lnTo>
                  <a:lnTo>
                    <a:pt x="0" y="5486031"/>
                  </a:lnTo>
                  <a:lnTo>
                    <a:pt x="71285" y="5486031"/>
                  </a:lnTo>
                  <a:lnTo>
                    <a:pt x="142570" y="5486031"/>
                  </a:lnTo>
                  <a:lnTo>
                    <a:pt x="1425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4750"/>
              <a:ext cx="9143631" cy="90289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000838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9143631" y="0"/>
                  </a:moveTo>
                  <a:lnTo>
                    <a:pt x="0" y="0"/>
                  </a:lnTo>
                  <a:lnTo>
                    <a:pt x="0" y="856805"/>
                  </a:lnTo>
                  <a:lnTo>
                    <a:pt x="9143631" y="856805"/>
                  </a:lnTo>
                  <a:lnTo>
                    <a:pt x="91436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6857644"/>
              <a:ext cx="4508500" cy="0"/>
            </a:xfrm>
            <a:custGeom>
              <a:avLst/>
              <a:gdLst/>
              <a:ahLst/>
              <a:cxnLst/>
              <a:rect l="l" t="t" r="r" b="b"/>
              <a:pathLst>
                <a:path w="4508500">
                  <a:moveTo>
                    <a:pt x="4508284" y="0"/>
                  </a:moveTo>
                  <a:lnTo>
                    <a:pt x="0" y="0"/>
                  </a:lnTo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5994538"/>
              <a:ext cx="9144000" cy="12700"/>
            </a:xfrm>
            <a:custGeom>
              <a:avLst/>
              <a:gdLst/>
              <a:ahLst/>
              <a:cxnLst/>
              <a:rect l="l" t="t" r="r" b="b"/>
              <a:pathLst>
                <a:path w="9144000" h="12700">
                  <a:moveTo>
                    <a:pt x="0" y="12599"/>
                  </a:moveTo>
                  <a:lnTo>
                    <a:pt x="9143631" y="12599"/>
                  </a:lnTo>
                  <a:lnTo>
                    <a:pt x="9143631" y="0"/>
                  </a:lnTo>
                  <a:lnTo>
                    <a:pt x="0" y="0"/>
                  </a:lnTo>
                  <a:lnTo>
                    <a:pt x="0" y="125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08284" y="6857644"/>
              <a:ext cx="4635500" cy="0"/>
            </a:xfrm>
            <a:custGeom>
              <a:avLst/>
              <a:gdLst/>
              <a:ahLst/>
              <a:cxnLst/>
              <a:rect l="l" t="t" r="r" b="b"/>
              <a:pathLst>
                <a:path w="4635500">
                  <a:moveTo>
                    <a:pt x="4635347" y="0"/>
                  </a:moveTo>
                  <a:lnTo>
                    <a:pt x="0" y="0"/>
                  </a:lnTo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24" y="6137287"/>
              <a:ext cx="1423784" cy="54251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0" y="957237"/>
              <a:ext cx="3150870" cy="375920"/>
            </a:xfrm>
            <a:custGeom>
              <a:avLst/>
              <a:gdLst/>
              <a:ahLst/>
              <a:cxnLst/>
              <a:rect l="l" t="t" r="r" b="b"/>
              <a:pathLst>
                <a:path w="3150870" h="375919">
                  <a:moveTo>
                    <a:pt x="3150717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575358" y="375843"/>
                  </a:lnTo>
                  <a:lnTo>
                    <a:pt x="3150717" y="375843"/>
                  </a:lnTo>
                  <a:lnTo>
                    <a:pt x="3150717" y="0"/>
                  </a:lnTo>
                  <a:close/>
                </a:path>
              </a:pathLst>
            </a:custGeom>
            <a:solidFill>
              <a:srgbClr val="0C0C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355" y="957237"/>
              <a:ext cx="3556000" cy="375920"/>
            </a:xfrm>
            <a:custGeom>
              <a:avLst/>
              <a:gdLst/>
              <a:ahLst/>
              <a:cxnLst/>
              <a:rect l="l" t="t" r="r" b="b"/>
              <a:pathLst>
                <a:path w="3556000" h="375919">
                  <a:moveTo>
                    <a:pt x="3555720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778038" y="375843"/>
                  </a:lnTo>
                  <a:lnTo>
                    <a:pt x="3555720" y="375843"/>
                  </a:lnTo>
                  <a:lnTo>
                    <a:pt x="3555720" y="0"/>
                  </a:lnTo>
                  <a:close/>
                </a:path>
              </a:pathLst>
            </a:custGeom>
            <a:solidFill>
              <a:srgbClr val="D02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-355" y="395274"/>
              <a:ext cx="8809355" cy="561975"/>
            </a:xfrm>
            <a:custGeom>
              <a:avLst/>
              <a:gdLst/>
              <a:ahLst/>
              <a:cxnLst/>
              <a:rect l="l" t="t" r="r" b="b"/>
              <a:pathLst>
                <a:path w="8809355" h="561975">
                  <a:moveTo>
                    <a:pt x="8808834" y="0"/>
                  </a:moveTo>
                  <a:lnTo>
                    <a:pt x="0" y="0"/>
                  </a:lnTo>
                  <a:lnTo>
                    <a:pt x="0" y="561606"/>
                  </a:lnTo>
                  <a:lnTo>
                    <a:pt x="4404601" y="561606"/>
                  </a:lnTo>
                  <a:lnTo>
                    <a:pt x="8808834" y="561606"/>
                  </a:lnTo>
                  <a:lnTo>
                    <a:pt x="8808834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97674" y="428294"/>
            <a:ext cx="8041005" cy="83566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76530">
              <a:lnSpc>
                <a:spcPct val="100000"/>
              </a:lnSpc>
              <a:spcBef>
                <a:spcPts val="135"/>
              </a:spcBef>
            </a:pPr>
            <a:r>
              <a:rPr sz="1750" b="1" spc="15" dirty="0">
                <a:solidFill>
                  <a:srgbClr val="FFFFFF"/>
                </a:solidFill>
                <a:latin typeface="Gill Sans Ultra Bold"/>
                <a:cs typeface="Gill Sans Ultra Bold"/>
              </a:rPr>
              <a:t>1.2.</a:t>
            </a:r>
            <a:r>
              <a:rPr sz="1750" b="1" spc="-100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1750" b="1" spc="5" dirty="0">
                <a:solidFill>
                  <a:srgbClr val="FFFFFF"/>
                </a:solidFill>
                <a:latin typeface="Gill Sans Ultra Bold"/>
                <a:cs typeface="Gill Sans Ultra Bold"/>
              </a:rPr>
              <a:t>Objetivos</a:t>
            </a:r>
            <a:r>
              <a:rPr sz="1750" b="1" spc="25" dirty="0">
                <a:solidFill>
                  <a:srgbClr val="FFFFFF"/>
                </a:solidFill>
                <a:latin typeface="Gill Sans Ultra Bold"/>
                <a:cs typeface="Gill Sans Ultra Bold"/>
              </a:rPr>
              <a:t> y</a:t>
            </a:r>
            <a:r>
              <a:rPr sz="1750" b="1" spc="5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1750" b="1" spc="15" dirty="0">
                <a:solidFill>
                  <a:srgbClr val="FFFFFF"/>
                </a:solidFill>
                <a:latin typeface="Gill Sans Ultra Bold"/>
                <a:cs typeface="Gill Sans Ultra Bold"/>
              </a:rPr>
              <a:t>Decisiones </a:t>
            </a:r>
            <a:r>
              <a:rPr sz="1750" b="1" spc="25" dirty="0">
                <a:solidFill>
                  <a:srgbClr val="FFFFFF"/>
                </a:solidFill>
                <a:latin typeface="Gill Sans Ultra Bold"/>
                <a:cs typeface="Gill Sans Ultra Bold"/>
              </a:rPr>
              <a:t>de</a:t>
            </a:r>
            <a:r>
              <a:rPr sz="1750" b="1" spc="15" dirty="0">
                <a:solidFill>
                  <a:srgbClr val="FFFFFF"/>
                </a:solidFill>
                <a:latin typeface="Gill Sans Ultra Bold"/>
                <a:cs typeface="Gill Sans Ultra Bold"/>
              </a:rPr>
              <a:t> la</a:t>
            </a:r>
            <a:r>
              <a:rPr sz="1750" b="1" spc="5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1750" b="1" spc="20" dirty="0">
                <a:solidFill>
                  <a:srgbClr val="FFFFFF"/>
                </a:solidFill>
                <a:latin typeface="Gill Sans Ultra Bold"/>
                <a:cs typeface="Gill Sans Ultra Bold"/>
              </a:rPr>
              <a:t>función</a:t>
            </a:r>
            <a:r>
              <a:rPr sz="1750" b="1" spc="10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1750" b="1" spc="25" dirty="0">
                <a:solidFill>
                  <a:srgbClr val="FFFFFF"/>
                </a:solidFill>
                <a:latin typeface="Gill Sans Ultra Bold"/>
                <a:cs typeface="Gill Sans Ultra Bold"/>
              </a:rPr>
              <a:t>de</a:t>
            </a:r>
            <a:r>
              <a:rPr sz="1750" b="1" spc="15" dirty="0">
                <a:solidFill>
                  <a:srgbClr val="FFFFFF"/>
                </a:solidFill>
                <a:latin typeface="Gill Sans Ultra Bold"/>
                <a:cs typeface="Gill Sans Ultra Bold"/>
              </a:rPr>
              <a:t> operaciones</a:t>
            </a:r>
            <a:endParaRPr sz="1750">
              <a:latin typeface="Gill Sans Ultra Bold"/>
              <a:cs typeface="Gill Sans Ultra Bold"/>
            </a:endParaRPr>
          </a:p>
          <a:p>
            <a:pPr marL="25400">
              <a:lnSpc>
                <a:spcPct val="100000"/>
              </a:lnSpc>
              <a:spcBef>
                <a:spcPts val="740"/>
              </a:spcBef>
            </a:pP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1</a:t>
            </a:r>
            <a:r>
              <a:rPr sz="650" spc="5" dirty="0">
                <a:solidFill>
                  <a:srgbClr val="F1F1F1"/>
                </a:solidFill>
                <a:latin typeface="Gill Sans MT"/>
                <a:cs typeface="Gill Sans MT"/>
              </a:rPr>
              <a:t>.</a:t>
            </a:r>
            <a:r>
              <a:rPr sz="650" spc="-35" dirty="0">
                <a:solidFill>
                  <a:srgbClr val="F1F1F1"/>
                </a:solidFill>
                <a:latin typeface="Gill Sans MT"/>
                <a:cs typeface="Gill Sans MT"/>
              </a:rPr>
              <a:t>C</a:t>
            </a:r>
            <a:r>
              <a:rPr sz="650" spc="-65" dirty="0">
                <a:solidFill>
                  <a:srgbClr val="F1F1F1"/>
                </a:solidFill>
                <a:latin typeface="Gill Sans MT"/>
                <a:cs typeface="Gill Sans MT"/>
              </a:rPr>
              <a:t>A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650" spc="-65" dirty="0">
                <a:solidFill>
                  <a:srgbClr val="F1F1F1"/>
                </a:solidFill>
                <a:latin typeface="Gill Sans MT"/>
                <a:cs typeface="Gill Sans MT"/>
              </a:rPr>
              <a:t>P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U</a:t>
            </a:r>
            <a:r>
              <a:rPr sz="65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114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D</a:t>
            </a:r>
            <a:r>
              <a:rPr sz="650" spc="65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ÓS</a:t>
            </a:r>
            <a:r>
              <a:rPr sz="650" spc="-105" dirty="0">
                <a:solidFill>
                  <a:srgbClr val="F1F1F1"/>
                </a:solidFill>
                <a:latin typeface="Gill Sans MT"/>
                <a:cs typeface="Gill Sans MT"/>
              </a:rPr>
              <a:t>T</a:t>
            </a:r>
            <a:r>
              <a:rPr sz="650" spc="-50" dirty="0">
                <a:solidFill>
                  <a:srgbClr val="F1F1F1"/>
                </a:solidFill>
                <a:latin typeface="Gill Sans MT"/>
                <a:cs typeface="Gill Sans MT"/>
              </a:rPr>
              <a:t>OL</a:t>
            </a: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65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endParaRPr sz="650">
              <a:latin typeface="Gill Sans MT"/>
              <a:cs typeface="Gill Sans MT"/>
            </a:endParaRPr>
          </a:p>
          <a:p>
            <a:pPr marL="506730">
              <a:lnSpc>
                <a:spcPct val="100000"/>
              </a:lnSpc>
              <a:spcBef>
                <a:spcPts val="560"/>
              </a:spcBef>
            </a:pPr>
            <a:r>
              <a:rPr sz="1600" spc="-335" dirty="0">
                <a:solidFill>
                  <a:srgbClr val="D0272D"/>
                </a:solidFill>
                <a:latin typeface="Gill Sans MT"/>
                <a:cs typeface="Gill Sans MT"/>
              </a:rPr>
              <a:t>S</a:t>
            </a:r>
            <a:r>
              <a:rPr sz="2700" b="1" spc="-502" baseline="-6172" dirty="0">
                <a:solidFill>
                  <a:srgbClr val="FFFFFF"/>
                </a:solidFill>
                <a:latin typeface="Gill Sans Ultra Bold"/>
                <a:cs typeface="Gill Sans Ultra Bold"/>
              </a:rPr>
              <a:t>D</a:t>
            </a:r>
            <a:r>
              <a:rPr sz="1600" spc="-335" dirty="0">
                <a:solidFill>
                  <a:srgbClr val="D0272D"/>
                </a:solidFill>
                <a:latin typeface="Gill Sans MT"/>
                <a:cs typeface="Gill Sans MT"/>
              </a:rPr>
              <a:t>ub</a:t>
            </a:r>
            <a:r>
              <a:rPr sz="2700" b="1" spc="-502" baseline="-6172" dirty="0">
                <a:solidFill>
                  <a:srgbClr val="FFFFFF"/>
                </a:solidFill>
                <a:latin typeface="Gill Sans Ultra Bold"/>
                <a:cs typeface="Gill Sans Ultra Bold"/>
              </a:rPr>
              <a:t>E</a:t>
            </a:r>
            <a:r>
              <a:rPr sz="1600" spc="-335" dirty="0">
                <a:solidFill>
                  <a:srgbClr val="D0272D"/>
                </a:solidFill>
                <a:latin typeface="Gill Sans MT"/>
                <a:cs typeface="Gill Sans MT"/>
              </a:rPr>
              <a:t>tí</a:t>
            </a:r>
            <a:r>
              <a:rPr sz="2700" b="1" spc="-502" baseline="-6172" dirty="0">
                <a:solidFill>
                  <a:srgbClr val="FFFFFF"/>
                </a:solidFill>
                <a:latin typeface="Gill Sans Ultra Bold"/>
                <a:cs typeface="Gill Sans Ultra Bold"/>
              </a:rPr>
              <a:t>C</a:t>
            </a:r>
            <a:r>
              <a:rPr sz="1600" spc="-335" dirty="0">
                <a:solidFill>
                  <a:srgbClr val="D0272D"/>
                </a:solidFill>
                <a:latin typeface="Gill Sans MT"/>
                <a:cs typeface="Gill Sans MT"/>
              </a:rPr>
              <a:t>tu</a:t>
            </a:r>
            <a:r>
              <a:rPr sz="2700" b="1" spc="-502" baseline="-6172" dirty="0">
                <a:solidFill>
                  <a:srgbClr val="FFFFFF"/>
                </a:solidFill>
                <a:latin typeface="Gill Sans Ultra Bold"/>
                <a:cs typeface="Gill Sans Ultra Bold"/>
              </a:rPr>
              <a:t>I</a:t>
            </a:r>
            <a:r>
              <a:rPr sz="1600" spc="-335" dirty="0">
                <a:solidFill>
                  <a:srgbClr val="D0272D"/>
                </a:solidFill>
                <a:latin typeface="Gill Sans MT"/>
                <a:cs typeface="Gill Sans MT"/>
              </a:rPr>
              <a:t>lo</a:t>
            </a:r>
            <a:r>
              <a:rPr sz="2700" b="1" spc="-502" baseline="-6172" dirty="0">
                <a:solidFill>
                  <a:srgbClr val="FFFFFF"/>
                </a:solidFill>
                <a:latin typeface="Gill Sans Ultra Bold"/>
                <a:cs typeface="Gill Sans Ultra Bold"/>
              </a:rPr>
              <a:t>S</a:t>
            </a:r>
            <a:r>
              <a:rPr sz="1600" spc="-335" dirty="0">
                <a:solidFill>
                  <a:srgbClr val="D0272D"/>
                </a:solidFill>
                <a:latin typeface="Gill Sans MT"/>
                <a:cs typeface="Gill Sans MT"/>
              </a:rPr>
              <a:t>1</a:t>
            </a:r>
            <a:r>
              <a:rPr sz="2700" b="1" spc="-502" baseline="-6172" dirty="0">
                <a:solidFill>
                  <a:srgbClr val="FFFFFF"/>
                </a:solidFill>
                <a:latin typeface="Gill Sans Ultra Bold"/>
                <a:cs typeface="Gill Sans Ultra Bold"/>
              </a:rPr>
              <a:t>IONES</a:t>
            </a:r>
            <a:endParaRPr sz="2700" baseline="-6172">
              <a:latin typeface="Gill Sans Ultra Bold"/>
              <a:cs typeface="Gill Sans Ultra Bol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0259" y="1937778"/>
            <a:ext cx="4208780" cy="3378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00"/>
              </a:spcBef>
              <a:buClr>
                <a:srgbClr val="D0272D"/>
              </a:buClr>
              <a:buFont typeface="Arial"/>
              <a:buChar char="•"/>
              <a:tabLst>
                <a:tab pos="195580" algn="l"/>
              </a:tabLst>
            </a:pPr>
            <a:r>
              <a:rPr sz="2000" dirty="0">
                <a:latin typeface="Gill Sans MT"/>
                <a:cs typeface="Gill Sans MT"/>
              </a:rPr>
              <a:t>Diseño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de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spc="5" dirty="0">
                <a:latin typeface="Gill Sans MT"/>
                <a:cs typeface="Gill Sans MT"/>
              </a:rPr>
              <a:t>servicios</a:t>
            </a:r>
            <a:endParaRPr sz="2000">
              <a:latin typeface="Gill Sans MT"/>
              <a:cs typeface="Gill Sans MT"/>
            </a:endParaRPr>
          </a:p>
          <a:p>
            <a:pPr marL="195580" indent="-182880">
              <a:lnSpc>
                <a:spcPct val="100000"/>
              </a:lnSpc>
              <a:spcBef>
                <a:spcPts val="1600"/>
              </a:spcBef>
              <a:buClr>
                <a:srgbClr val="D0272D"/>
              </a:buClr>
              <a:buFont typeface="Arial"/>
              <a:buChar char="•"/>
              <a:tabLst>
                <a:tab pos="195580" algn="l"/>
              </a:tabLst>
            </a:pPr>
            <a:r>
              <a:rPr sz="2000" spc="-10" dirty="0">
                <a:latin typeface="Gill Sans MT"/>
                <a:cs typeface="Gill Sans MT"/>
              </a:rPr>
              <a:t>Proceso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de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prestación</a:t>
            </a:r>
            <a:endParaRPr sz="2000">
              <a:latin typeface="Gill Sans MT"/>
              <a:cs typeface="Gill Sans MT"/>
            </a:endParaRPr>
          </a:p>
          <a:p>
            <a:pPr marL="195580" indent="-182880">
              <a:lnSpc>
                <a:spcPct val="100000"/>
              </a:lnSpc>
              <a:spcBef>
                <a:spcPts val="1600"/>
              </a:spcBef>
              <a:buClr>
                <a:srgbClr val="D0272D"/>
              </a:buClr>
              <a:buFont typeface="Arial"/>
              <a:buChar char="•"/>
              <a:tabLst>
                <a:tab pos="195580" algn="l"/>
              </a:tabLst>
            </a:pPr>
            <a:r>
              <a:rPr sz="2000" spc="-5" dirty="0">
                <a:latin typeface="Gill Sans MT"/>
                <a:cs typeface="Gill Sans MT"/>
              </a:rPr>
              <a:t>Localización</a:t>
            </a:r>
            <a:r>
              <a:rPr sz="200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instalaciones</a:t>
            </a:r>
            <a:endParaRPr sz="2000">
              <a:latin typeface="Gill Sans MT"/>
              <a:cs typeface="Gill Sans MT"/>
            </a:endParaRPr>
          </a:p>
          <a:p>
            <a:pPr marL="195580" indent="-182880">
              <a:lnSpc>
                <a:spcPct val="100000"/>
              </a:lnSpc>
              <a:spcBef>
                <a:spcPts val="1600"/>
              </a:spcBef>
              <a:buClr>
                <a:srgbClr val="D0272D"/>
              </a:buClr>
              <a:buFont typeface="Arial"/>
              <a:buChar char="•"/>
              <a:tabLst>
                <a:tab pos="195580" algn="l"/>
              </a:tabLst>
            </a:pPr>
            <a:r>
              <a:rPr sz="2000" spc="-5" dirty="0">
                <a:latin typeface="Gill Sans MT"/>
                <a:cs typeface="Gill Sans MT"/>
              </a:rPr>
              <a:t>Organización </a:t>
            </a:r>
            <a:r>
              <a:rPr sz="2000" dirty="0">
                <a:latin typeface="Gill Sans MT"/>
                <a:cs typeface="Gill Sans MT"/>
              </a:rPr>
              <a:t>o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distribución</a:t>
            </a:r>
            <a:r>
              <a:rPr sz="2000" dirty="0">
                <a:latin typeface="Gill Sans MT"/>
                <a:cs typeface="Gill Sans MT"/>
              </a:rPr>
              <a:t> instalación</a:t>
            </a:r>
            <a:endParaRPr sz="2000">
              <a:latin typeface="Gill Sans MT"/>
              <a:cs typeface="Gill Sans MT"/>
            </a:endParaRPr>
          </a:p>
          <a:p>
            <a:pPr marL="195580" indent="-182880">
              <a:lnSpc>
                <a:spcPct val="100000"/>
              </a:lnSpc>
              <a:spcBef>
                <a:spcPts val="1600"/>
              </a:spcBef>
              <a:buClr>
                <a:srgbClr val="D0272D"/>
              </a:buClr>
              <a:buFont typeface="Arial"/>
              <a:buChar char="•"/>
              <a:tabLst>
                <a:tab pos="195580" algn="l"/>
              </a:tabLst>
            </a:pPr>
            <a:r>
              <a:rPr sz="2000" spc="5" dirty="0">
                <a:latin typeface="Gill Sans MT"/>
                <a:cs typeface="Gill Sans MT"/>
              </a:rPr>
              <a:t>G</a:t>
            </a:r>
            <a:r>
              <a:rPr sz="2000" dirty="0">
                <a:latin typeface="Gill Sans MT"/>
                <a:cs typeface="Gill Sans MT"/>
              </a:rPr>
              <a:t>est</a:t>
            </a:r>
            <a:r>
              <a:rPr sz="2000" spc="-5" dirty="0">
                <a:latin typeface="Gill Sans MT"/>
                <a:cs typeface="Gill Sans MT"/>
              </a:rPr>
              <a:t>i</a:t>
            </a:r>
            <a:r>
              <a:rPr sz="2000" spc="5" dirty="0">
                <a:latin typeface="Gill Sans MT"/>
                <a:cs typeface="Gill Sans MT"/>
              </a:rPr>
              <a:t>ó</a:t>
            </a:r>
            <a:r>
              <a:rPr sz="2000" dirty="0">
                <a:latin typeface="Gill Sans MT"/>
                <a:cs typeface="Gill Sans MT"/>
              </a:rPr>
              <a:t>n </a:t>
            </a:r>
            <a:r>
              <a:rPr sz="2000" spc="-10" dirty="0">
                <a:latin typeface="Gill Sans MT"/>
                <a:cs typeface="Gill Sans MT"/>
              </a:rPr>
              <a:t>c</a:t>
            </a:r>
            <a:r>
              <a:rPr sz="2000" spc="-25" dirty="0">
                <a:latin typeface="Gill Sans MT"/>
                <a:cs typeface="Gill Sans MT"/>
              </a:rPr>
              <a:t>a</a:t>
            </a:r>
            <a:r>
              <a:rPr sz="2000" spc="5" dirty="0">
                <a:latin typeface="Gill Sans MT"/>
                <a:cs typeface="Gill Sans MT"/>
              </a:rPr>
              <a:t>p</a:t>
            </a:r>
            <a:r>
              <a:rPr sz="2000" spc="-5" dirty="0">
                <a:latin typeface="Gill Sans MT"/>
                <a:cs typeface="Gill Sans MT"/>
              </a:rPr>
              <a:t>a</a:t>
            </a:r>
            <a:r>
              <a:rPr sz="2000" spc="-10" dirty="0">
                <a:latin typeface="Gill Sans MT"/>
                <a:cs typeface="Gill Sans MT"/>
              </a:rPr>
              <a:t>c</a:t>
            </a:r>
            <a:r>
              <a:rPr sz="2000" spc="5" dirty="0">
                <a:latin typeface="Gill Sans MT"/>
                <a:cs typeface="Gill Sans MT"/>
              </a:rPr>
              <a:t>i</a:t>
            </a:r>
            <a:r>
              <a:rPr sz="2000" spc="-5" dirty="0">
                <a:latin typeface="Gill Sans MT"/>
                <a:cs typeface="Gill Sans MT"/>
              </a:rPr>
              <a:t>da</a:t>
            </a:r>
            <a:r>
              <a:rPr sz="2000" dirty="0">
                <a:latin typeface="Gill Sans MT"/>
                <a:cs typeface="Gill Sans MT"/>
              </a:rPr>
              <a:t>d </a:t>
            </a:r>
            <a:r>
              <a:rPr sz="1800" dirty="0">
                <a:solidFill>
                  <a:srgbClr val="7F7F7F"/>
                </a:solidFill>
                <a:latin typeface="Gill Sans MT"/>
                <a:cs typeface="Gill Sans MT"/>
              </a:rPr>
              <a:t>–</a:t>
            </a:r>
            <a:r>
              <a:rPr sz="1800" spc="-235" dirty="0">
                <a:solidFill>
                  <a:srgbClr val="7F7F7F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7F7F7F"/>
                </a:solidFill>
                <a:latin typeface="Gill Sans MT"/>
                <a:cs typeface="Gill Sans MT"/>
              </a:rPr>
              <a:t>T</a:t>
            </a:r>
            <a:r>
              <a:rPr sz="1800" spc="-15" dirty="0">
                <a:solidFill>
                  <a:srgbClr val="7F7F7F"/>
                </a:solidFill>
                <a:latin typeface="Gill Sans MT"/>
                <a:cs typeface="Gill Sans MT"/>
              </a:rPr>
              <a:t>E</a:t>
            </a:r>
            <a:r>
              <a:rPr sz="1800" dirty="0">
                <a:solidFill>
                  <a:srgbClr val="7F7F7F"/>
                </a:solidFill>
                <a:latin typeface="Gill Sans MT"/>
                <a:cs typeface="Gill Sans MT"/>
              </a:rPr>
              <a:t>MA</a:t>
            </a:r>
            <a:r>
              <a:rPr sz="1800" spc="-10" dirty="0">
                <a:solidFill>
                  <a:srgbClr val="7F7F7F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7F7F7F"/>
                </a:solidFill>
                <a:latin typeface="Gill Sans MT"/>
                <a:cs typeface="Gill Sans MT"/>
              </a:rPr>
              <a:t>4</a:t>
            </a:r>
            <a:endParaRPr sz="1800">
              <a:latin typeface="Gill Sans MT"/>
              <a:cs typeface="Gill Sans MT"/>
            </a:endParaRPr>
          </a:p>
          <a:p>
            <a:pPr marL="195580" indent="-182880">
              <a:lnSpc>
                <a:spcPct val="100000"/>
              </a:lnSpc>
              <a:spcBef>
                <a:spcPts val="1600"/>
              </a:spcBef>
              <a:buClr>
                <a:srgbClr val="D0272D"/>
              </a:buClr>
              <a:buFont typeface="Arial"/>
              <a:buChar char="•"/>
              <a:tabLst>
                <a:tab pos="195580" algn="l"/>
              </a:tabLst>
            </a:pPr>
            <a:r>
              <a:rPr sz="2000" spc="-5" dirty="0">
                <a:latin typeface="Gill Sans MT"/>
                <a:cs typeface="Gill Sans MT"/>
              </a:rPr>
              <a:t>Recursos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humanos</a:t>
            </a:r>
            <a:endParaRPr sz="2000">
              <a:latin typeface="Gill Sans MT"/>
              <a:cs typeface="Gill Sans MT"/>
            </a:endParaRPr>
          </a:p>
          <a:p>
            <a:pPr marL="195580" indent="-182880">
              <a:lnSpc>
                <a:spcPct val="100000"/>
              </a:lnSpc>
              <a:spcBef>
                <a:spcPts val="1600"/>
              </a:spcBef>
              <a:buClr>
                <a:srgbClr val="D0272D"/>
              </a:buClr>
              <a:buFont typeface="Arial"/>
              <a:buChar char="•"/>
              <a:tabLst>
                <a:tab pos="195580" algn="l"/>
                <a:tab pos="1923414" algn="l"/>
              </a:tabLst>
            </a:pPr>
            <a:r>
              <a:rPr sz="2000" spc="5" dirty="0">
                <a:latin typeface="Gill Sans MT"/>
                <a:cs typeface="Gill Sans MT"/>
              </a:rPr>
              <a:t>G</a:t>
            </a:r>
            <a:r>
              <a:rPr sz="2000" dirty="0">
                <a:latin typeface="Gill Sans MT"/>
                <a:cs typeface="Gill Sans MT"/>
              </a:rPr>
              <a:t>est</a:t>
            </a:r>
            <a:r>
              <a:rPr sz="2000" spc="-5" dirty="0">
                <a:latin typeface="Gill Sans MT"/>
                <a:cs typeface="Gill Sans MT"/>
              </a:rPr>
              <a:t>i</a:t>
            </a:r>
            <a:r>
              <a:rPr sz="2000" spc="5" dirty="0">
                <a:latin typeface="Gill Sans MT"/>
                <a:cs typeface="Gill Sans MT"/>
              </a:rPr>
              <a:t>ó</a:t>
            </a:r>
            <a:r>
              <a:rPr sz="2000" dirty="0">
                <a:latin typeface="Gill Sans MT"/>
                <a:cs typeface="Gill Sans MT"/>
              </a:rPr>
              <a:t>n </a:t>
            </a:r>
            <a:r>
              <a:rPr sz="2000" spc="-10" dirty="0">
                <a:latin typeface="Gill Sans MT"/>
                <a:cs typeface="Gill Sans MT"/>
              </a:rPr>
              <a:t>c</a:t>
            </a:r>
            <a:r>
              <a:rPr sz="2000" spc="-5" dirty="0">
                <a:latin typeface="Gill Sans MT"/>
                <a:cs typeface="Gill Sans MT"/>
              </a:rPr>
              <a:t>a</a:t>
            </a:r>
            <a:r>
              <a:rPr sz="2000" spc="5" dirty="0">
                <a:latin typeface="Gill Sans MT"/>
                <a:cs typeface="Gill Sans MT"/>
              </a:rPr>
              <a:t>l</a:t>
            </a:r>
            <a:r>
              <a:rPr sz="2000" spc="-5" dirty="0">
                <a:latin typeface="Gill Sans MT"/>
                <a:cs typeface="Gill Sans MT"/>
              </a:rPr>
              <a:t>ida</a:t>
            </a:r>
            <a:r>
              <a:rPr sz="2000" dirty="0">
                <a:latin typeface="Gill Sans MT"/>
                <a:cs typeface="Gill Sans MT"/>
              </a:rPr>
              <a:t>d	</a:t>
            </a:r>
            <a:r>
              <a:rPr sz="2000" dirty="0">
                <a:solidFill>
                  <a:srgbClr val="7F7F7F"/>
                </a:solidFill>
                <a:latin typeface="Gill Sans MT"/>
                <a:cs typeface="Gill Sans MT"/>
              </a:rPr>
              <a:t>–</a:t>
            </a:r>
            <a:r>
              <a:rPr sz="2000" spc="-250" dirty="0">
                <a:solidFill>
                  <a:srgbClr val="7F7F7F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7F7F7F"/>
                </a:solidFill>
                <a:latin typeface="Gill Sans MT"/>
                <a:cs typeface="Gill Sans MT"/>
              </a:rPr>
              <a:t>T</a:t>
            </a:r>
            <a:r>
              <a:rPr sz="2000" spc="5" dirty="0">
                <a:solidFill>
                  <a:srgbClr val="7F7F7F"/>
                </a:solidFill>
                <a:latin typeface="Gill Sans MT"/>
                <a:cs typeface="Gill Sans MT"/>
              </a:rPr>
              <a:t>E</a:t>
            </a:r>
            <a:r>
              <a:rPr sz="2000" spc="-5" dirty="0">
                <a:solidFill>
                  <a:srgbClr val="7F7F7F"/>
                </a:solidFill>
                <a:latin typeface="Gill Sans MT"/>
                <a:cs typeface="Gill Sans MT"/>
              </a:rPr>
              <a:t>M</a:t>
            </a:r>
            <a:r>
              <a:rPr sz="2000" dirty="0">
                <a:solidFill>
                  <a:srgbClr val="7F7F7F"/>
                </a:solidFill>
                <a:latin typeface="Gill Sans MT"/>
                <a:cs typeface="Gill Sans MT"/>
              </a:rPr>
              <a:t>A</a:t>
            </a:r>
            <a:r>
              <a:rPr sz="2000" spc="-10" dirty="0">
                <a:solidFill>
                  <a:srgbClr val="7F7F7F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7F7F7F"/>
                </a:solidFill>
                <a:latin typeface="Gill Sans MT"/>
                <a:cs typeface="Gill Sans MT"/>
              </a:rPr>
              <a:t>5</a:t>
            </a:r>
            <a:endParaRPr sz="2000">
              <a:latin typeface="Gill Sans MT"/>
              <a:cs typeface="Gill Sans MT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629341" y="1745817"/>
            <a:ext cx="5033645" cy="3667760"/>
            <a:chOff x="3629341" y="1745817"/>
            <a:chExt cx="5033645" cy="3667760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28676" y="4085272"/>
              <a:ext cx="2033993" cy="132768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635641" y="1752117"/>
              <a:ext cx="1651000" cy="2348230"/>
            </a:xfrm>
            <a:custGeom>
              <a:avLst/>
              <a:gdLst/>
              <a:ahLst/>
              <a:cxnLst/>
              <a:rect l="l" t="t" r="r" b="b"/>
              <a:pathLst>
                <a:path w="1651000" h="2348229">
                  <a:moveTo>
                    <a:pt x="0" y="0"/>
                  </a:moveTo>
                  <a:lnTo>
                    <a:pt x="23576" y="265"/>
                  </a:lnTo>
                  <a:lnTo>
                    <a:pt x="46615" y="1038"/>
                  </a:lnTo>
                  <a:lnTo>
                    <a:pt x="89992" y="3962"/>
                  </a:lnTo>
                  <a:lnTo>
                    <a:pt x="142752" y="11758"/>
                  </a:lnTo>
                  <a:lnTo>
                    <a:pt x="178455" y="26057"/>
                  </a:lnTo>
                  <a:lnTo>
                    <a:pt x="179997" y="29883"/>
                  </a:lnTo>
                  <a:lnTo>
                    <a:pt x="179997" y="519836"/>
                  </a:lnTo>
                  <a:lnTo>
                    <a:pt x="181538" y="523824"/>
                  </a:lnTo>
                  <a:lnTo>
                    <a:pt x="186116" y="527675"/>
                  </a:lnTo>
                  <a:lnTo>
                    <a:pt x="232738" y="541035"/>
                  </a:lnTo>
                  <a:lnTo>
                    <a:pt x="291149" y="547442"/>
                  </a:lnTo>
                  <a:lnTo>
                    <a:pt x="336417" y="549455"/>
                  </a:lnTo>
                  <a:lnTo>
                    <a:pt x="359994" y="549719"/>
                  </a:lnTo>
                  <a:lnTo>
                    <a:pt x="313378" y="550757"/>
                  </a:lnTo>
                  <a:lnTo>
                    <a:pt x="270001" y="553681"/>
                  </a:lnTo>
                  <a:lnTo>
                    <a:pt x="217247" y="561529"/>
                  </a:lnTo>
                  <a:lnTo>
                    <a:pt x="181538" y="575976"/>
                  </a:lnTo>
                  <a:lnTo>
                    <a:pt x="179997" y="579958"/>
                  </a:lnTo>
                  <a:lnTo>
                    <a:pt x="179997" y="1069924"/>
                  </a:lnTo>
                  <a:lnTo>
                    <a:pt x="142752" y="1088197"/>
                  </a:lnTo>
                  <a:lnTo>
                    <a:pt x="89992" y="1095844"/>
                  </a:lnTo>
                  <a:lnTo>
                    <a:pt x="46615" y="1098769"/>
                  </a:lnTo>
                  <a:lnTo>
                    <a:pt x="23576" y="1099541"/>
                  </a:lnTo>
                  <a:lnTo>
                    <a:pt x="0" y="1099807"/>
                  </a:lnTo>
                </a:path>
                <a:path w="1651000" h="2348229">
                  <a:moveTo>
                    <a:pt x="1290954" y="1248117"/>
                  </a:moveTo>
                  <a:lnTo>
                    <a:pt x="1314539" y="1248383"/>
                  </a:lnTo>
                  <a:lnTo>
                    <a:pt x="1337581" y="1249156"/>
                  </a:lnTo>
                  <a:lnTo>
                    <a:pt x="1380959" y="1252080"/>
                  </a:lnTo>
                  <a:lnTo>
                    <a:pt x="1433707" y="1259877"/>
                  </a:lnTo>
                  <a:lnTo>
                    <a:pt x="1469412" y="1274175"/>
                  </a:lnTo>
                  <a:lnTo>
                    <a:pt x="1470952" y="1278001"/>
                  </a:lnTo>
                  <a:lnTo>
                    <a:pt x="1470952" y="1767967"/>
                  </a:lnTo>
                  <a:lnTo>
                    <a:pt x="1472493" y="1771948"/>
                  </a:lnTo>
                  <a:lnTo>
                    <a:pt x="1477073" y="1775794"/>
                  </a:lnTo>
                  <a:lnTo>
                    <a:pt x="1523699" y="1789155"/>
                  </a:lnTo>
                  <a:lnTo>
                    <a:pt x="1582105" y="1795565"/>
                  </a:lnTo>
                  <a:lnTo>
                    <a:pt x="1627377" y="1797573"/>
                  </a:lnTo>
                  <a:lnTo>
                    <a:pt x="1650961" y="1797837"/>
                  </a:lnTo>
                  <a:lnTo>
                    <a:pt x="1604335" y="1798875"/>
                  </a:lnTo>
                  <a:lnTo>
                    <a:pt x="1560956" y="1801799"/>
                  </a:lnTo>
                  <a:lnTo>
                    <a:pt x="1508209" y="1809647"/>
                  </a:lnTo>
                  <a:lnTo>
                    <a:pt x="1472493" y="1824100"/>
                  </a:lnTo>
                  <a:lnTo>
                    <a:pt x="1470952" y="1828088"/>
                  </a:lnTo>
                  <a:lnTo>
                    <a:pt x="1470952" y="2318042"/>
                  </a:lnTo>
                  <a:lnTo>
                    <a:pt x="1433707" y="2336322"/>
                  </a:lnTo>
                  <a:lnTo>
                    <a:pt x="1380959" y="2343962"/>
                  </a:lnTo>
                  <a:lnTo>
                    <a:pt x="1337581" y="2346886"/>
                  </a:lnTo>
                  <a:lnTo>
                    <a:pt x="1314539" y="2347659"/>
                  </a:lnTo>
                  <a:lnTo>
                    <a:pt x="1290954" y="2347925"/>
                  </a:lnTo>
                </a:path>
              </a:pathLst>
            </a:custGeom>
            <a:ln w="12599">
              <a:solidFill>
                <a:srgbClr val="7676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130179" y="2150186"/>
            <a:ext cx="787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7F7F7F"/>
                </a:solidFill>
                <a:latin typeface="Gill Sans MT"/>
                <a:cs typeface="Gill Sans MT"/>
              </a:rPr>
              <a:t>TEMA</a:t>
            </a:r>
            <a:r>
              <a:rPr sz="1800" spc="-70" dirty="0">
                <a:solidFill>
                  <a:srgbClr val="7F7F7F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7F7F7F"/>
                </a:solidFill>
                <a:latin typeface="Gill Sans MT"/>
                <a:cs typeface="Gill Sans MT"/>
              </a:rPr>
              <a:t>2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21503" y="3398659"/>
            <a:ext cx="787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7F7F7F"/>
                </a:solidFill>
                <a:latin typeface="Gill Sans MT"/>
                <a:cs typeface="Gill Sans MT"/>
              </a:rPr>
              <a:t>TEMA</a:t>
            </a:r>
            <a:r>
              <a:rPr sz="1800" spc="-70" dirty="0">
                <a:solidFill>
                  <a:srgbClr val="7F7F7F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7F7F7F"/>
                </a:solidFill>
                <a:latin typeface="Gill Sans MT"/>
                <a:cs typeface="Gill Sans MT"/>
              </a:rPr>
              <a:t>3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9156700" cy="6864350"/>
            <a:chOff x="-6350" y="0"/>
            <a:chExt cx="9156700" cy="6864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4750"/>
              <a:ext cx="9143631" cy="90289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000838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9143631" y="0"/>
                  </a:moveTo>
                  <a:lnTo>
                    <a:pt x="0" y="0"/>
                  </a:lnTo>
                  <a:lnTo>
                    <a:pt x="0" y="856805"/>
                  </a:lnTo>
                  <a:lnTo>
                    <a:pt x="9143631" y="856805"/>
                  </a:lnTo>
                  <a:lnTo>
                    <a:pt x="91436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857644"/>
              <a:ext cx="4508500" cy="0"/>
            </a:xfrm>
            <a:custGeom>
              <a:avLst/>
              <a:gdLst/>
              <a:ahLst/>
              <a:cxnLst/>
              <a:rect l="l" t="t" r="r" b="b"/>
              <a:pathLst>
                <a:path w="4508500">
                  <a:moveTo>
                    <a:pt x="4508284" y="0"/>
                  </a:moveTo>
                  <a:lnTo>
                    <a:pt x="0" y="0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994539"/>
              <a:ext cx="9144000" cy="12700"/>
            </a:xfrm>
            <a:custGeom>
              <a:avLst/>
              <a:gdLst/>
              <a:ahLst/>
              <a:cxnLst/>
              <a:rect l="l" t="t" r="r" b="b"/>
              <a:pathLst>
                <a:path w="9144000" h="12700">
                  <a:moveTo>
                    <a:pt x="0" y="12598"/>
                  </a:moveTo>
                  <a:lnTo>
                    <a:pt x="9143631" y="12598"/>
                  </a:lnTo>
                  <a:lnTo>
                    <a:pt x="9143631" y="0"/>
                  </a:lnTo>
                  <a:lnTo>
                    <a:pt x="0" y="0"/>
                  </a:lnTo>
                  <a:lnTo>
                    <a:pt x="0" y="125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08284" y="6857644"/>
              <a:ext cx="4635500" cy="0"/>
            </a:xfrm>
            <a:custGeom>
              <a:avLst/>
              <a:gdLst/>
              <a:ahLst/>
              <a:cxnLst/>
              <a:rect l="l" t="t" r="r" b="b"/>
              <a:pathLst>
                <a:path w="4635500">
                  <a:moveTo>
                    <a:pt x="4635347" y="0"/>
                  </a:moveTo>
                  <a:lnTo>
                    <a:pt x="0" y="0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24" y="6137287"/>
              <a:ext cx="1423784" cy="54251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10374" y="792251"/>
            <a:ext cx="833119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1</a:t>
            </a:r>
            <a:r>
              <a:rPr sz="650" spc="5" dirty="0">
                <a:solidFill>
                  <a:srgbClr val="F1F1F1"/>
                </a:solidFill>
                <a:latin typeface="Gill Sans MT"/>
                <a:cs typeface="Gill Sans MT"/>
              </a:rPr>
              <a:t>.</a:t>
            </a:r>
            <a:r>
              <a:rPr sz="650" spc="-35" dirty="0">
                <a:solidFill>
                  <a:srgbClr val="F1F1F1"/>
                </a:solidFill>
                <a:latin typeface="Gill Sans MT"/>
                <a:cs typeface="Gill Sans MT"/>
              </a:rPr>
              <a:t>C</a:t>
            </a:r>
            <a:r>
              <a:rPr sz="650" spc="-65" dirty="0">
                <a:solidFill>
                  <a:srgbClr val="F1F1F1"/>
                </a:solidFill>
                <a:latin typeface="Gill Sans MT"/>
                <a:cs typeface="Gill Sans MT"/>
              </a:rPr>
              <a:t>A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650" spc="-65" dirty="0">
                <a:solidFill>
                  <a:srgbClr val="F1F1F1"/>
                </a:solidFill>
                <a:latin typeface="Gill Sans MT"/>
                <a:cs typeface="Gill Sans MT"/>
              </a:rPr>
              <a:t>P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U</a:t>
            </a:r>
            <a:r>
              <a:rPr sz="65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114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D</a:t>
            </a:r>
            <a:r>
              <a:rPr sz="650" spc="65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ÓS</a:t>
            </a:r>
            <a:r>
              <a:rPr sz="650" spc="-105" dirty="0">
                <a:solidFill>
                  <a:srgbClr val="F1F1F1"/>
                </a:solidFill>
                <a:latin typeface="Gill Sans MT"/>
                <a:cs typeface="Gill Sans MT"/>
              </a:rPr>
              <a:t>T</a:t>
            </a:r>
            <a:r>
              <a:rPr sz="650" spc="-50" dirty="0">
                <a:solidFill>
                  <a:srgbClr val="F1F1F1"/>
                </a:solidFill>
                <a:latin typeface="Gill Sans MT"/>
                <a:cs typeface="Gill Sans MT"/>
              </a:rPr>
              <a:t>OL</a:t>
            </a: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65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endParaRPr sz="650">
              <a:latin typeface="Gill Sans MT"/>
              <a:cs typeface="Gill Sans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-355" y="395274"/>
            <a:ext cx="8809355" cy="937894"/>
            <a:chOff x="-355" y="395274"/>
            <a:chExt cx="8809355" cy="937894"/>
          </a:xfrm>
        </p:grpSpPr>
        <p:sp>
          <p:nvSpPr>
            <p:cNvPr id="11" name="object 11"/>
            <p:cNvSpPr/>
            <p:nvPr/>
          </p:nvSpPr>
          <p:spPr>
            <a:xfrm>
              <a:off x="0" y="957237"/>
              <a:ext cx="3150870" cy="375920"/>
            </a:xfrm>
            <a:custGeom>
              <a:avLst/>
              <a:gdLst/>
              <a:ahLst/>
              <a:cxnLst/>
              <a:rect l="l" t="t" r="r" b="b"/>
              <a:pathLst>
                <a:path w="3150870" h="375919">
                  <a:moveTo>
                    <a:pt x="3150717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575358" y="375843"/>
                  </a:lnTo>
                  <a:lnTo>
                    <a:pt x="3150717" y="375843"/>
                  </a:lnTo>
                  <a:lnTo>
                    <a:pt x="3150717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355" y="957237"/>
              <a:ext cx="3556000" cy="375920"/>
            </a:xfrm>
            <a:custGeom>
              <a:avLst/>
              <a:gdLst/>
              <a:ahLst/>
              <a:cxnLst/>
              <a:rect l="l" t="t" r="r" b="b"/>
              <a:pathLst>
                <a:path w="3556000" h="375919">
                  <a:moveTo>
                    <a:pt x="3555720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778038" y="375843"/>
                  </a:lnTo>
                  <a:lnTo>
                    <a:pt x="3555720" y="375843"/>
                  </a:lnTo>
                  <a:lnTo>
                    <a:pt x="3555720" y="0"/>
                  </a:lnTo>
                  <a:close/>
                </a:path>
              </a:pathLst>
            </a:custGeom>
            <a:solidFill>
              <a:srgbClr val="D12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-355" y="395274"/>
              <a:ext cx="8809355" cy="561975"/>
            </a:xfrm>
            <a:custGeom>
              <a:avLst/>
              <a:gdLst/>
              <a:ahLst/>
              <a:cxnLst/>
              <a:rect l="l" t="t" r="r" b="b"/>
              <a:pathLst>
                <a:path w="8809355" h="561975">
                  <a:moveTo>
                    <a:pt x="8808834" y="0"/>
                  </a:moveTo>
                  <a:lnTo>
                    <a:pt x="0" y="0"/>
                  </a:lnTo>
                  <a:lnTo>
                    <a:pt x="0" y="561606"/>
                  </a:lnTo>
                  <a:lnTo>
                    <a:pt x="4404601" y="561606"/>
                  </a:lnTo>
                  <a:lnTo>
                    <a:pt x="8808834" y="561606"/>
                  </a:lnTo>
                  <a:lnTo>
                    <a:pt x="8808834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991704" y="426503"/>
            <a:ext cx="593915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5" dirty="0">
                <a:latin typeface="Gill Sans Ultra Bold"/>
                <a:cs typeface="Gill Sans Ultra Bold"/>
              </a:rPr>
              <a:t>1.3.</a:t>
            </a:r>
            <a:r>
              <a:rPr sz="2800" b="1" spc="-175" dirty="0">
                <a:latin typeface="Gill Sans Ultra Bold"/>
                <a:cs typeface="Gill Sans Ultra Bold"/>
              </a:rPr>
              <a:t> </a:t>
            </a:r>
            <a:r>
              <a:rPr sz="2800" b="1" dirty="0">
                <a:latin typeface="Gill Sans Ultra Bold"/>
                <a:cs typeface="Gill Sans Ultra Bold"/>
              </a:rPr>
              <a:t>El</a:t>
            </a:r>
            <a:r>
              <a:rPr sz="2800" b="1" spc="-5" dirty="0">
                <a:latin typeface="Gill Sans Ultra Bold"/>
                <a:cs typeface="Gill Sans Ultra Bold"/>
              </a:rPr>
              <a:t> </a:t>
            </a:r>
            <a:r>
              <a:rPr sz="2800" b="1" spc="5" dirty="0">
                <a:latin typeface="Gill Sans Ultra Bold"/>
                <a:cs typeface="Gill Sans Ultra Bold"/>
              </a:rPr>
              <a:t>servicio</a:t>
            </a:r>
            <a:r>
              <a:rPr sz="2800" b="1" spc="-5" dirty="0">
                <a:latin typeface="Gill Sans Ultra Bold"/>
                <a:cs typeface="Gill Sans Ultra Bold"/>
              </a:rPr>
              <a:t> </a:t>
            </a:r>
            <a:r>
              <a:rPr sz="2800" b="1" spc="-10" dirty="0">
                <a:latin typeface="Gill Sans Ultra Bold"/>
                <a:cs typeface="Gill Sans Ultra Bold"/>
              </a:rPr>
              <a:t>estratégico</a:t>
            </a:r>
            <a:endParaRPr sz="2800">
              <a:latin typeface="Gill Sans Ultra Bold"/>
              <a:cs typeface="Gill Sans Ultra Bol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5254" y="847579"/>
            <a:ext cx="7760970" cy="4126229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819150">
              <a:lnSpc>
                <a:spcPct val="100000"/>
              </a:lnSpc>
              <a:spcBef>
                <a:spcPts val="1215"/>
              </a:spcBef>
            </a:pPr>
            <a:r>
              <a:rPr sz="1600" spc="-5" dirty="0">
                <a:solidFill>
                  <a:srgbClr val="D1282D"/>
                </a:solidFill>
                <a:latin typeface="Gill Sans MT"/>
                <a:cs typeface="Gill Sans MT"/>
              </a:rPr>
              <a:t>Subtítulo</a:t>
            </a:r>
            <a:r>
              <a:rPr sz="1600" spc="-50" dirty="0">
                <a:solidFill>
                  <a:srgbClr val="D1282D"/>
                </a:solidFill>
                <a:latin typeface="Gill Sans MT"/>
                <a:cs typeface="Gill Sans MT"/>
              </a:rPr>
              <a:t> </a:t>
            </a:r>
            <a:r>
              <a:rPr sz="1600" spc="-5" dirty="0">
                <a:solidFill>
                  <a:srgbClr val="D1282D"/>
                </a:solidFill>
                <a:latin typeface="Gill Sans MT"/>
                <a:cs typeface="Gill Sans MT"/>
              </a:rPr>
              <a:t>1</a:t>
            </a:r>
            <a:endParaRPr sz="16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>
              <a:latin typeface="Gill Sans MT"/>
              <a:cs typeface="Gill Sans MT"/>
            </a:endParaRPr>
          </a:p>
          <a:p>
            <a:pPr marL="509270" indent="-446405">
              <a:lnSpc>
                <a:spcPct val="100000"/>
              </a:lnSpc>
              <a:buFont typeface="Wingdings"/>
              <a:buChar char=""/>
              <a:tabLst>
                <a:tab pos="509270" algn="l"/>
                <a:tab pos="509905" algn="l"/>
              </a:tabLst>
            </a:pPr>
            <a:r>
              <a:rPr sz="2400" spc="-10" dirty="0">
                <a:latin typeface="Gill Sans MT"/>
                <a:cs typeface="Gill Sans MT"/>
              </a:rPr>
              <a:t>Posicionamiento</a:t>
            </a:r>
            <a:r>
              <a:rPr sz="2400" spc="-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en </a:t>
            </a:r>
            <a:r>
              <a:rPr sz="2400" spc="-5" dirty="0">
                <a:latin typeface="Gill Sans MT"/>
                <a:cs typeface="Gill Sans MT"/>
              </a:rPr>
              <a:t>cada </a:t>
            </a:r>
            <a:r>
              <a:rPr sz="2400" dirty="0">
                <a:latin typeface="Gill Sans MT"/>
                <a:cs typeface="Gill Sans MT"/>
              </a:rPr>
              <a:t>decisión </a:t>
            </a:r>
            <a:r>
              <a:rPr sz="2400" spc="-5" dirty="0">
                <a:latin typeface="Gill Sans MT"/>
                <a:cs typeface="Gill Sans MT"/>
              </a:rPr>
              <a:t>de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operaciones</a:t>
            </a:r>
            <a:endParaRPr sz="2400">
              <a:latin typeface="Gill Sans MT"/>
              <a:cs typeface="Gill Sans MT"/>
            </a:endParaRPr>
          </a:p>
          <a:p>
            <a:pPr marL="491490" indent="-428625">
              <a:lnSpc>
                <a:spcPct val="100000"/>
              </a:lnSpc>
              <a:spcBef>
                <a:spcPts val="1080"/>
              </a:spcBef>
              <a:buFont typeface="Wingdings"/>
              <a:buChar char=""/>
              <a:tabLst>
                <a:tab pos="490855" algn="l"/>
                <a:tab pos="492125" algn="l"/>
              </a:tabLst>
            </a:pPr>
            <a:r>
              <a:rPr sz="2400" spc="-5" dirty="0">
                <a:latin typeface="Gill Sans MT"/>
                <a:cs typeface="Gill Sans MT"/>
              </a:rPr>
              <a:t>Alcanzar </a:t>
            </a:r>
            <a:r>
              <a:rPr sz="2400" dirty="0">
                <a:latin typeface="Gill Sans MT"/>
                <a:cs typeface="Gill Sans MT"/>
              </a:rPr>
              <a:t>y</a:t>
            </a:r>
            <a:r>
              <a:rPr sz="2400" spc="10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mantener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una</a:t>
            </a:r>
            <a:r>
              <a:rPr sz="2400" spc="-5" dirty="0">
                <a:latin typeface="Gill Sans MT"/>
                <a:cs typeface="Gill Sans MT"/>
              </a:rPr>
              <a:t> posición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distintiva</a:t>
            </a:r>
            <a:r>
              <a:rPr sz="2400" spc="1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en el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mercado</a:t>
            </a:r>
            <a:endParaRPr sz="2400">
              <a:latin typeface="Gill Sans MT"/>
              <a:cs typeface="Gill Sans MT"/>
            </a:endParaRPr>
          </a:p>
          <a:p>
            <a:pPr marL="406400" indent="-343535">
              <a:lnSpc>
                <a:spcPct val="100000"/>
              </a:lnSpc>
              <a:spcBef>
                <a:spcPts val="1080"/>
              </a:spcBef>
              <a:buFont typeface="Wingdings"/>
              <a:buChar char=""/>
              <a:tabLst>
                <a:tab pos="407034" algn="l"/>
              </a:tabLst>
            </a:pPr>
            <a:r>
              <a:rPr sz="2400" spc="-5" dirty="0">
                <a:latin typeface="Gill Sans MT"/>
                <a:cs typeface="Gill Sans MT"/>
              </a:rPr>
              <a:t>¿Cómo</a:t>
            </a:r>
            <a:r>
              <a:rPr sz="2400" spc="-30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conseguirlo?</a:t>
            </a:r>
            <a:endParaRPr sz="2400">
              <a:latin typeface="Gill Sans MT"/>
              <a:cs typeface="Gill Sans MT"/>
            </a:endParaRPr>
          </a:p>
          <a:p>
            <a:pPr marL="520700" lvl="1" indent="-182880">
              <a:lnSpc>
                <a:spcPct val="100000"/>
              </a:lnSpc>
              <a:spcBef>
                <a:spcPts val="1000"/>
              </a:spcBef>
              <a:buClr>
                <a:srgbClr val="D1282D"/>
              </a:buClr>
              <a:buFont typeface="Arial"/>
              <a:buChar char="•"/>
              <a:tabLst>
                <a:tab pos="520700" algn="l"/>
              </a:tabLst>
            </a:pPr>
            <a:r>
              <a:rPr sz="2000" dirty="0">
                <a:latin typeface="Gill Sans MT"/>
                <a:cs typeface="Gill Sans MT"/>
              </a:rPr>
              <a:t>Elementos</a:t>
            </a:r>
            <a:r>
              <a:rPr sz="2000" spc="-5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estructurales</a:t>
            </a:r>
            <a:endParaRPr sz="2000">
              <a:latin typeface="Gill Sans MT"/>
              <a:cs typeface="Gill Sans MT"/>
            </a:endParaRPr>
          </a:p>
          <a:p>
            <a:pPr marL="1206500" lvl="2" indent="-228600">
              <a:lnSpc>
                <a:spcPct val="100000"/>
              </a:lnSpc>
              <a:spcBef>
                <a:spcPts val="240"/>
              </a:spcBef>
              <a:buClr>
                <a:srgbClr val="D1282D"/>
              </a:buClr>
              <a:buFont typeface="Courier New"/>
              <a:buChar char="o"/>
              <a:tabLst>
                <a:tab pos="1206500" algn="l"/>
              </a:tabLst>
            </a:pPr>
            <a:r>
              <a:rPr sz="2000" dirty="0">
                <a:latin typeface="Gill Sans MT"/>
                <a:cs typeface="Gill Sans MT"/>
              </a:rPr>
              <a:t>Diseño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y </a:t>
            </a:r>
            <a:r>
              <a:rPr sz="2000" spc="-5" dirty="0">
                <a:latin typeface="Gill Sans MT"/>
                <a:cs typeface="Gill Sans MT"/>
              </a:rPr>
              <a:t>Localización</a:t>
            </a:r>
            <a:r>
              <a:rPr sz="2000" spc="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de </a:t>
            </a:r>
            <a:r>
              <a:rPr sz="2000" dirty="0">
                <a:latin typeface="Gill Sans MT"/>
                <a:cs typeface="Gill Sans MT"/>
              </a:rPr>
              <a:t>las</a:t>
            </a:r>
            <a:r>
              <a:rPr sz="2000" spc="-5" dirty="0">
                <a:latin typeface="Gill Sans MT"/>
                <a:cs typeface="Gill Sans MT"/>
              </a:rPr>
              <a:t> instalaciones</a:t>
            </a:r>
            <a:endParaRPr sz="2000">
              <a:latin typeface="Gill Sans MT"/>
              <a:cs typeface="Gill Sans MT"/>
            </a:endParaRPr>
          </a:p>
          <a:p>
            <a:pPr marL="1206500" lvl="2" indent="-228600">
              <a:lnSpc>
                <a:spcPct val="100000"/>
              </a:lnSpc>
              <a:spcBef>
                <a:spcPts val="240"/>
              </a:spcBef>
              <a:buClr>
                <a:srgbClr val="D1282D"/>
              </a:buClr>
              <a:buFont typeface="Courier New"/>
              <a:buChar char="o"/>
              <a:tabLst>
                <a:tab pos="1206500" algn="l"/>
              </a:tabLst>
            </a:pPr>
            <a:r>
              <a:rPr sz="2000" spc="-10" dirty="0">
                <a:latin typeface="Gill Sans MT"/>
                <a:cs typeface="Gill Sans MT"/>
              </a:rPr>
              <a:t>S</a:t>
            </a:r>
            <a:r>
              <a:rPr sz="2000" spc="-5" dirty="0">
                <a:latin typeface="Gill Sans MT"/>
                <a:cs typeface="Gill Sans MT"/>
              </a:rPr>
              <a:t>is</a:t>
            </a:r>
            <a:r>
              <a:rPr sz="2000" dirty="0">
                <a:latin typeface="Gill Sans MT"/>
                <a:cs typeface="Gill Sans MT"/>
              </a:rPr>
              <a:t>te</a:t>
            </a:r>
            <a:r>
              <a:rPr sz="2000" spc="5" dirty="0">
                <a:latin typeface="Gill Sans MT"/>
                <a:cs typeface="Gill Sans MT"/>
              </a:rPr>
              <a:t>m</a:t>
            </a:r>
            <a:r>
              <a:rPr sz="2000" dirty="0">
                <a:latin typeface="Gill Sans MT"/>
                <a:cs typeface="Gill Sans MT"/>
              </a:rPr>
              <a:t>a</a:t>
            </a:r>
            <a:r>
              <a:rPr sz="2000" spc="-5" dirty="0">
                <a:latin typeface="Gill Sans MT"/>
                <a:cs typeface="Gill Sans MT"/>
              </a:rPr>
              <a:t> d</a:t>
            </a:r>
            <a:r>
              <a:rPr sz="2000" dirty="0">
                <a:latin typeface="Gill Sans MT"/>
                <a:cs typeface="Gill Sans MT"/>
              </a:rPr>
              <a:t>e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e</a:t>
            </a:r>
            <a:r>
              <a:rPr sz="2000" spc="5" dirty="0">
                <a:latin typeface="Gill Sans MT"/>
                <a:cs typeface="Gill Sans MT"/>
              </a:rPr>
              <a:t>n</a:t>
            </a:r>
            <a:r>
              <a:rPr sz="2000" dirty="0">
                <a:latin typeface="Gill Sans MT"/>
                <a:cs typeface="Gill Sans MT"/>
              </a:rPr>
              <a:t>t</a:t>
            </a:r>
            <a:r>
              <a:rPr sz="2000" spc="-45" dirty="0">
                <a:latin typeface="Gill Sans MT"/>
                <a:cs typeface="Gill Sans MT"/>
              </a:rPr>
              <a:t>r</a:t>
            </a:r>
            <a:r>
              <a:rPr sz="2000" spc="-10" dirty="0">
                <a:latin typeface="Gill Sans MT"/>
                <a:cs typeface="Gill Sans MT"/>
              </a:rPr>
              <a:t>e</a:t>
            </a:r>
            <a:r>
              <a:rPr sz="2000" dirty="0">
                <a:latin typeface="Gill Sans MT"/>
                <a:cs typeface="Gill Sans MT"/>
              </a:rPr>
              <a:t>g</a:t>
            </a:r>
            <a:r>
              <a:rPr sz="2000" spc="-5" dirty="0">
                <a:latin typeface="Gill Sans MT"/>
                <a:cs typeface="Gill Sans MT"/>
              </a:rPr>
              <a:t>a</a:t>
            </a:r>
            <a:r>
              <a:rPr sz="2000" dirty="0">
                <a:latin typeface="Gill Sans MT"/>
                <a:cs typeface="Gill Sans MT"/>
              </a:rPr>
              <a:t>,</a:t>
            </a:r>
            <a:r>
              <a:rPr sz="2000" spc="-210" dirty="0">
                <a:latin typeface="Gill Sans MT"/>
                <a:cs typeface="Gill Sans MT"/>
              </a:rPr>
              <a:t> </a:t>
            </a:r>
            <a:r>
              <a:rPr sz="2000" spc="5" dirty="0">
                <a:latin typeface="Gill Sans MT"/>
                <a:cs typeface="Gill Sans MT"/>
              </a:rPr>
              <a:t>p</a:t>
            </a:r>
            <a:r>
              <a:rPr sz="2000" spc="-5" dirty="0">
                <a:latin typeface="Gill Sans MT"/>
                <a:cs typeface="Gill Sans MT"/>
              </a:rPr>
              <a:t>la</a:t>
            </a:r>
            <a:r>
              <a:rPr sz="2000" spc="5" dirty="0">
                <a:latin typeface="Gill Sans MT"/>
                <a:cs typeface="Gill Sans MT"/>
              </a:rPr>
              <a:t>ni</a:t>
            </a:r>
            <a:r>
              <a:rPr sz="2000" dirty="0">
                <a:latin typeface="Gill Sans MT"/>
                <a:cs typeface="Gill Sans MT"/>
              </a:rPr>
              <a:t>fic</a:t>
            </a:r>
            <a:r>
              <a:rPr sz="2000" spc="-5" dirty="0">
                <a:latin typeface="Gill Sans MT"/>
                <a:cs typeface="Gill Sans MT"/>
              </a:rPr>
              <a:t>a</a:t>
            </a:r>
            <a:r>
              <a:rPr sz="2000" dirty="0">
                <a:latin typeface="Gill Sans MT"/>
                <a:cs typeface="Gill Sans MT"/>
              </a:rPr>
              <a:t>c</a:t>
            </a:r>
            <a:r>
              <a:rPr sz="2000" spc="-5" dirty="0">
                <a:latin typeface="Gill Sans MT"/>
                <a:cs typeface="Gill Sans MT"/>
              </a:rPr>
              <a:t>i</a:t>
            </a:r>
            <a:r>
              <a:rPr sz="2000" spc="5" dirty="0">
                <a:latin typeface="Gill Sans MT"/>
                <a:cs typeface="Gill Sans MT"/>
              </a:rPr>
              <a:t>ó</a:t>
            </a:r>
            <a:r>
              <a:rPr sz="2000" dirty="0">
                <a:latin typeface="Gill Sans MT"/>
                <a:cs typeface="Gill Sans MT"/>
              </a:rPr>
              <a:t>n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c</a:t>
            </a:r>
            <a:r>
              <a:rPr sz="2000" spc="-25" dirty="0">
                <a:latin typeface="Gill Sans MT"/>
                <a:cs typeface="Gill Sans MT"/>
              </a:rPr>
              <a:t>a</a:t>
            </a:r>
            <a:r>
              <a:rPr sz="2000" spc="5" dirty="0">
                <a:latin typeface="Gill Sans MT"/>
                <a:cs typeface="Gill Sans MT"/>
              </a:rPr>
              <a:t>p</a:t>
            </a:r>
            <a:r>
              <a:rPr sz="2000" spc="-5" dirty="0">
                <a:latin typeface="Gill Sans MT"/>
                <a:cs typeface="Gill Sans MT"/>
              </a:rPr>
              <a:t>a</a:t>
            </a:r>
            <a:r>
              <a:rPr sz="2000" dirty="0">
                <a:latin typeface="Gill Sans MT"/>
                <a:cs typeface="Gill Sans MT"/>
              </a:rPr>
              <a:t>c</a:t>
            </a:r>
            <a:r>
              <a:rPr sz="2000" spc="-5" dirty="0">
                <a:latin typeface="Gill Sans MT"/>
                <a:cs typeface="Gill Sans MT"/>
              </a:rPr>
              <a:t>ida</a:t>
            </a:r>
            <a:r>
              <a:rPr sz="2000" dirty="0">
                <a:latin typeface="Gill Sans MT"/>
                <a:cs typeface="Gill Sans MT"/>
              </a:rPr>
              <a:t>d</a:t>
            </a:r>
            <a:endParaRPr sz="2000">
              <a:latin typeface="Gill Sans MT"/>
              <a:cs typeface="Gill Sans MT"/>
            </a:endParaRPr>
          </a:p>
          <a:p>
            <a:pPr marL="520700" lvl="1" indent="-183515">
              <a:lnSpc>
                <a:spcPct val="100000"/>
              </a:lnSpc>
              <a:spcBef>
                <a:spcPts val="400"/>
              </a:spcBef>
              <a:buClr>
                <a:srgbClr val="D1282D"/>
              </a:buClr>
              <a:buFont typeface="Arial"/>
              <a:buChar char="•"/>
              <a:tabLst>
                <a:tab pos="520700" algn="l"/>
              </a:tabLst>
            </a:pPr>
            <a:r>
              <a:rPr sz="2000" dirty="0">
                <a:latin typeface="Gill Sans MT"/>
                <a:cs typeface="Gill Sans MT"/>
              </a:rPr>
              <a:t>Elementos</a:t>
            </a:r>
            <a:r>
              <a:rPr sz="2000" spc="-50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directivos</a:t>
            </a:r>
            <a:endParaRPr sz="2000">
              <a:latin typeface="Gill Sans MT"/>
              <a:cs typeface="Gill Sans MT"/>
            </a:endParaRPr>
          </a:p>
          <a:p>
            <a:pPr marL="1206500" lvl="2" indent="-229235">
              <a:lnSpc>
                <a:spcPct val="100000"/>
              </a:lnSpc>
              <a:spcBef>
                <a:spcPts val="240"/>
              </a:spcBef>
              <a:buClr>
                <a:srgbClr val="D1282D"/>
              </a:buClr>
              <a:buFont typeface="Courier New"/>
              <a:buChar char="o"/>
              <a:tabLst>
                <a:tab pos="1206500" algn="l"/>
              </a:tabLst>
            </a:pPr>
            <a:r>
              <a:rPr sz="2000" dirty="0">
                <a:latin typeface="Gill Sans MT"/>
                <a:cs typeface="Gill Sans MT"/>
              </a:rPr>
              <a:t>Gestión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RRHH</a:t>
            </a:r>
            <a:r>
              <a:rPr sz="2000" spc="-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en </a:t>
            </a:r>
            <a:r>
              <a:rPr sz="2000" spc="-5" dirty="0">
                <a:latin typeface="Gill Sans MT"/>
                <a:cs typeface="Gill Sans MT"/>
              </a:rPr>
              <a:t>la </a:t>
            </a:r>
            <a:r>
              <a:rPr sz="2000" spc="-10" dirty="0">
                <a:latin typeface="Gill Sans MT"/>
                <a:cs typeface="Gill Sans MT"/>
              </a:rPr>
              <a:t>entrega</a:t>
            </a:r>
            <a:r>
              <a:rPr sz="2000" spc="-5" dirty="0">
                <a:latin typeface="Gill Sans MT"/>
                <a:cs typeface="Gill Sans MT"/>
              </a:rPr>
              <a:t> del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spc="5" dirty="0">
                <a:latin typeface="Gill Sans MT"/>
                <a:cs typeface="Gill Sans MT"/>
              </a:rPr>
              <a:t>servicio</a:t>
            </a:r>
            <a:endParaRPr sz="2000">
              <a:latin typeface="Gill Sans MT"/>
              <a:cs typeface="Gill Sans MT"/>
            </a:endParaRPr>
          </a:p>
          <a:p>
            <a:pPr marL="1206500" lvl="2" indent="-229235">
              <a:lnSpc>
                <a:spcPct val="100000"/>
              </a:lnSpc>
              <a:spcBef>
                <a:spcPts val="250"/>
              </a:spcBef>
              <a:buClr>
                <a:srgbClr val="D1282D"/>
              </a:buClr>
              <a:buFont typeface="Courier New"/>
              <a:buChar char="o"/>
              <a:tabLst>
                <a:tab pos="1206500" algn="l"/>
              </a:tabLst>
            </a:pPr>
            <a:r>
              <a:rPr sz="2000" dirty="0">
                <a:latin typeface="Gill Sans MT"/>
                <a:cs typeface="Gill Sans MT"/>
              </a:rPr>
              <a:t>Gestión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de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la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calidad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y</a:t>
            </a:r>
            <a:r>
              <a:rPr sz="2000" spc="-5" dirty="0">
                <a:latin typeface="Gill Sans MT"/>
                <a:cs typeface="Gill Sans MT"/>
              </a:rPr>
              <a:t> de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la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información</a:t>
            </a:r>
            <a:endParaRPr sz="20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9156700" cy="6864350"/>
            <a:chOff x="-6350" y="0"/>
            <a:chExt cx="9156700" cy="6864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4750"/>
              <a:ext cx="9143631" cy="90289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000838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9143631" y="0"/>
                  </a:moveTo>
                  <a:lnTo>
                    <a:pt x="0" y="0"/>
                  </a:lnTo>
                  <a:lnTo>
                    <a:pt x="0" y="856805"/>
                  </a:lnTo>
                  <a:lnTo>
                    <a:pt x="9143631" y="856805"/>
                  </a:lnTo>
                  <a:lnTo>
                    <a:pt x="91436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857644"/>
              <a:ext cx="4508500" cy="0"/>
            </a:xfrm>
            <a:custGeom>
              <a:avLst/>
              <a:gdLst/>
              <a:ahLst/>
              <a:cxnLst/>
              <a:rect l="l" t="t" r="r" b="b"/>
              <a:pathLst>
                <a:path w="4508500">
                  <a:moveTo>
                    <a:pt x="4508284" y="0"/>
                  </a:moveTo>
                  <a:lnTo>
                    <a:pt x="0" y="0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994539"/>
              <a:ext cx="9144000" cy="12700"/>
            </a:xfrm>
            <a:custGeom>
              <a:avLst/>
              <a:gdLst/>
              <a:ahLst/>
              <a:cxnLst/>
              <a:rect l="l" t="t" r="r" b="b"/>
              <a:pathLst>
                <a:path w="9144000" h="12700">
                  <a:moveTo>
                    <a:pt x="0" y="12598"/>
                  </a:moveTo>
                  <a:lnTo>
                    <a:pt x="9143631" y="12598"/>
                  </a:lnTo>
                  <a:lnTo>
                    <a:pt x="9143631" y="0"/>
                  </a:lnTo>
                  <a:lnTo>
                    <a:pt x="0" y="0"/>
                  </a:lnTo>
                  <a:lnTo>
                    <a:pt x="0" y="125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08284" y="6857644"/>
              <a:ext cx="4635500" cy="0"/>
            </a:xfrm>
            <a:custGeom>
              <a:avLst/>
              <a:gdLst/>
              <a:ahLst/>
              <a:cxnLst/>
              <a:rect l="l" t="t" r="r" b="b"/>
              <a:pathLst>
                <a:path w="4635500">
                  <a:moveTo>
                    <a:pt x="4635347" y="0"/>
                  </a:moveTo>
                  <a:lnTo>
                    <a:pt x="0" y="0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24" y="6137287"/>
              <a:ext cx="1423784" cy="54251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46036" y="1572844"/>
              <a:ext cx="3593465" cy="639445"/>
            </a:xfrm>
            <a:custGeom>
              <a:avLst/>
              <a:gdLst/>
              <a:ahLst/>
              <a:cxnLst/>
              <a:rect l="l" t="t" r="r" b="b"/>
              <a:pathLst>
                <a:path w="3593465" h="639444">
                  <a:moveTo>
                    <a:pt x="3593160" y="0"/>
                  </a:moveTo>
                  <a:lnTo>
                    <a:pt x="0" y="0"/>
                  </a:lnTo>
                  <a:lnTo>
                    <a:pt x="0" y="639356"/>
                  </a:lnTo>
                  <a:lnTo>
                    <a:pt x="1796757" y="639356"/>
                  </a:lnTo>
                  <a:lnTo>
                    <a:pt x="3593160" y="639356"/>
                  </a:lnTo>
                  <a:lnTo>
                    <a:pt x="359316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46036" y="1572844"/>
            <a:ext cx="3593465" cy="639445"/>
          </a:xfrm>
          <a:prstGeom prst="rect">
            <a:avLst/>
          </a:prstGeom>
          <a:ln w="3175">
            <a:solidFill>
              <a:srgbClr val="C00000"/>
            </a:solidFill>
          </a:ln>
        </p:spPr>
        <p:txBody>
          <a:bodyPr vert="horz" wrap="square" lIns="0" tIns="136525" rIns="0" bIns="0" rtlCol="0">
            <a:spAutoFit/>
          </a:bodyPr>
          <a:lstStyle/>
          <a:p>
            <a:pPr marL="1425575" marR="276225" indent="-1162685">
              <a:lnSpc>
                <a:spcPct val="100000"/>
              </a:lnSpc>
              <a:spcBef>
                <a:spcPts val="1075"/>
              </a:spcBef>
            </a:pPr>
            <a:r>
              <a:rPr sz="1500" spc="70" dirty="0">
                <a:latin typeface="Gill Sans MT"/>
                <a:cs typeface="Gill Sans MT"/>
              </a:rPr>
              <a:t>ESTRATEGIA</a:t>
            </a:r>
            <a:r>
              <a:rPr sz="1500" spc="175" dirty="0">
                <a:latin typeface="Gill Sans MT"/>
                <a:cs typeface="Gill Sans MT"/>
              </a:rPr>
              <a:t> </a:t>
            </a:r>
            <a:r>
              <a:rPr sz="1500" spc="50" dirty="0">
                <a:latin typeface="Gill Sans MT"/>
                <a:cs typeface="Gill Sans MT"/>
              </a:rPr>
              <a:t>DE</a:t>
            </a:r>
            <a:r>
              <a:rPr sz="1500" spc="195" dirty="0">
                <a:latin typeface="Gill Sans MT"/>
                <a:cs typeface="Gill Sans MT"/>
              </a:rPr>
              <a:t> </a:t>
            </a:r>
            <a:r>
              <a:rPr sz="1500" spc="80" dirty="0">
                <a:latin typeface="Gill Sans MT"/>
                <a:cs typeface="Gill Sans MT"/>
              </a:rPr>
              <a:t>LIDERAZGO</a:t>
            </a:r>
            <a:r>
              <a:rPr sz="1500" spc="195" dirty="0">
                <a:latin typeface="Gill Sans MT"/>
                <a:cs typeface="Gill Sans MT"/>
              </a:rPr>
              <a:t> </a:t>
            </a:r>
            <a:r>
              <a:rPr sz="1500" spc="45" dirty="0">
                <a:latin typeface="Gill Sans MT"/>
                <a:cs typeface="Gill Sans MT"/>
              </a:rPr>
              <a:t>EN </a:t>
            </a:r>
            <a:r>
              <a:rPr sz="1500" spc="-400" dirty="0">
                <a:latin typeface="Gill Sans MT"/>
                <a:cs typeface="Gill Sans MT"/>
              </a:rPr>
              <a:t> </a:t>
            </a:r>
            <a:r>
              <a:rPr sz="1500" spc="80" dirty="0">
                <a:latin typeface="Gill Sans MT"/>
                <a:cs typeface="Gill Sans MT"/>
              </a:rPr>
              <a:t>COSTES</a:t>
            </a:r>
            <a:endParaRPr sz="150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02594" y="2297518"/>
            <a:ext cx="3769995" cy="3200400"/>
          </a:xfrm>
          <a:prstGeom prst="rect">
            <a:avLst/>
          </a:prstGeom>
          <a:ln w="3175">
            <a:solidFill>
              <a:srgbClr val="C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833755" indent="-286385">
              <a:lnSpc>
                <a:spcPct val="100000"/>
              </a:lnSpc>
              <a:spcBef>
                <a:spcPts val="355"/>
              </a:spcBef>
              <a:buClr>
                <a:srgbClr val="C00000"/>
              </a:buClr>
              <a:buFont typeface="Arial"/>
              <a:buChar char="•"/>
              <a:tabLst>
                <a:tab pos="833755" algn="l"/>
                <a:tab pos="834390" algn="l"/>
              </a:tabLst>
            </a:pPr>
            <a:r>
              <a:rPr sz="2000" spc="-5" dirty="0">
                <a:latin typeface="Gill Sans MT"/>
                <a:cs typeface="Gill Sans MT"/>
              </a:rPr>
              <a:t>Hacer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tangible</a:t>
            </a:r>
            <a:r>
              <a:rPr sz="2000" spc="-2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lo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intangible</a:t>
            </a:r>
            <a:endParaRPr sz="2000">
              <a:latin typeface="Gill Sans MT"/>
              <a:cs typeface="Gill Sans MT"/>
            </a:endParaRPr>
          </a:p>
          <a:p>
            <a:pPr marL="833755" marR="875665" indent="-285750">
              <a:lnSpc>
                <a:spcPct val="100000"/>
              </a:lnSpc>
              <a:spcBef>
                <a:spcPts val="405"/>
              </a:spcBef>
              <a:buClr>
                <a:srgbClr val="C00000"/>
              </a:buClr>
              <a:buFont typeface="Arial"/>
              <a:buChar char="•"/>
              <a:tabLst>
                <a:tab pos="833755" algn="l"/>
                <a:tab pos="834390" algn="l"/>
              </a:tabLst>
            </a:pPr>
            <a:r>
              <a:rPr sz="2000" spc="-5" dirty="0">
                <a:latin typeface="Gill Sans MT"/>
                <a:cs typeface="Gill Sans MT"/>
              </a:rPr>
              <a:t>Fidelizar </a:t>
            </a:r>
            <a:r>
              <a:rPr sz="2000" dirty="0">
                <a:latin typeface="Gill Sans MT"/>
                <a:cs typeface="Gill Sans MT"/>
              </a:rPr>
              <a:t>un </a:t>
            </a:r>
            <a:r>
              <a:rPr sz="2000" spc="5" dirty="0">
                <a:latin typeface="Gill Sans MT"/>
                <a:cs typeface="Gill Sans MT"/>
              </a:rPr>
              <a:t>servicio </a:t>
            </a:r>
            <a:r>
              <a:rPr sz="2000" spc="-55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estándar</a:t>
            </a:r>
            <a:endParaRPr sz="2000">
              <a:latin typeface="Gill Sans MT"/>
              <a:cs typeface="Gill Sans MT"/>
            </a:endParaRPr>
          </a:p>
          <a:p>
            <a:pPr marL="833755" marR="151765" indent="-285750">
              <a:lnSpc>
                <a:spcPct val="100000"/>
              </a:lnSpc>
              <a:spcBef>
                <a:spcPts val="400"/>
              </a:spcBef>
              <a:buClr>
                <a:srgbClr val="C00000"/>
              </a:buClr>
              <a:buFont typeface="Arial"/>
              <a:buChar char="•"/>
              <a:tabLst>
                <a:tab pos="833755" algn="l"/>
                <a:tab pos="834390" algn="l"/>
              </a:tabLst>
            </a:pPr>
            <a:r>
              <a:rPr sz="2000" dirty="0">
                <a:latin typeface="Gill Sans MT"/>
                <a:cs typeface="Gill Sans MT"/>
              </a:rPr>
              <a:t>Reducir el </a:t>
            </a:r>
            <a:r>
              <a:rPr sz="2000" spc="-10" dirty="0">
                <a:latin typeface="Gill Sans MT"/>
                <a:cs typeface="Gill Sans MT"/>
              </a:rPr>
              <a:t>riesgo percibido </a:t>
            </a:r>
            <a:r>
              <a:rPr sz="2000" spc="-54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dando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imagen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de</a:t>
            </a:r>
            <a:r>
              <a:rPr sz="2000" spc="-2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confianza</a:t>
            </a:r>
            <a:endParaRPr sz="2000">
              <a:latin typeface="Gill Sans MT"/>
              <a:cs typeface="Gill Sans MT"/>
            </a:endParaRPr>
          </a:p>
          <a:p>
            <a:pPr marL="833755" marR="179705" indent="-285750">
              <a:lnSpc>
                <a:spcPct val="100000"/>
              </a:lnSpc>
              <a:spcBef>
                <a:spcPts val="409"/>
              </a:spcBef>
              <a:buClr>
                <a:srgbClr val="C00000"/>
              </a:buClr>
              <a:buFont typeface="Arial"/>
              <a:buChar char="•"/>
              <a:tabLst>
                <a:tab pos="833755" algn="l"/>
                <a:tab pos="834390" algn="l"/>
              </a:tabLst>
            </a:pPr>
            <a:r>
              <a:rPr sz="2000" spc="-10" dirty="0">
                <a:latin typeface="Gill Sans MT"/>
                <a:cs typeface="Gill Sans MT"/>
              </a:rPr>
              <a:t>Prestar </a:t>
            </a:r>
            <a:r>
              <a:rPr sz="2000" dirty="0">
                <a:latin typeface="Gill Sans MT"/>
                <a:cs typeface="Gill Sans MT"/>
              </a:rPr>
              <a:t>atención a </a:t>
            </a:r>
            <a:r>
              <a:rPr sz="2000" spc="-5" dirty="0">
                <a:latin typeface="Gill Sans MT"/>
                <a:cs typeface="Gill Sans MT"/>
              </a:rPr>
              <a:t>la </a:t>
            </a:r>
            <a:r>
              <a:rPr sz="200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formación </a:t>
            </a:r>
            <a:r>
              <a:rPr sz="2000" dirty="0">
                <a:latin typeface="Gill Sans MT"/>
                <a:cs typeface="Gill Sans MT"/>
              </a:rPr>
              <a:t>y </a:t>
            </a:r>
            <a:r>
              <a:rPr sz="2000" spc="-5" dirty="0">
                <a:latin typeface="Gill Sans MT"/>
                <a:cs typeface="Gill Sans MT"/>
              </a:rPr>
              <a:t>motivación de </a:t>
            </a:r>
            <a:r>
              <a:rPr sz="2000" spc="-5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los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RRHH</a:t>
            </a:r>
            <a:endParaRPr sz="2000">
              <a:latin typeface="Gill Sans MT"/>
              <a:cs typeface="Gill Sans MT"/>
            </a:endParaRPr>
          </a:p>
          <a:p>
            <a:pPr marL="833755" indent="-286385">
              <a:lnSpc>
                <a:spcPct val="100000"/>
              </a:lnSpc>
              <a:spcBef>
                <a:spcPts val="400"/>
              </a:spcBef>
              <a:buClr>
                <a:srgbClr val="C00000"/>
              </a:buClr>
              <a:buFont typeface="Arial"/>
              <a:buChar char="•"/>
              <a:tabLst>
                <a:tab pos="833755" algn="l"/>
                <a:tab pos="834390" algn="l"/>
              </a:tabLst>
            </a:pPr>
            <a:r>
              <a:rPr sz="2000" spc="-10" dirty="0">
                <a:latin typeface="Gill Sans MT"/>
                <a:cs typeface="Gill Sans MT"/>
              </a:rPr>
              <a:t>Controlar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la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calidad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559401" y="1572844"/>
            <a:ext cx="3813175" cy="639445"/>
          </a:xfrm>
          <a:custGeom>
            <a:avLst/>
            <a:gdLst/>
            <a:ahLst/>
            <a:cxnLst/>
            <a:rect l="l" t="t" r="r" b="b"/>
            <a:pathLst>
              <a:path w="3813175" h="639444">
                <a:moveTo>
                  <a:pt x="3812755" y="0"/>
                </a:moveTo>
                <a:lnTo>
                  <a:pt x="0" y="0"/>
                </a:lnTo>
                <a:lnTo>
                  <a:pt x="0" y="639356"/>
                </a:lnTo>
                <a:lnTo>
                  <a:pt x="1906562" y="639356"/>
                </a:lnTo>
                <a:lnTo>
                  <a:pt x="3812755" y="639356"/>
                </a:lnTo>
                <a:lnTo>
                  <a:pt x="3812755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559401" y="1572844"/>
            <a:ext cx="3813175" cy="639445"/>
          </a:xfrm>
          <a:prstGeom prst="rect">
            <a:avLst/>
          </a:prstGeom>
          <a:ln w="3175">
            <a:solidFill>
              <a:srgbClr val="C00000"/>
            </a:solidFill>
          </a:ln>
        </p:spPr>
        <p:txBody>
          <a:bodyPr vert="horz" wrap="square" lIns="0" tIns="167005" rIns="0" bIns="0" rtlCol="0">
            <a:spAutoFit/>
          </a:bodyPr>
          <a:lstStyle/>
          <a:p>
            <a:pPr marL="859155" marR="166370" indent="-702945">
              <a:lnSpc>
                <a:spcPct val="100000"/>
              </a:lnSpc>
              <a:spcBef>
                <a:spcPts val="1315"/>
              </a:spcBef>
            </a:pPr>
            <a:r>
              <a:rPr sz="1400" spc="75" dirty="0">
                <a:latin typeface="Gill Sans MT"/>
                <a:cs typeface="Gill Sans MT"/>
              </a:rPr>
              <a:t>ESTRATEGIA</a:t>
            </a:r>
            <a:r>
              <a:rPr sz="1400" spc="180" dirty="0">
                <a:latin typeface="Gill Sans MT"/>
                <a:cs typeface="Gill Sans MT"/>
              </a:rPr>
              <a:t> </a:t>
            </a:r>
            <a:r>
              <a:rPr sz="1400" spc="50" dirty="0">
                <a:latin typeface="Gill Sans MT"/>
                <a:cs typeface="Gill Sans MT"/>
              </a:rPr>
              <a:t>DE</a:t>
            </a:r>
            <a:r>
              <a:rPr sz="1400" spc="190" dirty="0">
                <a:latin typeface="Gill Sans MT"/>
                <a:cs typeface="Gill Sans MT"/>
              </a:rPr>
              <a:t> </a:t>
            </a:r>
            <a:r>
              <a:rPr sz="1400" spc="85" dirty="0">
                <a:latin typeface="Gill Sans MT"/>
                <a:cs typeface="Gill Sans MT"/>
              </a:rPr>
              <a:t>DIFERENCIACIÓN</a:t>
            </a:r>
            <a:r>
              <a:rPr sz="1400" spc="185" dirty="0">
                <a:latin typeface="Gill Sans MT"/>
                <a:cs typeface="Gill Sans MT"/>
              </a:rPr>
              <a:t> </a:t>
            </a:r>
            <a:r>
              <a:rPr sz="1400" spc="65" dirty="0">
                <a:latin typeface="Gill Sans MT"/>
                <a:cs typeface="Gill Sans MT"/>
              </a:rPr>
              <a:t>DEL </a:t>
            </a:r>
            <a:r>
              <a:rPr sz="1400" spc="-375" dirty="0">
                <a:latin typeface="Gill Sans MT"/>
                <a:cs typeface="Gill Sans MT"/>
              </a:rPr>
              <a:t> </a:t>
            </a:r>
            <a:r>
              <a:rPr sz="1400" spc="60" dirty="0">
                <a:latin typeface="Gill Sans MT"/>
                <a:cs typeface="Gill Sans MT"/>
              </a:rPr>
              <a:t>PRODUCTO</a:t>
            </a:r>
            <a:r>
              <a:rPr sz="1400" spc="215" dirty="0">
                <a:latin typeface="Gill Sans MT"/>
                <a:cs typeface="Gill Sans MT"/>
              </a:rPr>
              <a:t> </a:t>
            </a:r>
            <a:r>
              <a:rPr sz="1400" spc="75" dirty="0">
                <a:latin typeface="Gill Sans MT"/>
                <a:cs typeface="Gill Sans MT"/>
              </a:rPr>
              <a:t>(SERVICIO)</a:t>
            </a:r>
            <a:endParaRPr sz="1400">
              <a:latin typeface="Gill Sans MT"/>
              <a:cs typeface="Gill Sans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957237"/>
            <a:ext cx="7812405" cy="375920"/>
            <a:chOff x="0" y="957237"/>
            <a:chExt cx="7812405" cy="375920"/>
          </a:xfrm>
        </p:grpSpPr>
        <p:sp>
          <p:nvSpPr>
            <p:cNvPr id="15" name="object 15"/>
            <p:cNvSpPr/>
            <p:nvPr/>
          </p:nvSpPr>
          <p:spPr>
            <a:xfrm>
              <a:off x="0" y="957237"/>
              <a:ext cx="3150870" cy="375920"/>
            </a:xfrm>
            <a:custGeom>
              <a:avLst/>
              <a:gdLst/>
              <a:ahLst/>
              <a:cxnLst/>
              <a:rect l="l" t="t" r="r" b="b"/>
              <a:pathLst>
                <a:path w="3150870" h="375919">
                  <a:moveTo>
                    <a:pt x="3150717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575358" y="375843"/>
                  </a:lnTo>
                  <a:lnTo>
                    <a:pt x="3150717" y="375843"/>
                  </a:lnTo>
                  <a:lnTo>
                    <a:pt x="3150717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957237"/>
              <a:ext cx="7812405" cy="375920"/>
            </a:xfrm>
            <a:custGeom>
              <a:avLst/>
              <a:gdLst/>
              <a:ahLst/>
              <a:cxnLst/>
              <a:rect l="l" t="t" r="r" b="b"/>
              <a:pathLst>
                <a:path w="7812405" h="375919">
                  <a:moveTo>
                    <a:pt x="7811998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3905999" y="375843"/>
                  </a:lnTo>
                  <a:lnTo>
                    <a:pt x="7811998" y="375843"/>
                  </a:lnTo>
                  <a:lnTo>
                    <a:pt x="7811998" y="0"/>
                  </a:lnTo>
                  <a:close/>
                </a:path>
              </a:pathLst>
            </a:custGeom>
            <a:solidFill>
              <a:srgbClr val="D12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66304" y="989177"/>
            <a:ext cx="5095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02" baseline="6944" dirty="0">
                <a:solidFill>
                  <a:srgbClr val="D1282D"/>
                </a:solidFill>
                <a:latin typeface="Gill Sans MT"/>
                <a:cs typeface="Gill Sans MT"/>
              </a:rPr>
              <a:t>S</a:t>
            </a:r>
            <a:r>
              <a:rPr sz="1800" spc="-335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400" spc="-502" baseline="6944" dirty="0">
                <a:solidFill>
                  <a:srgbClr val="D1282D"/>
                </a:solidFill>
                <a:latin typeface="Gill Sans MT"/>
                <a:cs typeface="Gill Sans MT"/>
              </a:rPr>
              <a:t>u</a:t>
            </a:r>
            <a:r>
              <a:rPr sz="1800" spc="-33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400" spc="-502" baseline="6944" dirty="0">
                <a:solidFill>
                  <a:srgbClr val="D1282D"/>
                </a:solidFill>
                <a:latin typeface="Gill Sans MT"/>
                <a:cs typeface="Gill Sans MT"/>
              </a:rPr>
              <a:t>b</a:t>
            </a:r>
            <a:r>
              <a:rPr sz="1800" spc="-335" dirty="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2400" spc="-502" baseline="6944" dirty="0">
                <a:solidFill>
                  <a:srgbClr val="D1282D"/>
                </a:solidFill>
                <a:latin typeface="Gill Sans MT"/>
                <a:cs typeface="Gill Sans MT"/>
              </a:rPr>
              <a:t>tí</a:t>
            </a:r>
            <a:r>
              <a:rPr sz="1800" spc="-33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400" spc="-502" baseline="6944" dirty="0">
                <a:solidFill>
                  <a:srgbClr val="D1282D"/>
                </a:solidFill>
                <a:latin typeface="Gill Sans MT"/>
                <a:cs typeface="Gill Sans MT"/>
              </a:rPr>
              <a:t>tu</a:t>
            </a:r>
            <a:r>
              <a:rPr sz="1800" spc="-33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400" spc="-502" baseline="6944" dirty="0">
                <a:solidFill>
                  <a:srgbClr val="D1282D"/>
                </a:solidFill>
                <a:latin typeface="Gill Sans MT"/>
                <a:cs typeface="Gill Sans MT"/>
              </a:rPr>
              <a:t>l</a:t>
            </a:r>
            <a:r>
              <a:rPr sz="1800" spc="-33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400" spc="-502" baseline="6944" dirty="0">
                <a:solidFill>
                  <a:srgbClr val="D1282D"/>
                </a:solidFill>
                <a:latin typeface="Gill Sans MT"/>
                <a:cs typeface="Gill Sans MT"/>
              </a:rPr>
              <a:t>o</a:t>
            </a:r>
            <a:r>
              <a:rPr sz="1800" spc="-335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400" spc="-502" baseline="6944" dirty="0">
                <a:solidFill>
                  <a:srgbClr val="D1282D"/>
                </a:solidFill>
                <a:latin typeface="Gill Sans MT"/>
                <a:cs typeface="Gill Sans MT"/>
              </a:rPr>
              <a:t>1</a:t>
            </a:r>
            <a:r>
              <a:rPr sz="1800" spc="-335" dirty="0">
                <a:solidFill>
                  <a:srgbClr val="FFFFFF"/>
                </a:solidFill>
                <a:latin typeface="Gill Sans MT"/>
                <a:cs typeface="Gill Sans MT"/>
              </a:rPr>
              <a:t>cia</a:t>
            </a:r>
            <a:r>
              <a:rPr sz="1800" spc="-1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Gill Sans MT"/>
                <a:cs typeface="Gill Sans MT"/>
              </a:rPr>
              <a:t>estrategia de</a:t>
            </a:r>
            <a:r>
              <a:rPr sz="1800" spc="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Gill Sans MT"/>
                <a:cs typeface="Gill Sans MT"/>
              </a:rPr>
              <a:t>Operaciones</a:t>
            </a:r>
            <a:r>
              <a:rPr sz="1800" spc="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con</a:t>
            </a:r>
            <a:r>
              <a:rPr sz="1800" spc="1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Gill Sans MT"/>
                <a:cs typeface="Gill Sans MT"/>
              </a:rPr>
              <a:t>Estrategias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5315" y="1160538"/>
            <a:ext cx="29711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b="1" spc="-1530" baseline="-18518" dirty="0">
                <a:solidFill>
                  <a:srgbClr val="FFFFFF"/>
                </a:solidFill>
                <a:latin typeface="Gill Sans Ultra Bold"/>
                <a:cs typeface="Gill Sans Ultra Bold"/>
              </a:rPr>
              <a:t>m</a:t>
            </a:r>
            <a:r>
              <a:rPr sz="2000" spc="-70" dirty="0">
                <a:solidFill>
                  <a:srgbClr val="F1F1F1"/>
                </a:solidFill>
                <a:latin typeface="Gill Sans MT"/>
                <a:cs typeface="Gill Sans MT"/>
              </a:rPr>
              <a:t>1</a:t>
            </a:r>
            <a:r>
              <a:rPr sz="2000" spc="-355" dirty="0">
                <a:solidFill>
                  <a:srgbClr val="F1F1F1"/>
                </a:solidFill>
                <a:latin typeface="Gill Sans MT"/>
                <a:cs typeface="Gill Sans MT"/>
              </a:rPr>
              <a:t>.</a:t>
            </a:r>
            <a:r>
              <a:rPr sz="2700" b="1" spc="-1282" baseline="-18518" dirty="0">
                <a:solidFill>
                  <a:srgbClr val="FFFFFF"/>
                </a:solidFill>
                <a:latin typeface="Gill Sans Ultra Bold"/>
                <a:cs typeface="Gill Sans Ultra Bold"/>
              </a:rPr>
              <a:t>p</a:t>
            </a:r>
            <a:r>
              <a:rPr sz="2000" spc="-575" dirty="0">
                <a:solidFill>
                  <a:srgbClr val="F1F1F1"/>
                </a:solidFill>
                <a:latin typeface="Gill Sans MT"/>
                <a:cs typeface="Gill Sans MT"/>
              </a:rPr>
              <a:t>C</a:t>
            </a:r>
            <a:r>
              <a:rPr sz="2700" b="1" spc="-1042" baseline="-18518" dirty="0">
                <a:solidFill>
                  <a:srgbClr val="FFFFFF"/>
                </a:solidFill>
                <a:latin typeface="Gill Sans Ultra Bold"/>
                <a:cs typeface="Gill Sans Ultra Bold"/>
              </a:rPr>
              <a:t>e</a:t>
            </a:r>
            <a:r>
              <a:rPr sz="2000" spc="-645" dirty="0">
                <a:solidFill>
                  <a:srgbClr val="F1F1F1"/>
                </a:solidFill>
                <a:latin typeface="Gill Sans MT"/>
                <a:cs typeface="Gill Sans MT"/>
              </a:rPr>
              <a:t>A</a:t>
            </a:r>
            <a:r>
              <a:rPr sz="2700" b="1" spc="-675" baseline="-18518" dirty="0">
                <a:solidFill>
                  <a:srgbClr val="FFFFFF"/>
                </a:solidFill>
                <a:latin typeface="Gill Sans Ultra Bold"/>
                <a:cs typeface="Gill Sans Ultra Bold"/>
              </a:rPr>
              <a:t>t</a:t>
            </a:r>
            <a:r>
              <a:rPr sz="2000" spc="-112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2700" b="1" spc="-15" baseline="-18518" dirty="0">
                <a:solidFill>
                  <a:srgbClr val="FFFFFF"/>
                </a:solidFill>
                <a:latin typeface="Gill Sans Ultra Bold"/>
                <a:cs typeface="Gill Sans Ultra Bold"/>
              </a:rPr>
              <a:t>i</a:t>
            </a:r>
            <a:r>
              <a:rPr sz="2700" b="1" spc="-1064" baseline="-18518" dirty="0">
                <a:solidFill>
                  <a:srgbClr val="FFFFFF"/>
                </a:solidFill>
                <a:latin typeface="Gill Sans Ultra Bold"/>
                <a:cs typeface="Gill Sans Ultra Bold"/>
              </a:rPr>
              <a:t>t</a:t>
            </a:r>
            <a:r>
              <a:rPr sz="2000" spc="-325" dirty="0">
                <a:solidFill>
                  <a:srgbClr val="F1F1F1"/>
                </a:solidFill>
                <a:latin typeface="Gill Sans MT"/>
                <a:cs typeface="Gill Sans MT"/>
              </a:rPr>
              <a:t>P</a:t>
            </a:r>
            <a:r>
              <a:rPr sz="2700" b="1" spc="-742" baseline="-18518" dirty="0">
                <a:solidFill>
                  <a:srgbClr val="FFFFFF"/>
                </a:solidFill>
                <a:latin typeface="Gill Sans Ultra Bold"/>
                <a:cs typeface="Gill Sans Ultra Bold"/>
              </a:rPr>
              <a:t>i</a:t>
            </a:r>
            <a:r>
              <a:rPr sz="2000" spc="-950" dirty="0">
                <a:solidFill>
                  <a:srgbClr val="F1F1F1"/>
                </a:solidFill>
                <a:latin typeface="Gill Sans MT"/>
                <a:cs typeface="Gill Sans MT"/>
              </a:rPr>
              <a:t>U</a:t>
            </a:r>
            <a:r>
              <a:rPr sz="2700" b="1" spc="-637" baseline="-18518" dirty="0">
                <a:solidFill>
                  <a:srgbClr val="FFFFFF"/>
                </a:solidFill>
                <a:latin typeface="Gill Sans Ultra Bold"/>
                <a:cs typeface="Gill Sans Ultra Bold"/>
              </a:rPr>
              <a:t>v</a:t>
            </a:r>
            <a:r>
              <a:rPr sz="2000" spc="-565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2700" b="1" spc="-427" baseline="-18518" dirty="0">
                <a:solidFill>
                  <a:srgbClr val="FFFFFF"/>
                </a:solidFill>
                <a:latin typeface="Gill Sans Ultra Bold"/>
                <a:cs typeface="Gill Sans Ultra Bold"/>
              </a:rPr>
              <a:t>a</a:t>
            </a:r>
            <a:r>
              <a:rPr sz="2000" spc="-1225" dirty="0">
                <a:solidFill>
                  <a:srgbClr val="F1F1F1"/>
                </a:solidFill>
                <a:latin typeface="Gill Sans MT"/>
                <a:cs typeface="Gill Sans MT"/>
              </a:rPr>
              <a:t>D</a:t>
            </a:r>
            <a:r>
              <a:rPr sz="2700" b="1" spc="75" baseline="-18518" dirty="0">
                <a:solidFill>
                  <a:srgbClr val="FFFFFF"/>
                </a:solidFill>
                <a:latin typeface="Gill Sans Ultra Bold"/>
                <a:cs typeface="Gill Sans Ultra Bold"/>
              </a:rPr>
              <a:t>s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2000" spc="-130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2000" spc="-6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2000" spc="-70" dirty="0">
                <a:solidFill>
                  <a:srgbClr val="F1F1F1"/>
                </a:solidFill>
                <a:latin typeface="Gill Sans MT"/>
                <a:cs typeface="Gill Sans MT"/>
              </a:rPr>
              <a:t>ÓS</a:t>
            </a:r>
            <a:r>
              <a:rPr sz="2000" spc="-190" dirty="0">
                <a:solidFill>
                  <a:srgbClr val="F1F1F1"/>
                </a:solidFill>
                <a:latin typeface="Gill Sans MT"/>
                <a:cs typeface="Gill Sans MT"/>
              </a:rPr>
              <a:t>T</a:t>
            </a:r>
            <a:r>
              <a:rPr sz="2000" spc="-60" dirty="0">
                <a:solidFill>
                  <a:srgbClr val="F1F1F1"/>
                </a:solidFill>
                <a:latin typeface="Gill Sans MT"/>
                <a:cs typeface="Gill Sans MT"/>
              </a:rPr>
              <a:t>O</a:t>
            </a:r>
            <a:r>
              <a:rPr sz="2000" spc="-65" dirty="0">
                <a:solidFill>
                  <a:srgbClr val="F1F1F1"/>
                </a:solidFill>
                <a:latin typeface="Gill Sans MT"/>
                <a:cs typeface="Gill Sans MT"/>
              </a:rPr>
              <a:t>L</a:t>
            </a:r>
            <a:r>
              <a:rPr sz="2000" spc="-60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-355" y="395274"/>
            <a:ext cx="8809355" cy="561975"/>
          </a:xfrm>
          <a:custGeom>
            <a:avLst/>
            <a:gdLst/>
            <a:ahLst/>
            <a:cxnLst/>
            <a:rect l="l" t="t" r="r" b="b"/>
            <a:pathLst>
              <a:path w="8809355" h="561975">
                <a:moveTo>
                  <a:pt x="8808834" y="0"/>
                </a:moveTo>
                <a:lnTo>
                  <a:pt x="0" y="0"/>
                </a:lnTo>
                <a:lnTo>
                  <a:pt x="0" y="561606"/>
                </a:lnTo>
                <a:lnTo>
                  <a:pt x="4404601" y="561606"/>
                </a:lnTo>
                <a:lnTo>
                  <a:pt x="8808834" y="561606"/>
                </a:lnTo>
                <a:lnTo>
                  <a:pt x="8808834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991704" y="426503"/>
            <a:ext cx="593915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5" dirty="0">
                <a:latin typeface="Gill Sans Ultra Bold"/>
                <a:cs typeface="Gill Sans Ultra Bold"/>
              </a:rPr>
              <a:t>1.3.</a:t>
            </a:r>
            <a:r>
              <a:rPr sz="2800" b="1" spc="-175" dirty="0">
                <a:latin typeface="Gill Sans Ultra Bold"/>
                <a:cs typeface="Gill Sans Ultra Bold"/>
              </a:rPr>
              <a:t> </a:t>
            </a:r>
            <a:r>
              <a:rPr sz="2800" b="1" dirty="0">
                <a:latin typeface="Gill Sans Ultra Bold"/>
                <a:cs typeface="Gill Sans Ultra Bold"/>
              </a:rPr>
              <a:t>El</a:t>
            </a:r>
            <a:r>
              <a:rPr sz="2800" b="1" spc="-5" dirty="0">
                <a:latin typeface="Gill Sans Ultra Bold"/>
                <a:cs typeface="Gill Sans Ultra Bold"/>
              </a:rPr>
              <a:t> </a:t>
            </a:r>
            <a:r>
              <a:rPr sz="2800" b="1" spc="5" dirty="0">
                <a:latin typeface="Gill Sans Ultra Bold"/>
                <a:cs typeface="Gill Sans Ultra Bold"/>
              </a:rPr>
              <a:t>servicio</a:t>
            </a:r>
            <a:r>
              <a:rPr sz="2800" b="1" spc="-5" dirty="0">
                <a:latin typeface="Gill Sans Ultra Bold"/>
                <a:cs typeface="Gill Sans Ultra Bold"/>
              </a:rPr>
              <a:t> </a:t>
            </a:r>
            <a:r>
              <a:rPr sz="2800" b="1" spc="-10" dirty="0">
                <a:latin typeface="Gill Sans Ultra Bold"/>
                <a:cs typeface="Gill Sans Ultra Bold"/>
              </a:rPr>
              <a:t>estratégico</a:t>
            </a:r>
            <a:endParaRPr sz="2800">
              <a:latin typeface="Gill Sans Ultra Bold"/>
              <a:cs typeface="Gill Sans Ultra Bol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6844" y="2285644"/>
            <a:ext cx="3593465" cy="3200400"/>
          </a:xfrm>
          <a:prstGeom prst="rect">
            <a:avLst/>
          </a:prstGeom>
          <a:ln w="9359">
            <a:solidFill>
              <a:srgbClr val="C00000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548640" marR="435609" indent="-182880">
              <a:lnSpc>
                <a:spcPct val="100000"/>
              </a:lnSpc>
              <a:spcBef>
                <a:spcPts val="365"/>
              </a:spcBef>
              <a:buClr>
                <a:srgbClr val="D1282D"/>
              </a:buClr>
              <a:buFont typeface="Arial"/>
              <a:buChar char="•"/>
              <a:tabLst>
                <a:tab pos="549275" algn="l"/>
              </a:tabLst>
            </a:pPr>
            <a:r>
              <a:rPr sz="2000" dirty="0">
                <a:latin typeface="Gill Sans MT"/>
                <a:cs typeface="Gill Sans MT"/>
              </a:rPr>
              <a:t>Búsqueda </a:t>
            </a:r>
            <a:r>
              <a:rPr sz="2000" spc="-5" dirty="0">
                <a:latin typeface="Gill Sans MT"/>
                <a:cs typeface="Gill Sans MT"/>
              </a:rPr>
              <a:t>de clientes con </a:t>
            </a:r>
            <a:r>
              <a:rPr sz="2000" spc="-55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bajo coste</a:t>
            </a:r>
            <a:endParaRPr sz="2000">
              <a:latin typeface="Gill Sans MT"/>
              <a:cs typeface="Gill Sans MT"/>
            </a:endParaRPr>
          </a:p>
          <a:p>
            <a:pPr marL="548640" indent="-183515">
              <a:lnSpc>
                <a:spcPct val="100000"/>
              </a:lnSpc>
              <a:spcBef>
                <a:spcPts val="395"/>
              </a:spcBef>
              <a:buClr>
                <a:srgbClr val="D1282D"/>
              </a:buClr>
              <a:buFont typeface="Arial"/>
              <a:buChar char="•"/>
              <a:tabLst>
                <a:tab pos="549275" algn="l"/>
              </a:tabLst>
            </a:pPr>
            <a:r>
              <a:rPr sz="2000" spc="-5" dirty="0">
                <a:latin typeface="Gill Sans MT"/>
                <a:cs typeface="Gill Sans MT"/>
              </a:rPr>
              <a:t>Estandarización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del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spc="5" dirty="0">
                <a:latin typeface="Gill Sans MT"/>
                <a:cs typeface="Gill Sans MT"/>
              </a:rPr>
              <a:t>servicio</a:t>
            </a:r>
            <a:endParaRPr sz="2000">
              <a:latin typeface="Gill Sans MT"/>
              <a:cs typeface="Gill Sans MT"/>
            </a:endParaRPr>
          </a:p>
          <a:p>
            <a:pPr marL="548640" marR="729615" indent="-182880">
              <a:lnSpc>
                <a:spcPct val="100000"/>
              </a:lnSpc>
              <a:spcBef>
                <a:spcPts val="400"/>
              </a:spcBef>
              <a:buClr>
                <a:srgbClr val="D1282D"/>
              </a:buClr>
              <a:buFont typeface="Arial"/>
              <a:buChar char="•"/>
              <a:tabLst>
                <a:tab pos="549275" algn="l"/>
              </a:tabLst>
            </a:pPr>
            <a:r>
              <a:rPr sz="2000" dirty="0">
                <a:latin typeface="Gill Sans MT"/>
                <a:cs typeface="Gill Sans MT"/>
              </a:rPr>
              <a:t>Reducir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personal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en</a:t>
            </a:r>
            <a:r>
              <a:rPr sz="2000" spc="-2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la </a:t>
            </a:r>
            <a:r>
              <a:rPr sz="2000" spc="-540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entrega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del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spc="5" dirty="0">
                <a:latin typeface="Gill Sans MT"/>
                <a:cs typeface="Gill Sans MT"/>
              </a:rPr>
              <a:t>servicio</a:t>
            </a:r>
            <a:endParaRPr sz="2000">
              <a:latin typeface="Gill Sans MT"/>
              <a:cs typeface="Gill Sans MT"/>
            </a:endParaRPr>
          </a:p>
          <a:p>
            <a:pPr marL="548640" marR="134620" indent="-182880">
              <a:lnSpc>
                <a:spcPct val="100000"/>
              </a:lnSpc>
              <a:spcBef>
                <a:spcPts val="400"/>
              </a:spcBef>
              <a:buClr>
                <a:srgbClr val="D1282D"/>
              </a:buClr>
              <a:buFont typeface="Arial"/>
              <a:buChar char="•"/>
              <a:tabLst>
                <a:tab pos="549275" algn="l"/>
              </a:tabLst>
            </a:pPr>
            <a:r>
              <a:rPr sz="2000" spc="-5" dirty="0">
                <a:latin typeface="Gill Sans MT"/>
                <a:cs typeface="Gill Sans MT"/>
              </a:rPr>
              <a:t>Incrementar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operaciones</a:t>
            </a:r>
            <a:r>
              <a:rPr sz="2000" spc="-5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en </a:t>
            </a:r>
            <a:r>
              <a:rPr sz="2000" spc="-54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las que no </a:t>
            </a:r>
            <a:r>
              <a:rPr sz="2000" spc="-5" dirty="0">
                <a:latin typeface="Gill Sans MT"/>
                <a:cs typeface="Gill Sans MT"/>
              </a:rPr>
              <a:t>se </a:t>
            </a:r>
            <a:r>
              <a:rPr sz="2000" dirty="0">
                <a:latin typeface="Gill Sans MT"/>
                <a:cs typeface="Gill Sans MT"/>
              </a:rPr>
              <a:t>necesita </a:t>
            </a:r>
            <a:r>
              <a:rPr sz="2000" spc="-5" dirty="0">
                <a:latin typeface="Gill Sans MT"/>
                <a:cs typeface="Gill Sans MT"/>
              </a:rPr>
              <a:t>la </a:t>
            </a:r>
            <a:r>
              <a:rPr sz="2000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presencia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del</a:t>
            </a:r>
            <a:r>
              <a:rPr sz="200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cliente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859997" y="6120003"/>
            <a:ext cx="4140200" cy="540385"/>
          </a:xfrm>
          <a:custGeom>
            <a:avLst/>
            <a:gdLst/>
            <a:ahLst/>
            <a:cxnLst/>
            <a:rect l="l" t="t" r="r" b="b"/>
            <a:pathLst>
              <a:path w="4140200" h="540384">
                <a:moveTo>
                  <a:pt x="2069998" y="539991"/>
                </a:moveTo>
                <a:lnTo>
                  <a:pt x="0" y="539991"/>
                </a:lnTo>
                <a:lnTo>
                  <a:pt x="0" y="0"/>
                </a:lnTo>
                <a:lnTo>
                  <a:pt x="4139996" y="0"/>
                </a:lnTo>
                <a:lnTo>
                  <a:pt x="4139996" y="539991"/>
                </a:lnTo>
                <a:lnTo>
                  <a:pt x="2069998" y="53999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290"/>
              </a:lnSpc>
            </a:pPr>
            <a:r>
              <a:rPr spc="-5" dirty="0"/>
              <a:t>Dirección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Operaciones</a:t>
            </a:r>
            <a:r>
              <a:rPr spc="-10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5" dirty="0"/>
              <a:t>Servicios</a:t>
            </a:r>
          </a:p>
          <a:p>
            <a:pPr algn="ctr">
              <a:lnSpc>
                <a:spcPts val="1540"/>
              </a:lnSpc>
            </a:pP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Grado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en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Ciencia</a:t>
            </a:r>
            <a:r>
              <a:rPr i="0" spc="-15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Gestión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Ingeniería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de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Servicios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9156700" cy="6864350"/>
            <a:chOff x="-6350" y="0"/>
            <a:chExt cx="9156700" cy="6864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4750"/>
              <a:ext cx="9143631" cy="90289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000838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9143631" y="0"/>
                  </a:moveTo>
                  <a:lnTo>
                    <a:pt x="0" y="0"/>
                  </a:lnTo>
                  <a:lnTo>
                    <a:pt x="0" y="856805"/>
                  </a:lnTo>
                  <a:lnTo>
                    <a:pt x="9143631" y="856805"/>
                  </a:lnTo>
                  <a:lnTo>
                    <a:pt x="91436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857644"/>
              <a:ext cx="4508500" cy="0"/>
            </a:xfrm>
            <a:custGeom>
              <a:avLst/>
              <a:gdLst/>
              <a:ahLst/>
              <a:cxnLst/>
              <a:rect l="l" t="t" r="r" b="b"/>
              <a:pathLst>
                <a:path w="4508500">
                  <a:moveTo>
                    <a:pt x="4508284" y="0"/>
                  </a:moveTo>
                  <a:lnTo>
                    <a:pt x="0" y="0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994539"/>
              <a:ext cx="9144000" cy="12700"/>
            </a:xfrm>
            <a:custGeom>
              <a:avLst/>
              <a:gdLst/>
              <a:ahLst/>
              <a:cxnLst/>
              <a:rect l="l" t="t" r="r" b="b"/>
              <a:pathLst>
                <a:path w="9144000" h="12700">
                  <a:moveTo>
                    <a:pt x="0" y="12598"/>
                  </a:moveTo>
                  <a:lnTo>
                    <a:pt x="9143631" y="12598"/>
                  </a:lnTo>
                  <a:lnTo>
                    <a:pt x="9143631" y="0"/>
                  </a:lnTo>
                  <a:lnTo>
                    <a:pt x="0" y="0"/>
                  </a:lnTo>
                  <a:lnTo>
                    <a:pt x="0" y="125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08284" y="6857644"/>
              <a:ext cx="4635500" cy="0"/>
            </a:xfrm>
            <a:custGeom>
              <a:avLst/>
              <a:gdLst/>
              <a:ahLst/>
              <a:cxnLst/>
              <a:rect l="l" t="t" r="r" b="b"/>
              <a:pathLst>
                <a:path w="4635500">
                  <a:moveTo>
                    <a:pt x="4635347" y="0"/>
                  </a:moveTo>
                  <a:lnTo>
                    <a:pt x="0" y="0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24" y="6137287"/>
              <a:ext cx="1423784" cy="54251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35940" y="1152969"/>
            <a:ext cx="27755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70" dirty="0">
                <a:solidFill>
                  <a:srgbClr val="F1F1F1"/>
                </a:solidFill>
                <a:latin typeface="Gill Sans MT"/>
                <a:cs typeface="Gill Sans MT"/>
              </a:rPr>
              <a:t>1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.</a:t>
            </a:r>
            <a:r>
              <a:rPr sz="2000" spc="-31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2000" spc="-10" dirty="0">
                <a:solidFill>
                  <a:srgbClr val="F1F1F1"/>
                </a:solidFill>
                <a:latin typeface="Gill Sans MT"/>
                <a:cs typeface="Gill Sans MT"/>
              </a:rPr>
              <a:t>C</a:t>
            </a:r>
            <a:r>
              <a:rPr sz="2000" spc="-75" dirty="0">
                <a:solidFill>
                  <a:srgbClr val="F1F1F1"/>
                </a:solidFill>
                <a:latin typeface="Gill Sans MT"/>
                <a:cs typeface="Gill Sans MT"/>
              </a:rPr>
              <a:t>A</a:t>
            </a:r>
            <a:r>
              <a:rPr sz="2000" spc="-6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2000" spc="-60" dirty="0">
                <a:solidFill>
                  <a:srgbClr val="F1F1F1"/>
                </a:solidFill>
                <a:latin typeface="Gill Sans MT"/>
                <a:cs typeface="Gill Sans MT"/>
              </a:rPr>
              <a:t>PU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2000" spc="-12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2000" spc="-60" dirty="0">
                <a:solidFill>
                  <a:srgbClr val="F1F1F1"/>
                </a:solidFill>
                <a:latin typeface="Gill Sans MT"/>
                <a:cs typeface="Gill Sans MT"/>
              </a:rPr>
              <a:t>D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2000" spc="-130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2000" spc="-6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2000" spc="-70" dirty="0">
                <a:solidFill>
                  <a:srgbClr val="F1F1F1"/>
                </a:solidFill>
                <a:latin typeface="Gill Sans MT"/>
                <a:cs typeface="Gill Sans MT"/>
              </a:rPr>
              <a:t>ÓS</a:t>
            </a:r>
            <a:r>
              <a:rPr sz="2000" spc="-190" dirty="0">
                <a:solidFill>
                  <a:srgbClr val="F1F1F1"/>
                </a:solidFill>
                <a:latin typeface="Gill Sans MT"/>
                <a:cs typeface="Gill Sans MT"/>
              </a:rPr>
              <a:t>T</a:t>
            </a:r>
            <a:r>
              <a:rPr sz="2000" spc="-60" dirty="0">
                <a:solidFill>
                  <a:srgbClr val="F1F1F1"/>
                </a:solidFill>
                <a:latin typeface="Gill Sans MT"/>
                <a:cs typeface="Gill Sans MT"/>
              </a:rPr>
              <a:t>O</a:t>
            </a:r>
            <a:r>
              <a:rPr sz="2000" spc="-65" dirty="0">
                <a:solidFill>
                  <a:srgbClr val="F1F1F1"/>
                </a:solidFill>
                <a:latin typeface="Gill Sans MT"/>
                <a:cs typeface="Gill Sans MT"/>
              </a:rPr>
              <a:t>L</a:t>
            </a:r>
            <a:r>
              <a:rPr sz="2000" spc="-60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endParaRPr sz="2000">
              <a:latin typeface="Gill Sans MT"/>
              <a:cs typeface="Gill Sans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957237"/>
            <a:ext cx="7812405" cy="375920"/>
            <a:chOff x="0" y="957237"/>
            <a:chExt cx="7812405" cy="375920"/>
          </a:xfrm>
        </p:grpSpPr>
        <p:sp>
          <p:nvSpPr>
            <p:cNvPr id="11" name="object 11"/>
            <p:cNvSpPr/>
            <p:nvPr/>
          </p:nvSpPr>
          <p:spPr>
            <a:xfrm>
              <a:off x="0" y="957237"/>
              <a:ext cx="3150870" cy="375920"/>
            </a:xfrm>
            <a:custGeom>
              <a:avLst/>
              <a:gdLst/>
              <a:ahLst/>
              <a:cxnLst/>
              <a:rect l="l" t="t" r="r" b="b"/>
              <a:pathLst>
                <a:path w="3150870" h="375919">
                  <a:moveTo>
                    <a:pt x="3150717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575358" y="375843"/>
                  </a:lnTo>
                  <a:lnTo>
                    <a:pt x="3150717" y="375843"/>
                  </a:lnTo>
                  <a:lnTo>
                    <a:pt x="3150717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957237"/>
              <a:ext cx="7812405" cy="375920"/>
            </a:xfrm>
            <a:custGeom>
              <a:avLst/>
              <a:gdLst/>
              <a:ahLst/>
              <a:cxnLst/>
              <a:rect l="l" t="t" r="r" b="b"/>
              <a:pathLst>
                <a:path w="7812405" h="375919">
                  <a:moveTo>
                    <a:pt x="7811998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3905999" y="375843"/>
                  </a:lnTo>
                  <a:lnTo>
                    <a:pt x="7811998" y="375843"/>
                  </a:lnTo>
                  <a:lnTo>
                    <a:pt x="7811998" y="0"/>
                  </a:lnTo>
                  <a:close/>
                </a:path>
              </a:pathLst>
            </a:custGeom>
            <a:solidFill>
              <a:srgbClr val="D12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66304" y="989177"/>
            <a:ext cx="18345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322" baseline="6944" dirty="0">
                <a:solidFill>
                  <a:srgbClr val="D1282D"/>
                </a:solidFill>
                <a:latin typeface="Gill Sans MT"/>
                <a:cs typeface="Gill Sans MT"/>
              </a:rPr>
              <a:t>S</a:t>
            </a:r>
            <a:r>
              <a:rPr sz="1800" spc="-215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400" spc="-322" baseline="6944" dirty="0">
                <a:solidFill>
                  <a:srgbClr val="D1282D"/>
                </a:solidFill>
                <a:latin typeface="Gill Sans MT"/>
                <a:cs typeface="Gill Sans MT"/>
              </a:rPr>
              <a:t>u</a:t>
            </a:r>
            <a:r>
              <a:rPr sz="1800" spc="-215" dirty="0">
                <a:solidFill>
                  <a:srgbClr val="FFFFFF"/>
                </a:solidFill>
                <a:latin typeface="Gill Sans MT"/>
                <a:cs typeface="Gill Sans MT"/>
              </a:rPr>
              <a:t>ib</a:t>
            </a:r>
            <a:r>
              <a:rPr sz="2400" spc="-322" baseline="6944" dirty="0">
                <a:solidFill>
                  <a:srgbClr val="D1282D"/>
                </a:solidFill>
                <a:latin typeface="Gill Sans MT"/>
                <a:cs typeface="Gill Sans MT"/>
              </a:rPr>
              <a:t>b</a:t>
            </a:r>
            <a:r>
              <a:rPr sz="1800" spc="-21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400" spc="-322" baseline="6944" dirty="0">
                <a:solidFill>
                  <a:srgbClr val="D1282D"/>
                </a:solidFill>
                <a:latin typeface="Gill Sans MT"/>
                <a:cs typeface="Gill Sans MT"/>
              </a:rPr>
              <a:t>t</a:t>
            </a:r>
            <a:r>
              <a:rPr sz="1800" spc="-21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400" spc="-322" baseline="6944" dirty="0">
                <a:solidFill>
                  <a:srgbClr val="D1282D"/>
                </a:solidFill>
                <a:latin typeface="Gill Sans MT"/>
                <a:cs typeface="Gill Sans MT"/>
              </a:rPr>
              <a:t>ítu</a:t>
            </a:r>
            <a:r>
              <a:rPr sz="1800" spc="-215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400" spc="-322" baseline="6944" dirty="0">
                <a:solidFill>
                  <a:srgbClr val="D1282D"/>
                </a:solidFill>
                <a:latin typeface="Gill Sans MT"/>
                <a:cs typeface="Gill Sans MT"/>
              </a:rPr>
              <a:t>lo</a:t>
            </a:r>
            <a:r>
              <a:rPr sz="1800" spc="-2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400" spc="-322" baseline="6944" dirty="0">
                <a:solidFill>
                  <a:srgbClr val="D1282D"/>
                </a:solidFill>
                <a:latin typeface="Gill Sans MT"/>
                <a:cs typeface="Gill Sans MT"/>
              </a:rPr>
              <a:t>1</a:t>
            </a:r>
            <a:r>
              <a:rPr sz="1800" spc="-215" dirty="0">
                <a:solidFill>
                  <a:srgbClr val="FFFFFF"/>
                </a:solidFill>
                <a:latin typeface="Gill Sans MT"/>
                <a:cs typeface="Gill Sans MT"/>
              </a:rPr>
              <a:t>referencia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-355" y="395274"/>
            <a:ext cx="8809355" cy="561975"/>
          </a:xfrm>
          <a:custGeom>
            <a:avLst/>
            <a:gdLst/>
            <a:ahLst/>
            <a:cxnLst/>
            <a:rect l="l" t="t" r="r" b="b"/>
            <a:pathLst>
              <a:path w="8809355" h="561975">
                <a:moveTo>
                  <a:pt x="8808834" y="0"/>
                </a:moveTo>
                <a:lnTo>
                  <a:pt x="0" y="0"/>
                </a:lnTo>
                <a:lnTo>
                  <a:pt x="0" y="561606"/>
                </a:lnTo>
                <a:lnTo>
                  <a:pt x="4404601" y="561606"/>
                </a:lnTo>
                <a:lnTo>
                  <a:pt x="8808834" y="561606"/>
                </a:lnTo>
                <a:lnTo>
                  <a:pt x="8808834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991704" y="426503"/>
            <a:ext cx="266890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Gill Sans Ultra Bold"/>
                <a:cs typeface="Gill Sans Ultra Bold"/>
              </a:rPr>
              <a:t>Bi</a:t>
            </a:r>
            <a:r>
              <a:rPr sz="2800" b="1" spc="-45" dirty="0">
                <a:latin typeface="Gill Sans Ultra Bold"/>
                <a:cs typeface="Gill Sans Ultra Bold"/>
              </a:rPr>
              <a:t>b</a:t>
            </a:r>
            <a:r>
              <a:rPr sz="2800" b="1" spc="-5" dirty="0">
                <a:latin typeface="Gill Sans Ultra Bold"/>
                <a:cs typeface="Gill Sans Ultra Bold"/>
              </a:rPr>
              <a:t>l</a:t>
            </a:r>
            <a:r>
              <a:rPr sz="2800" b="1" dirty="0">
                <a:latin typeface="Gill Sans Ultra Bold"/>
                <a:cs typeface="Gill Sans Ultra Bold"/>
              </a:rPr>
              <a:t>i</a:t>
            </a:r>
            <a:r>
              <a:rPr sz="2800" b="1" spc="-40" dirty="0">
                <a:latin typeface="Gill Sans Ultra Bold"/>
                <a:cs typeface="Gill Sans Ultra Bold"/>
              </a:rPr>
              <a:t>o</a:t>
            </a:r>
            <a:r>
              <a:rPr sz="2800" b="1" spc="15" dirty="0">
                <a:latin typeface="Gill Sans Ultra Bold"/>
                <a:cs typeface="Gill Sans Ultra Bold"/>
              </a:rPr>
              <a:t>g</a:t>
            </a:r>
            <a:r>
              <a:rPr sz="2800" b="1" spc="-85" dirty="0">
                <a:latin typeface="Gill Sans Ultra Bold"/>
                <a:cs typeface="Gill Sans Ultra Bold"/>
              </a:rPr>
              <a:t>r</a:t>
            </a:r>
            <a:r>
              <a:rPr sz="2800" b="1" spc="5" dirty="0">
                <a:latin typeface="Gill Sans Ultra Bold"/>
                <a:cs typeface="Gill Sans Ultra Bold"/>
              </a:rPr>
              <a:t>af</a:t>
            </a:r>
            <a:r>
              <a:rPr sz="2800" b="1" spc="-5" dirty="0">
                <a:latin typeface="Gill Sans Ultra Bold"/>
                <a:cs typeface="Gill Sans Ultra Bold"/>
              </a:rPr>
              <a:t>ía</a:t>
            </a:r>
            <a:endParaRPr sz="2800">
              <a:latin typeface="Gill Sans Ultra Bold"/>
              <a:cs typeface="Gill Sans Ultra Bol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0004" y="1799996"/>
            <a:ext cx="7200265" cy="1620520"/>
          </a:xfrm>
          <a:prstGeom prst="rect">
            <a:avLst/>
          </a:prstGeom>
          <a:ln w="9359">
            <a:solidFill>
              <a:srgbClr val="C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0805" marR="75565" algn="just">
              <a:lnSpc>
                <a:spcPct val="100000"/>
              </a:lnSpc>
              <a:spcBef>
                <a:spcPts val="355"/>
              </a:spcBef>
            </a:pPr>
            <a:r>
              <a:rPr sz="2400" spc="5" dirty="0">
                <a:latin typeface="Gill Sans MT"/>
                <a:cs typeface="Gill Sans MT"/>
              </a:rPr>
              <a:t>Martín </a:t>
            </a:r>
            <a:r>
              <a:rPr sz="2400" spc="-15" dirty="0">
                <a:latin typeface="Gill Sans MT"/>
                <a:cs typeface="Gill Sans MT"/>
              </a:rPr>
              <a:t>Peña, </a:t>
            </a:r>
            <a:r>
              <a:rPr sz="2400" spc="-5" dirty="0">
                <a:latin typeface="Gill Sans MT"/>
                <a:cs typeface="Gill Sans MT"/>
              </a:rPr>
              <a:t>M.L.; Díaz </a:t>
            </a:r>
            <a:r>
              <a:rPr sz="2400" spc="-20" dirty="0">
                <a:latin typeface="Gill Sans MT"/>
                <a:cs typeface="Gill Sans MT"/>
              </a:rPr>
              <a:t>Garrido, </a:t>
            </a:r>
            <a:r>
              <a:rPr sz="2400" dirty="0">
                <a:latin typeface="Gill Sans MT"/>
                <a:cs typeface="Gill Sans MT"/>
              </a:rPr>
              <a:t>E. (2016): </a:t>
            </a:r>
            <a:r>
              <a:rPr sz="2400" spc="-5" dirty="0">
                <a:latin typeface="Gill Sans MT"/>
                <a:cs typeface="Gill Sans MT"/>
              </a:rPr>
              <a:t>“</a:t>
            </a:r>
            <a:r>
              <a:rPr sz="2400" i="1" spc="-5" dirty="0">
                <a:latin typeface="Gill Sans MT"/>
                <a:cs typeface="Gill Sans MT"/>
              </a:rPr>
              <a:t>Fundamentos </a:t>
            </a:r>
            <a:r>
              <a:rPr sz="2400" i="1" spc="-655" dirty="0">
                <a:latin typeface="Gill Sans MT"/>
                <a:cs typeface="Gill Sans MT"/>
              </a:rPr>
              <a:t> </a:t>
            </a:r>
            <a:r>
              <a:rPr sz="2400" i="1" dirty="0">
                <a:latin typeface="Gill Sans MT"/>
                <a:cs typeface="Gill Sans MT"/>
              </a:rPr>
              <a:t>de</a:t>
            </a:r>
            <a:r>
              <a:rPr sz="2400" i="1" spc="5" dirty="0">
                <a:latin typeface="Gill Sans MT"/>
                <a:cs typeface="Gill Sans MT"/>
              </a:rPr>
              <a:t> </a:t>
            </a:r>
            <a:r>
              <a:rPr sz="2400" i="1" spc="-5" dirty="0">
                <a:latin typeface="Gill Sans MT"/>
                <a:cs typeface="Gill Sans MT"/>
              </a:rPr>
              <a:t>Dirección</a:t>
            </a:r>
            <a:r>
              <a:rPr sz="2400" i="1" dirty="0">
                <a:latin typeface="Gill Sans MT"/>
                <a:cs typeface="Gill Sans MT"/>
              </a:rPr>
              <a:t> </a:t>
            </a:r>
            <a:r>
              <a:rPr sz="2400" i="1" spc="-5" dirty="0">
                <a:latin typeface="Gill Sans MT"/>
                <a:cs typeface="Gill Sans MT"/>
              </a:rPr>
              <a:t>de</a:t>
            </a:r>
            <a:r>
              <a:rPr sz="2400" i="1" dirty="0">
                <a:latin typeface="Gill Sans MT"/>
                <a:cs typeface="Gill Sans MT"/>
              </a:rPr>
              <a:t> </a:t>
            </a:r>
            <a:r>
              <a:rPr sz="2400" i="1" spc="-5" dirty="0">
                <a:latin typeface="Gill Sans MT"/>
                <a:cs typeface="Gill Sans MT"/>
              </a:rPr>
              <a:t>Operaciones</a:t>
            </a:r>
            <a:r>
              <a:rPr sz="2400" i="1" dirty="0">
                <a:latin typeface="Gill Sans MT"/>
                <a:cs typeface="Gill Sans MT"/>
              </a:rPr>
              <a:t> en</a:t>
            </a:r>
            <a:r>
              <a:rPr sz="2400" i="1" spc="5" dirty="0">
                <a:latin typeface="Gill Sans MT"/>
                <a:cs typeface="Gill Sans MT"/>
              </a:rPr>
              <a:t> </a:t>
            </a:r>
            <a:r>
              <a:rPr sz="2400" i="1" spc="-5" dirty="0">
                <a:latin typeface="Gill Sans MT"/>
                <a:cs typeface="Gill Sans MT"/>
              </a:rPr>
              <a:t>Empresas</a:t>
            </a:r>
            <a:r>
              <a:rPr sz="2400" i="1" dirty="0">
                <a:latin typeface="Gill Sans MT"/>
                <a:cs typeface="Gill Sans MT"/>
              </a:rPr>
              <a:t> de</a:t>
            </a:r>
            <a:r>
              <a:rPr sz="2400" i="1" spc="5" dirty="0">
                <a:latin typeface="Gill Sans MT"/>
                <a:cs typeface="Gill Sans MT"/>
              </a:rPr>
              <a:t> Servicios”. </a:t>
            </a:r>
            <a:r>
              <a:rPr sz="2400" i="1" spc="-65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E</a:t>
            </a:r>
            <a:r>
              <a:rPr sz="2400" spc="-5" dirty="0">
                <a:latin typeface="Gill Sans MT"/>
                <a:cs typeface="Gill Sans MT"/>
              </a:rPr>
              <a:t>d</a:t>
            </a:r>
            <a:r>
              <a:rPr sz="2400" dirty="0">
                <a:latin typeface="Gill Sans MT"/>
                <a:cs typeface="Gill Sans MT"/>
              </a:rPr>
              <a:t>i</a:t>
            </a:r>
            <a:r>
              <a:rPr sz="2400" spc="5" dirty="0">
                <a:latin typeface="Gill Sans MT"/>
                <a:cs typeface="Gill Sans MT"/>
              </a:rPr>
              <a:t>t</a:t>
            </a:r>
            <a:r>
              <a:rPr sz="2400" spc="-5" dirty="0">
                <a:latin typeface="Gill Sans MT"/>
                <a:cs typeface="Gill Sans MT"/>
              </a:rPr>
              <a:t>o</a:t>
            </a:r>
            <a:r>
              <a:rPr sz="2400" spc="-10" dirty="0">
                <a:latin typeface="Gill Sans MT"/>
                <a:cs typeface="Gill Sans MT"/>
              </a:rPr>
              <a:t>r</a:t>
            </a:r>
            <a:r>
              <a:rPr sz="2400" dirty="0">
                <a:latin typeface="Gill Sans MT"/>
                <a:cs typeface="Gill Sans MT"/>
              </a:rPr>
              <a:t>i</a:t>
            </a:r>
            <a:r>
              <a:rPr sz="2400" spc="-5" dirty="0">
                <a:latin typeface="Gill Sans MT"/>
                <a:cs typeface="Gill Sans MT"/>
              </a:rPr>
              <a:t>a</a:t>
            </a:r>
            <a:r>
              <a:rPr sz="2400" dirty="0">
                <a:latin typeface="Gill Sans MT"/>
                <a:cs typeface="Gill Sans MT"/>
              </a:rPr>
              <a:t>l ES</a:t>
            </a:r>
            <a:r>
              <a:rPr sz="2400" spc="5" dirty="0">
                <a:latin typeface="Gill Sans MT"/>
                <a:cs typeface="Gill Sans MT"/>
              </a:rPr>
              <a:t>I</a:t>
            </a:r>
            <a:r>
              <a:rPr sz="2400" dirty="0">
                <a:latin typeface="Gill Sans MT"/>
                <a:cs typeface="Gill Sans MT"/>
              </a:rPr>
              <a:t>C:</a:t>
            </a:r>
            <a:r>
              <a:rPr sz="2400" spc="-23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Ma</a:t>
            </a:r>
            <a:r>
              <a:rPr sz="2400" spc="5" dirty="0">
                <a:latin typeface="Gill Sans MT"/>
                <a:cs typeface="Gill Sans MT"/>
              </a:rPr>
              <a:t>d</a:t>
            </a:r>
            <a:r>
              <a:rPr sz="2400" spc="-10" dirty="0">
                <a:latin typeface="Gill Sans MT"/>
                <a:cs typeface="Gill Sans MT"/>
              </a:rPr>
              <a:t>r</a:t>
            </a:r>
            <a:r>
              <a:rPr sz="2400" dirty="0">
                <a:latin typeface="Gill Sans MT"/>
                <a:cs typeface="Gill Sans MT"/>
              </a:rPr>
              <a:t>i</a:t>
            </a:r>
            <a:r>
              <a:rPr sz="2400" spc="15" dirty="0">
                <a:latin typeface="Gill Sans MT"/>
                <a:cs typeface="Gill Sans MT"/>
              </a:rPr>
              <a:t>d</a:t>
            </a:r>
            <a:r>
              <a:rPr sz="1100" i="1" dirty="0">
                <a:latin typeface="Gill Sans MT"/>
                <a:cs typeface="Gill Sans MT"/>
              </a:rPr>
              <a:t>.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91919" y="5365694"/>
            <a:ext cx="5132705" cy="388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1970" marR="5080" indent="-509905">
              <a:lnSpc>
                <a:spcPct val="108200"/>
              </a:lnSpc>
              <a:spcBef>
                <a:spcPts val="100"/>
              </a:spcBef>
            </a:pPr>
            <a:r>
              <a:rPr sz="1100" spc="-10" dirty="0">
                <a:latin typeface="Calibri"/>
                <a:cs typeface="Calibri"/>
              </a:rPr>
              <a:t>DIAZ-GARRIDO,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ELOÍSA; MARTÍN-PEÑA,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MARÍA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LUZ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(2022).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Este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obra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está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bajo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una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licencia </a:t>
            </a:r>
            <a:r>
              <a:rPr sz="1100" spc="-5" dirty="0">
                <a:solidFill>
                  <a:srgbClr val="0562C1"/>
                </a:solid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de</a:t>
            </a:r>
            <a:r>
              <a:rPr sz="1100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Creative</a:t>
            </a:r>
            <a:r>
              <a:rPr sz="1100" u="sng" spc="-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Commons</a:t>
            </a:r>
            <a:r>
              <a:rPr sz="11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Reconocimiento-CompartirIgual</a:t>
            </a:r>
            <a:r>
              <a:rPr sz="1100" u="sng" spc="1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4.0</a:t>
            </a:r>
            <a:r>
              <a:rPr sz="1100" u="sng" spc="-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 Internacional</a:t>
            </a:r>
            <a:r>
              <a:rPr sz="1100" spc="-5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859997" y="6047994"/>
            <a:ext cx="4140200" cy="540385"/>
          </a:xfrm>
          <a:custGeom>
            <a:avLst/>
            <a:gdLst/>
            <a:ahLst/>
            <a:cxnLst/>
            <a:rect l="l" t="t" r="r" b="b"/>
            <a:pathLst>
              <a:path w="4140200" h="540384">
                <a:moveTo>
                  <a:pt x="2069998" y="540003"/>
                </a:moveTo>
                <a:lnTo>
                  <a:pt x="0" y="540003"/>
                </a:lnTo>
                <a:lnTo>
                  <a:pt x="0" y="0"/>
                </a:lnTo>
                <a:lnTo>
                  <a:pt x="4139996" y="0"/>
                </a:lnTo>
                <a:lnTo>
                  <a:pt x="4139996" y="540003"/>
                </a:lnTo>
                <a:lnTo>
                  <a:pt x="2069998" y="54000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290"/>
              </a:lnSpc>
            </a:pPr>
            <a:r>
              <a:rPr spc="-5" dirty="0"/>
              <a:t>Dirección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Operaciones</a:t>
            </a:r>
            <a:r>
              <a:rPr spc="-10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5" dirty="0"/>
              <a:t>Servicios</a:t>
            </a:r>
          </a:p>
          <a:p>
            <a:pPr algn="ctr">
              <a:lnSpc>
                <a:spcPts val="1540"/>
              </a:lnSpc>
            </a:pP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Grado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en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Ciencia</a:t>
            </a:r>
            <a:r>
              <a:rPr i="0" spc="-15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Gestión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Ingeniería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de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Servicios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73318" y="6433558"/>
            <a:ext cx="2954020" cy="20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80"/>
              </a:lnSpc>
            </a:pPr>
            <a:r>
              <a:rPr sz="1400" dirty="0">
                <a:solidFill>
                  <a:srgbClr val="D1282D"/>
                </a:solidFill>
                <a:latin typeface="Gill Sans MT"/>
                <a:cs typeface="Gill Sans MT"/>
              </a:rPr>
              <a:t>Facultad de</a:t>
            </a:r>
            <a:r>
              <a:rPr sz="1400" spc="-10" dirty="0">
                <a:solidFill>
                  <a:srgbClr val="D1282D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D1282D"/>
                </a:solidFill>
                <a:latin typeface="Gill Sans MT"/>
                <a:cs typeface="Gill Sans MT"/>
              </a:rPr>
              <a:t>Ciencias</a:t>
            </a:r>
            <a:r>
              <a:rPr sz="1400" spc="5" dirty="0">
                <a:solidFill>
                  <a:srgbClr val="D1282D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D1282D"/>
                </a:solidFill>
                <a:latin typeface="Gill Sans MT"/>
                <a:cs typeface="Gill Sans MT"/>
              </a:rPr>
              <a:t>de la</a:t>
            </a:r>
            <a:r>
              <a:rPr sz="1400" spc="5" dirty="0">
                <a:solidFill>
                  <a:srgbClr val="D1282D"/>
                </a:solidFill>
                <a:latin typeface="Gill Sans MT"/>
                <a:cs typeface="Gill Sans MT"/>
              </a:rPr>
              <a:t> </a:t>
            </a:r>
            <a:r>
              <a:rPr sz="1400" spc="-5" dirty="0">
                <a:solidFill>
                  <a:srgbClr val="D1282D"/>
                </a:solidFill>
                <a:latin typeface="Gill Sans MT"/>
                <a:cs typeface="Gill Sans MT"/>
              </a:rPr>
              <a:t>Comunicación</a:t>
            </a:r>
            <a:endParaRPr sz="1400">
              <a:latin typeface="Gill Sans MT"/>
              <a:cs typeface="Gill Sans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6350" y="2708998"/>
            <a:ext cx="9156700" cy="4155440"/>
            <a:chOff x="-6350" y="2708998"/>
            <a:chExt cx="9156700" cy="4155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303875"/>
              <a:ext cx="9143631" cy="155376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5349963"/>
              <a:ext cx="9144000" cy="1508125"/>
            </a:xfrm>
            <a:custGeom>
              <a:avLst/>
              <a:gdLst/>
              <a:ahLst/>
              <a:cxnLst/>
              <a:rect l="l" t="t" r="r" b="b"/>
              <a:pathLst>
                <a:path w="9144000" h="1508125">
                  <a:moveTo>
                    <a:pt x="9143631" y="0"/>
                  </a:moveTo>
                  <a:lnTo>
                    <a:pt x="0" y="0"/>
                  </a:lnTo>
                  <a:lnTo>
                    <a:pt x="0" y="1507680"/>
                  </a:lnTo>
                  <a:lnTo>
                    <a:pt x="9143631" y="1507680"/>
                  </a:lnTo>
                  <a:lnTo>
                    <a:pt x="9143631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857644"/>
              <a:ext cx="4508500" cy="0"/>
            </a:xfrm>
            <a:custGeom>
              <a:avLst/>
              <a:gdLst/>
              <a:ahLst/>
              <a:cxnLst/>
              <a:rect l="l" t="t" r="r" b="b"/>
              <a:pathLst>
                <a:path w="4508500">
                  <a:moveTo>
                    <a:pt x="4508284" y="0"/>
                  </a:moveTo>
                  <a:lnTo>
                    <a:pt x="0" y="0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5343664"/>
              <a:ext cx="9144000" cy="12700"/>
            </a:xfrm>
            <a:custGeom>
              <a:avLst/>
              <a:gdLst/>
              <a:ahLst/>
              <a:cxnLst/>
              <a:rect l="l" t="t" r="r" b="b"/>
              <a:pathLst>
                <a:path w="9144000" h="12700">
                  <a:moveTo>
                    <a:pt x="0" y="12598"/>
                  </a:moveTo>
                  <a:lnTo>
                    <a:pt x="9143631" y="12598"/>
                  </a:lnTo>
                  <a:lnTo>
                    <a:pt x="9143631" y="0"/>
                  </a:lnTo>
                  <a:lnTo>
                    <a:pt x="0" y="0"/>
                  </a:lnTo>
                  <a:lnTo>
                    <a:pt x="0" y="125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08284" y="6857644"/>
              <a:ext cx="4635500" cy="0"/>
            </a:xfrm>
            <a:custGeom>
              <a:avLst/>
              <a:gdLst/>
              <a:ahLst/>
              <a:cxnLst/>
              <a:rect l="l" t="t" r="r" b="b"/>
              <a:pathLst>
                <a:path w="4635500">
                  <a:moveTo>
                    <a:pt x="4635347" y="0"/>
                  </a:moveTo>
                  <a:lnTo>
                    <a:pt x="0" y="0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276" y="5406123"/>
              <a:ext cx="1872716" cy="71387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17194" y="2708998"/>
              <a:ext cx="7508875" cy="2236470"/>
            </a:xfrm>
            <a:custGeom>
              <a:avLst/>
              <a:gdLst/>
              <a:ahLst/>
              <a:cxnLst/>
              <a:rect l="l" t="t" r="r" b="b"/>
              <a:pathLst>
                <a:path w="7508875" h="2236470">
                  <a:moveTo>
                    <a:pt x="7508532" y="0"/>
                  </a:moveTo>
                  <a:lnTo>
                    <a:pt x="0" y="0"/>
                  </a:lnTo>
                  <a:lnTo>
                    <a:pt x="0" y="2236317"/>
                  </a:lnTo>
                  <a:lnTo>
                    <a:pt x="3754450" y="2236317"/>
                  </a:lnTo>
                  <a:lnTo>
                    <a:pt x="7508532" y="2236317"/>
                  </a:lnTo>
                  <a:lnTo>
                    <a:pt x="750853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94143" y="1259535"/>
            <a:ext cx="7187565" cy="12471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3310"/>
              </a:lnSpc>
              <a:spcBef>
                <a:spcPts val="130"/>
              </a:spcBef>
            </a:pPr>
            <a:r>
              <a:rPr sz="3050" b="1" spc="-10" dirty="0">
                <a:solidFill>
                  <a:srgbClr val="D1282D"/>
                </a:solidFill>
                <a:latin typeface="Gill Sans Ultra Bold"/>
                <a:cs typeface="Gill Sans Ultra Bold"/>
              </a:rPr>
              <a:t>Tema</a:t>
            </a:r>
            <a:r>
              <a:rPr sz="3050" b="1" spc="-45" dirty="0">
                <a:solidFill>
                  <a:srgbClr val="D1282D"/>
                </a:solidFill>
                <a:latin typeface="Gill Sans Ultra Bold"/>
                <a:cs typeface="Gill Sans Ultra Bold"/>
              </a:rPr>
              <a:t> </a:t>
            </a:r>
            <a:r>
              <a:rPr sz="3050" b="1" spc="15" dirty="0">
                <a:solidFill>
                  <a:srgbClr val="D1282D"/>
                </a:solidFill>
                <a:latin typeface="Gill Sans Ultra Bold"/>
                <a:cs typeface="Gill Sans Ultra Bold"/>
              </a:rPr>
              <a:t>2:</a:t>
            </a:r>
            <a:endParaRPr sz="3050">
              <a:latin typeface="Gill Sans Ultra Bold"/>
              <a:cs typeface="Gill Sans Ultra Bold"/>
            </a:endParaRPr>
          </a:p>
          <a:p>
            <a:pPr marL="12700" marR="5080">
              <a:lnSpc>
                <a:spcPts val="2960"/>
              </a:lnSpc>
              <a:spcBef>
                <a:spcPts val="334"/>
              </a:spcBef>
            </a:pPr>
            <a:r>
              <a:rPr sz="3050" b="1" spc="20" dirty="0">
                <a:solidFill>
                  <a:srgbClr val="D1282D"/>
                </a:solidFill>
                <a:latin typeface="Gill Sans Ultra Bold"/>
                <a:cs typeface="Gill Sans Ultra Bold"/>
              </a:rPr>
              <a:t>Servicio</a:t>
            </a:r>
            <a:r>
              <a:rPr sz="3050" b="1" spc="-5" dirty="0">
                <a:solidFill>
                  <a:srgbClr val="D1282D"/>
                </a:solidFill>
                <a:latin typeface="Gill Sans Ultra Bold"/>
                <a:cs typeface="Gill Sans Ultra Bold"/>
              </a:rPr>
              <a:t> </a:t>
            </a:r>
            <a:r>
              <a:rPr sz="3050" b="1" spc="20" dirty="0">
                <a:solidFill>
                  <a:srgbClr val="D1282D"/>
                </a:solidFill>
                <a:latin typeface="Gill Sans Ultra Bold"/>
                <a:cs typeface="Gill Sans Ultra Bold"/>
              </a:rPr>
              <a:t>y</a:t>
            </a:r>
            <a:r>
              <a:rPr sz="3050" b="1" spc="-5" dirty="0">
                <a:solidFill>
                  <a:srgbClr val="D1282D"/>
                </a:solidFill>
                <a:latin typeface="Gill Sans Ultra Bold"/>
                <a:cs typeface="Gill Sans Ultra Bold"/>
              </a:rPr>
              <a:t> </a:t>
            </a:r>
            <a:r>
              <a:rPr sz="3050" b="1" spc="5" dirty="0">
                <a:solidFill>
                  <a:srgbClr val="D1282D"/>
                </a:solidFill>
                <a:latin typeface="Gill Sans Ultra Bold"/>
                <a:cs typeface="Gill Sans Ultra Bold"/>
              </a:rPr>
              <a:t>Proceso:</a:t>
            </a:r>
            <a:r>
              <a:rPr sz="3050" b="1" spc="-185" dirty="0">
                <a:solidFill>
                  <a:srgbClr val="D1282D"/>
                </a:solidFill>
                <a:latin typeface="Gill Sans Ultra Bold"/>
                <a:cs typeface="Gill Sans Ultra Bold"/>
              </a:rPr>
              <a:t> </a:t>
            </a:r>
            <a:r>
              <a:rPr sz="3050" b="1" spc="15" dirty="0">
                <a:solidFill>
                  <a:srgbClr val="D1282D"/>
                </a:solidFill>
                <a:latin typeface="Gill Sans Ultra Bold"/>
                <a:cs typeface="Gill Sans Ultra Bold"/>
              </a:rPr>
              <a:t>El</a:t>
            </a:r>
            <a:r>
              <a:rPr sz="3050" b="1" spc="5" dirty="0">
                <a:solidFill>
                  <a:srgbClr val="D1282D"/>
                </a:solidFill>
                <a:latin typeface="Gill Sans Ultra Bold"/>
                <a:cs typeface="Gill Sans Ultra Bold"/>
              </a:rPr>
              <a:t> </a:t>
            </a:r>
            <a:r>
              <a:rPr sz="3050" b="1" spc="15" dirty="0">
                <a:solidFill>
                  <a:srgbClr val="D1282D"/>
                </a:solidFill>
                <a:latin typeface="Gill Sans Ultra Bold"/>
                <a:cs typeface="Gill Sans Ultra Bold"/>
              </a:rPr>
              <a:t>sistema </a:t>
            </a:r>
            <a:r>
              <a:rPr sz="3050" b="1" spc="-1005" dirty="0">
                <a:solidFill>
                  <a:srgbClr val="D1282D"/>
                </a:solidFill>
                <a:latin typeface="Gill Sans Ultra Bold"/>
                <a:cs typeface="Gill Sans Ultra Bold"/>
              </a:rPr>
              <a:t> </a:t>
            </a:r>
            <a:r>
              <a:rPr sz="3050" b="1" spc="15" dirty="0">
                <a:solidFill>
                  <a:srgbClr val="D1282D"/>
                </a:solidFill>
                <a:latin typeface="Gill Sans Ultra Bold"/>
                <a:cs typeface="Gill Sans Ultra Bold"/>
              </a:rPr>
              <a:t>de</a:t>
            </a:r>
            <a:r>
              <a:rPr sz="3050" b="1" spc="-5" dirty="0">
                <a:solidFill>
                  <a:srgbClr val="D1282D"/>
                </a:solidFill>
                <a:latin typeface="Gill Sans Ultra Bold"/>
                <a:cs typeface="Gill Sans Ultra Bold"/>
              </a:rPr>
              <a:t> </a:t>
            </a:r>
            <a:r>
              <a:rPr sz="3050" b="1" dirty="0">
                <a:solidFill>
                  <a:srgbClr val="D1282D"/>
                </a:solidFill>
                <a:latin typeface="Gill Sans Ultra Bold"/>
                <a:cs typeface="Gill Sans Ultra Bold"/>
              </a:rPr>
              <a:t>entrega</a:t>
            </a:r>
            <a:r>
              <a:rPr sz="3050" b="1" spc="10" dirty="0">
                <a:solidFill>
                  <a:srgbClr val="D1282D"/>
                </a:solidFill>
                <a:latin typeface="Gill Sans Ultra Bold"/>
                <a:cs typeface="Gill Sans Ultra Bold"/>
              </a:rPr>
              <a:t> </a:t>
            </a:r>
            <a:r>
              <a:rPr sz="3050" b="1" spc="15" dirty="0">
                <a:solidFill>
                  <a:srgbClr val="D1282D"/>
                </a:solidFill>
                <a:latin typeface="Gill Sans Ultra Bold"/>
                <a:cs typeface="Gill Sans Ultra Bold"/>
              </a:rPr>
              <a:t>en</a:t>
            </a:r>
            <a:r>
              <a:rPr sz="3050" b="1" spc="5" dirty="0">
                <a:solidFill>
                  <a:srgbClr val="D1282D"/>
                </a:solidFill>
                <a:latin typeface="Gill Sans Ultra Bold"/>
                <a:cs typeface="Gill Sans Ultra Bold"/>
              </a:rPr>
              <a:t> </a:t>
            </a:r>
            <a:r>
              <a:rPr sz="3050" b="1" spc="20" dirty="0">
                <a:solidFill>
                  <a:srgbClr val="D1282D"/>
                </a:solidFill>
                <a:latin typeface="Gill Sans Ultra Bold"/>
                <a:cs typeface="Gill Sans Ultra Bold"/>
              </a:rPr>
              <a:t>servicios</a:t>
            </a:r>
            <a:endParaRPr sz="3050">
              <a:latin typeface="Gill Sans Ultra Bold"/>
              <a:cs typeface="Gill Sans Ultra Bol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7194" y="2708998"/>
            <a:ext cx="7508875" cy="2236470"/>
          </a:xfrm>
          <a:prstGeom prst="rect">
            <a:avLst/>
          </a:prstGeom>
          <a:ln w="3175">
            <a:solidFill>
              <a:srgbClr val="C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450">
              <a:latin typeface="Times New Roman"/>
              <a:cs typeface="Times New Roman"/>
            </a:endParaRPr>
          </a:p>
          <a:p>
            <a:pPr marL="511809" lvl="1" indent="-422909">
              <a:lnSpc>
                <a:spcPct val="100000"/>
              </a:lnSpc>
              <a:buAutoNum type="arabicPeriod"/>
              <a:tabLst>
                <a:tab pos="512445" algn="l"/>
              </a:tabLst>
            </a:pPr>
            <a:r>
              <a:rPr sz="2050" dirty="0">
                <a:latin typeface="Gill Sans MT"/>
                <a:cs typeface="Gill Sans MT"/>
              </a:rPr>
              <a:t>Clasificación de</a:t>
            </a:r>
            <a:r>
              <a:rPr sz="2050" spc="-5" dirty="0">
                <a:latin typeface="Gill Sans MT"/>
                <a:cs typeface="Gill Sans MT"/>
              </a:rPr>
              <a:t> </a:t>
            </a:r>
            <a:r>
              <a:rPr sz="2050" spc="5" dirty="0">
                <a:latin typeface="Gill Sans MT"/>
                <a:cs typeface="Gill Sans MT"/>
              </a:rPr>
              <a:t>los </a:t>
            </a:r>
            <a:r>
              <a:rPr sz="2050" spc="-5" dirty="0">
                <a:latin typeface="Gill Sans MT"/>
                <a:cs typeface="Gill Sans MT"/>
              </a:rPr>
              <a:t>procesos</a:t>
            </a:r>
            <a:r>
              <a:rPr sz="2050" dirty="0">
                <a:latin typeface="Gill Sans MT"/>
                <a:cs typeface="Gill Sans MT"/>
              </a:rPr>
              <a:t> en</a:t>
            </a:r>
            <a:r>
              <a:rPr sz="2050" spc="5" dirty="0">
                <a:latin typeface="Gill Sans MT"/>
                <a:cs typeface="Gill Sans MT"/>
              </a:rPr>
              <a:t> </a:t>
            </a:r>
            <a:r>
              <a:rPr sz="2050" spc="-5" dirty="0">
                <a:latin typeface="Gill Sans MT"/>
                <a:cs typeface="Gill Sans MT"/>
              </a:rPr>
              <a:t>empresas</a:t>
            </a:r>
            <a:r>
              <a:rPr sz="2050" dirty="0">
                <a:latin typeface="Gill Sans MT"/>
                <a:cs typeface="Gill Sans MT"/>
              </a:rPr>
              <a:t> de </a:t>
            </a:r>
            <a:r>
              <a:rPr sz="2050" spc="5" dirty="0">
                <a:latin typeface="Gill Sans MT"/>
                <a:cs typeface="Gill Sans MT"/>
              </a:rPr>
              <a:t>servicios</a:t>
            </a:r>
            <a:endParaRPr sz="2050">
              <a:latin typeface="Gill Sans MT"/>
              <a:cs typeface="Gill Sans MT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Gill Sans MT"/>
              <a:buAutoNum type="arabicPeriod"/>
            </a:pPr>
            <a:endParaRPr sz="2950">
              <a:latin typeface="Gill Sans MT"/>
              <a:cs typeface="Gill Sans MT"/>
            </a:endParaRPr>
          </a:p>
          <a:p>
            <a:pPr marL="511809" lvl="1" indent="-422909">
              <a:lnSpc>
                <a:spcPct val="100000"/>
              </a:lnSpc>
              <a:buAutoNum type="arabicPeriod"/>
              <a:tabLst>
                <a:tab pos="512445" algn="l"/>
              </a:tabLst>
            </a:pPr>
            <a:r>
              <a:rPr sz="2050" spc="5" dirty="0">
                <a:latin typeface="Gill Sans MT"/>
                <a:cs typeface="Gill Sans MT"/>
              </a:rPr>
              <a:t>La</a:t>
            </a:r>
            <a:r>
              <a:rPr sz="2050" spc="-25" dirty="0">
                <a:latin typeface="Gill Sans MT"/>
                <a:cs typeface="Gill Sans MT"/>
              </a:rPr>
              <a:t> </a:t>
            </a:r>
            <a:r>
              <a:rPr sz="2050" dirty="0">
                <a:latin typeface="Gill Sans MT"/>
                <a:cs typeface="Gill Sans MT"/>
              </a:rPr>
              <a:t>matriz</a:t>
            </a:r>
            <a:r>
              <a:rPr sz="2050" spc="-20" dirty="0">
                <a:latin typeface="Gill Sans MT"/>
                <a:cs typeface="Gill Sans MT"/>
              </a:rPr>
              <a:t> </a:t>
            </a:r>
            <a:r>
              <a:rPr sz="2050" spc="5" dirty="0">
                <a:latin typeface="Gill Sans MT"/>
                <a:cs typeface="Gill Sans MT"/>
              </a:rPr>
              <a:t>sistema-servicio</a:t>
            </a:r>
            <a:endParaRPr sz="2050">
              <a:latin typeface="Gill Sans MT"/>
              <a:cs typeface="Gill Sans MT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Gill Sans MT"/>
              <a:buAutoNum type="arabicPeriod"/>
            </a:pPr>
            <a:endParaRPr sz="2950">
              <a:latin typeface="Gill Sans MT"/>
              <a:cs typeface="Gill Sans MT"/>
            </a:endParaRPr>
          </a:p>
          <a:p>
            <a:pPr marL="487680" lvl="1" indent="-39878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88315" algn="l"/>
              </a:tabLst>
            </a:pPr>
            <a:r>
              <a:rPr sz="2050" spc="-5" dirty="0">
                <a:latin typeface="Gill Sans MT"/>
                <a:cs typeface="Gill Sans MT"/>
              </a:rPr>
              <a:t>Aproximaciones</a:t>
            </a:r>
            <a:r>
              <a:rPr sz="2050" dirty="0">
                <a:latin typeface="Gill Sans MT"/>
                <a:cs typeface="Gill Sans MT"/>
              </a:rPr>
              <a:t> al diseño</a:t>
            </a:r>
            <a:r>
              <a:rPr sz="2050" spc="5" dirty="0">
                <a:latin typeface="Gill Sans MT"/>
                <a:cs typeface="Gill Sans MT"/>
              </a:rPr>
              <a:t> </a:t>
            </a:r>
            <a:r>
              <a:rPr sz="2050" dirty="0">
                <a:latin typeface="Gill Sans MT"/>
                <a:cs typeface="Gill Sans MT"/>
              </a:rPr>
              <a:t>del sistema</a:t>
            </a:r>
            <a:r>
              <a:rPr sz="2050" spc="-5" dirty="0">
                <a:latin typeface="Gill Sans MT"/>
                <a:cs typeface="Gill Sans MT"/>
              </a:rPr>
              <a:t> </a:t>
            </a:r>
            <a:r>
              <a:rPr sz="2050" spc="5" dirty="0">
                <a:latin typeface="Gill Sans MT"/>
                <a:cs typeface="Gill Sans MT"/>
              </a:rPr>
              <a:t>de</a:t>
            </a:r>
            <a:r>
              <a:rPr sz="2050" dirty="0">
                <a:latin typeface="Gill Sans MT"/>
                <a:cs typeface="Gill Sans MT"/>
              </a:rPr>
              <a:t> </a:t>
            </a:r>
            <a:r>
              <a:rPr sz="2050" spc="5" dirty="0">
                <a:latin typeface="Gill Sans MT"/>
                <a:cs typeface="Gill Sans MT"/>
              </a:rPr>
              <a:t>servicios</a:t>
            </a:r>
            <a:endParaRPr sz="205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83942" y="6448076"/>
            <a:ext cx="5275580" cy="393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3100" marR="5080" indent="-661035">
              <a:lnSpc>
                <a:spcPct val="109700"/>
              </a:lnSpc>
              <a:spcBef>
                <a:spcPts val="100"/>
              </a:spcBef>
            </a:pPr>
            <a:r>
              <a:rPr sz="1100" spc="-10" dirty="0">
                <a:solidFill>
                  <a:srgbClr val="E7E6E6"/>
                </a:solidFill>
                <a:latin typeface="Calibri"/>
                <a:cs typeface="Calibri"/>
              </a:rPr>
              <a:t>DIAZ-GARRIDO,</a:t>
            </a:r>
            <a:r>
              <a:rPr sz="1100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E7E6E6"/>
                </a:solidFill>
                <a:latin typeface="Calibri"/>
                <a:cs typeface="Calibri"/>
              </a:rPr>
              <a:t>ELOÍSA;</a:t>
            </a:r>
            <a:r>
              <a:rPr sz="1100" spc="-5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E7E6E6"/>
                </a:solidFill>
                <a:latin typeface="Calibri"/>
                <a:cs typeface="Calibri"/>
              </a:rPr>
              <a:t>MARTÍN-PEÑA,</a:t>
            </a:r>
            <a:r>
              <a:rPr sz="1100" spc="25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E7E6E6"/>
                </a:solidFill>
                <a:latin typeface="Calibri"/>
                <a:cs typeface="Calibri"/>
              </a:rPr>
              <a:t>MARÍA LUZ</a:t>
            </a:r>
            <a:r>
              <a:rPr sz="1100" spc="5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E7E6E6"/>
                </a:solidFill>
                <a:latin typeface="Calibri"/>
                <a:cs typeface="Calibri"/>
              </a:rPr>
              <a:t>(2022).</a:t>
            </a:r>
            <a:r>
              <a:rPr sz="1100" spc="5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E7E6E6"/>
                </a:solidFill>
                <a:latin typeface="Calibri"/>
                <a:cs typeface="Calibri"/>
              </a:rPr>
              <a:t>Este</a:t>
            </a:r>
            <a:r>
              <a:rPr sz="1100" spc="-5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1100" spc="-65" dirty="0">
                <a:solidFill>
                  <a:srgbClr val="E7E6E6"/>
                </a:solidFill>
                <a:latin typeface="Calibri"/>
                <a:cs typeface="Calibri"/>
              </a:rPr>
              <a:t>obra</a:t>
            </a:r>
            <a:r>
              <a:rPr sz="1100" spc="-20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E7E6E6"/>
                </a:solidFill>
                <a:latin typeface="Calibri"/>
                <a:cs typeface="Calibri"/>
              </a:rPr>
              <a:t>está</a:t>
            </a:r>
            <a:r>
              <a:rPr sz="1100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1100" spc="-15" dirty="0">
                <a:solidFill>
                  <a:srgbClr val="E7E6E6"/>
                </a:solidFill>
                <a:latin typeface="Calibri"/>
                <a:cs typeface="Calibri"/>
              </a:rPr>
              <a:t>bajo</a:t>
            </a:r>
            <a:r>
              <a:rPr sz="1100" spc="5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1100" spc="-15" dirty="0">
                <a:solidFill>
                  <a:srgbClr val="E7E6E6"/>
                </a:solidFill>
                <a:latin typeface="Calibri"/>
                <a:cs typeface="Calibri"/>
              </a:rPr>
              <a:t>una</a:t>
            </a:r>
            <a:r>
              <a:rPr sz="1100" spc="10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licencia de </a:t>
            </a:r>
            <a:r>
              <a:rPr sz="1100" spc="-5" dirty="0">
                <a:solidFill>
                  <a:srgbClr val="0562C1"/>
                </a:solid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Creative</a:t>
            </a:r>
            <a:r>
              <a:rPr sz="11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Commons</a:t>
            </a:r>
            <a:r>
              <a:rPr sz="1100" u="sng" spc="-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Reconocimiento-CompartirIgual</a:t>
            </a:r>
            <a:r>
              <a:rPr sz="1100" u="sng" spc="5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4.0</a:t>
            </a:r>
            <a:r>
              <a:rPr sz="1100" u="sng" spc="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Internacional</a:t>
            </a:r>
            <a:r>
              <a:rPr sz="1100" spc="-1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859997" y="5579998"/>
            <a:ext cx="4140200" cy="540385"/>
          </a:xfrm>
          <a:custGeom>
            <a:avLst/>
            <a:gdLst/>
            <a:ahLst/>
            <a:cxnLst/>
            <a:rect l="l" t="t" r="r" b="b"/>
            <a:pathLst>
              <a:path w="4140200" h="540385">
                <a:moveTo>
                  <a:pt x="4139996" y="0"/>
                </a:moveTo>
                <a:lnTo>
                  <a:pt x="0" y="0"/>
                </a:lnTo>
                <a:lnTo>
                  <a:pt x="0" y="540004"/>
                </a:lnTo>
                <a:lnTo>
                  <a:pt x="2069998" y="540004"/>
                </a:lnTo>
                <a:lnTo>
                  <a:pt x="4139996" y="540004"/>
                </a:lnTo>
                <a:lnTo>
                  <a:pt x="41399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859997" y="5579998"/>
            <a:ext cx="4140200" cy="540385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algn="ctr">
              <a:lnSpc>
                <a:spcPts val="1545"/>
              </a:lnSpc>
              <a:spcBef>
                <a:spcPts val="370"/>
              </a:spcBef>
            </a:pPr>
            <a:r>
              <a:rPr sz="1400" b="1" i="1" spc="-5" dirty="0">
                <a:solidFill>
                  <a:srgbClr val="FFFFFF"/>
                </a:solidFill>
                <a:latin typeface="Calibri"/>
                <a:cs typeface="Calibri"/>
              </a:rPr>
              <a:t>Dirección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b="1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-5" dirty="0">
                <a:solidFill>
                  <a:srgbClr val="FFFFFF"/>
                </a:solidFill>
                <a:latin typeface="Calibri"/>
                <a:cs typeface="Calibri"/>
              </a:rPr>
              <a:t>Operaciones</a:t>
            </a:r>
            <a:r>
              <a:rPr sz="1400" b="1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-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-5" dirty="0">
                <a:solidFill>
                  <a:srgbClr val="FFFFFF"/>
                </a:solidFill>
                <a:latin typeface="Calibri"/>
                <a:cs typeface="Calibri"/>
              </a:rPr>
              <a:t>Servicios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545"/>
              </a:lnSpc>
            </a:pPr>
            <a:r>
              <a:rPr sz="1400" b="1" spc="-5" dirty="0">
                <a:solidFill>
                  <a:srgbClr val="C8201E"/>
                </a:solidFill>
                <a:latin typeface="Calibri"/>
                <a:cs typeface="Calibri"/>
              </a:rPr>
              <a:t>Grado</a:t>
            </a:r>
            <a:r>
              <a:rPr sz="1400" b="1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8201E"/>
                </a:solidFill>
                <a:latin typeface="Calibri"/>
                <a:cs typeface="Calibri"/>
              </a:rPr>
              <a:t>en</a:t>
            </a:r>
            <a:r>
              <a:rPr sz="1400" b="1" dirty="0">
                <a:solidFill>
                  <a:srgbClr val="C8201E"/>
                </a:solidFill>
                <a:latin typeface="Calibri"/>
                <a:cs typeface="Calibri"/>
              </a:rPr>
              <a:t> Ciencia</a:t>
            </a:r>
            <a:r>
              <a:rPr sz="1400" b="1" spc="-15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C8201E"/>
                </a:solidFill>
                <a:latin typeface="Calibri"/>
                <a:cs typeface="Calibri"/>
              </a:rPr>
              <a:t>Gestión</a:t>
            </a:r>
            <a:r>
              <a:rPr sz="1400" b="1" dirty="0">
                <a:solidFill>
                  <a:srgbClr val="C8201E"/>
                </a:solidFill>
                <a:latin typeface="Calibri"/>
                <a:cs typeface="Calibri"/>
              </a:rPr>
              <a:t> e</a:t>
            </a:r>
            <a:r>
              <a:rPr sz="1400" b="1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8201E"/>
                </a:solidFill>
                <a:latin typeface="Calibri"/>
                <a:cs typeface="Calibri"/>
              </a:rPr>
              <a:t>Ingeniería</a:t>
            </a:r>
            <a:r>
              <a:rPr sz="1400" b="1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8201E"/>
                </a:solidFill>
                <a:latin typeface="Calibri"/>
                <a:cs typeface="Calibri"/>
              </a:rPr>
              <a:t>de</a:t>
            </a:r>
            <a:r>
              <a:rPr sz="1400" b="1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8201E"/>
                </a:solidFill>
                <a:latin typeface="Calibri"/>
                <a:cs typeface="Calibri"/>
              </a:rPr>
              <a:t>Servicios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9156700" cy="6864350"/>
            <a:chOff x="-6350" y="0"/>
            <a:chExt cx="9156700" cy="6864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4750"/>
              <a:ext cx="9143631" cy="90289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000838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9143631" y="0"/>
                  </a:moveTo>
                  <a:lnTo>
                    <a:pt x="0" y="0"/>
                  </a:lnTo>
                  <a:lnTo>
                    <a:pt x="0" y="856805"/>
                  </a:lnTo>
                  <a:lnTo>
                    <a:pt x="9143631" y="856805"/>
                  </a:lnTo>
                  <a:lnTo>
                    <a:pt x="91436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857644"/>
              <a:ext cx="4508500" cy="0"/>
            </a:xfrm>
            <a:custGeom>
              <a:avLst/>
              <a:gdLst/>
              <a:ahLst/>
              <a:cxnLst/>
              <a:rect l="l" t="t" r="r" b="b"/>
              <a:pathLst>
                <a:path w="4508500">
                  <a:moveTo>
                    <a:pt x="4508284" y="0"/>
                  </a:moveTo>
                  <a:lnTo>
                    <a:pt x="0" y="0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994539"/>
              <a:ext cx="9144000" cy="12700"/>
            </a:xfrm>
            <a:custGeom>
              <a:avLst/>
              <a:gdLst/>
              <a:ahLst/>
              <a:cxnLst/>
              <a:rect l="l" t="t" r="r" b="b"/>
              <a:pathLst>
                <a:path w="9144000" h="12700">
                  <a:moveTo>
                    <a:pt x="0" y="12598"/>
                  </a:moveTo>
                  <a:lnTo>
                    <a:pt x="9143631" y="12598"/>
                  </a:lnTo>
                  <a:lnTo>
                    <a:pt x="9143631" y="0"/>
                  </a:lnTo>
                  <a:lnTo>
                    <a:pt x="0" y="0"/>
                  </a:lnTo>
                  <a:lnTo>
                    <a:pt x="0" y="125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08284" y="6857644"/>
              <a:ext cx="4635500" cy="0"/>
            </a:xfrm>
            <a:custGeom>
              <a:avLst/>
              <a:gdLst/>
              <a:ahLst/>
              <a:cxnLst/>
              <a:rect l="l" t="t" r="r" b="b"/>
              <a:pathLst>
                <a:path w="4635500">
                  <a:moveTo>
                    <a:pt x="4635347" y="0"/>
                  </a:moveTo>
                  <a:lnTo>
                    <a:pt x="0" y="0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24" y="6137287"/>
              <a:ext cx="1423784" cy="54251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10374" y="787222"/>
            <a:ext cx="871855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1</a:t>
            </a:r>
            <a:r>
              <a:rPr sz="650" spc="5" dirty="0">
                <a:solidFill>
                  <a:srgbClr val="F1F1F1"/>
                </a:solidFill>
                <a:latin typeface="Gill Sans MT"/>
                <a:cs typeface="Gill Sans MT"/>
              </a:rPr>
              <a:t>.</a:t>
            </a:r>
            <a:r>
              <a:rPr sz="650" spc="-25" dirty="0">
                <a:solidFill>
                  <a:srgbClr val="F1F1F1"/>
                </a:solidFill>
                <a:latin typeface="Gill Sans MT"/>
                <a:cs typeface="Gill Sans MT"/>
              </a:rPr>
              <a:t>C</a:t>
            </a:r>
            <a:r>
              <a:rPr sz="650" spc="-35" dirty="0">
                <a:solidFill>
                  <a:srgbClr val="F1F1F1"/>
                </a:solidFill>
                <a:latin typeface="Gill Sans MT"/>
                <a:cs typeface="Gill Sans MT"/>
              </a:rPr>
              <a:t>AM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PU</a:t>
            </a:r>
            <a:r>
              <a:rPr sz="650" spc="1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10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D</a:t>
            </a:r>
            <a:r>
              <a:rPr sz="650" spc="15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650" spc="-9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650" spc="-30" dirty="0">
                <a:solidFill>
                  <a:srgbClr val="F1F1F1"/>
                </a:solidFill>
                <a:latin typeface="Gill Sans MT"/>
                <a:cs typeface="Gill Sans MT"/>
              </a:rPr>
              <a:t>Ó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80" dirty="0">
                <a:solidFill>
                  <a:srgbClr val="F1F1F1"/>
                </a:solidFill>
                <a:latin typeface="Gill Sans MT"/>
                <a:cs typeface="Gill Sans MT"/>
              </a:rPr>
              <a:t>T</a:t>
            </a: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O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LE</a:t>
            </a:r>
            <a:r>
              <a:rPr sz="650" spc="1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1294" y="1703057"/>
            <a:ext cx="14097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1294" y="2890697"/>
            <a:ext cx="14097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1294" y="4079417"/>
            <a:ext cx="14097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1294" y="5266690"/>
            <a:ext cx="14097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58494" y="1522842"/>
            <a:ext cx="7629525" cy="4184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7645">
              <a:lnSpc>
                <a:spcPct val="150000"/>
              </a:lnSpc>
              <a:spcBef>
                <a:spcPts val="100"/>
              </a:spcBef>
            </a:pPr>
            <a:r>
              <a:rPr sz="2600" dirty="0">
                <a:latin typeface="Gill Sans MT"/>
                <a:cs typeface="Gill Sans MT"/>
              </a:rPr>
              <a:t>Entender</a:t>
            </a:r>
            <a:r>
              <a:rPr sz="2600" spc="-1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el</a:t>
            </a:r>
            <a:r>
              <a:rPr sz="2600" spc="-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alcance</a:t>
            </a:r>
            <a:r>
              <a:rPr sz="2600" spc="-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de </a:t>
            </a:r>
            <a:r>
              <a:rPr sz="2600" spc="-5" dirty="0">
                <a:latin typeface="Gill Sans MT"/>
                <a:cs typeface="Gill Sans MT"/>
              </a:rPr>
              <a:t>la</a:t>
            </a:r>
            <a:r>
              <a:rPr sz="2600" dirty="0">
                <a:latin typeface="Gill Sans MT"/>
                <a:cs typeface="Gill Sans MT"/>
              </a:rPr>
              <a:t> </a:t>
            </a:r>
            <a:r>
              <a:rPr sz="2600" spc="-5" dirty="0">
                <a:latin typeface="Gill Sans MT"/>
                <a:cs typeface="Gill Sans MT"/>
              </a:rPr>
              <a:t>decisión estratégica</a:t>
            </a:r>
            <a:r>
              <a:rPr sz="2600" spc="5" dirty="0">
                <a:latin typeface="Gill Sans MT"/>
                <a:cs typeface="Gill Sans MT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relativa</a:t>
            </a:r>
            <a:r>
              <a:rPr sz="2600" spc="5" dirty="0">
                <a:latin typeface="Gill Sans MT"/>
                <a:cs typeface="Gill Sans MT"/>
              </a:rPr>
              <a:t> </a:t>
            </a:r>
            <a:r>
              <a:rPr sz="2600" spc="-5" dirty="0">
                <a:latin typeface="Gill Sans MT"/>
                <a:cs typeface="Gill Sans MT"/>
              </a:rPr>
              <a:t>al </a:t>
            </a:r>
            <a:r>
              <a:rPr sz="2600" spc="-710" dirty="0">
                <a:latin typeface="Gill Sans MT"/>
                <a:cs typeface="Gill Sans MT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“proceso”</a:t>
            </a:r>
            <a:r>
              <a:rPr sz="2600" spc="-1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de </a:t>
            </a:r>
            <a:r>
              <a:rPr sz="2600" spc="-10" dirty="0">
                <a:latin typeface="Gill Sans MT"/>
                <a:cs typeface="Gill Sans MT"/>
              </a:rPr>
              <a:t>prestación</a:t>
            </a:r>
            <a:r>
              <a:rPr sz="2600" spc="-5" dirty="0">
                <a:latin typeface="Gill Sans MT"/>
                <a:cs typeface="Gill Sans MT"/>
              </a:rPr>
              <a:t> </a:t>
            </a:r>
            <a:r>
              <a:rPr sz="2600" spc="5" dirty="0">
                <a:latin typeface="Gill Sans MT"/>
                <a:cs typeface="Gill Sans MT"/>
              </a:rPr>
              <a:t>de</a:t>
            </a:r>
            <a:r>
              <a:rPr sz="2600" spc="-10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un</a:t>
            </a:r>
            <a:r>
              <a:rPr sz="2600" spc="5" dirty="0">
                <a:latin typeface="Gill Sans MT"/>
                <a:cs typeface="Gill Sans MT"/>
              </a:rPr>
              <a:t> servicio</a:t>
            </a:r>
            <a:endParaRPr sz="2600">
              <a:latin typeface="Gill Sans MT"/>
              <a:cs typeface="Gill Sans MT"/>
            </a:endParaRPr>
          </a:p>
          <a:p>
            <a:pPr marL="12700" marR="260350">
              <a:lnSpc>
                <a:spcPts val="4680"/>
              </a:lnSpc>
              <a:spcBef>
                <a:spcPts val="405"/>
              </a:spcBef>
            </a:pPr>
            <a:r>
              <a:rPr sz="2600" dirty="0">
                <a:latin typeface="Gill Sans MT"/>
                <a:cs typeface="Gill Sans MT"/>
              </a:rPr>
              <a:t>Clasificar los </a:t>
            </a:r>
            <a:r>
              <a:rPr sz="2600" spc="-10" dirty="0">
                <a:latin typeface="Gill Sans MT"/>
                <a:cs typeface="Gill Sans MT"/>
              </a:rPr>
              <a:t>procesos </a:t>
            </a:r>
            <a:r>
              <a:rPr sz="2600" dirty="0">
                <a:latin typeface="Gill Sans MT"/>
                <a:cs typeface="Gill Sans MT"/>
              </a:rPr>
              <a:t>en </a:t>
            </a:r>
            <a:r>
              <a:rPr sz="2600" spc="5" dirty="0">
                <a:latin typeface="Gill Sans MT"/>
                <a:cs typeface="Gill Sans MT"/>
              </a:rPr>
              <a:t>servicios </a:t>
            </a:r>
            <a:r>
              <a:rPr sz="2600" spc="-5" dirty="0">
                <a:latin typeface="Gill Sans MT"/>
                <a:cs typeface="Gill Sans MT"/>
              </a:rPr>
              <a:t>según </a:t>
            </a:r>
            <a:r>
              <a:rPr sz="2600" dirty="0">
                <a:latin typeface="Gill Sans MT"/>
                <a:cs typeface="Gill Sans MT"/>
              </a:rPr>
              <a:t>el </a:t>
            </a:r>
            <a:r>
              <a:rPr sz="2600" spc="-5" dirty="0">
                <a:latin typeface="Gill Sans MT"/>
                <a:cs typeface="Gill Sans MT"/>
              </a:rPr>
              <a:t>criterio </a:t>
            </a:r>
            <a:r>
              <a:rPr sz="2600" dirty="0">
                <a:latin typeface="Gill Sans MT"/>
                <a:cs typeface="Gill Sans MT"/>
              </a:rPr>
              <a:t>de </a:t>
            </a:r>
            <a:r>
              <a:rPr sz="2600" spc="-710" dirty="0">
                <a:latin typeface="Gill Sans MT"/>
                <a:cs typeface="Gill Sans MT"/>
              </a:rPr>
              <a:t> </a:t>
            </a:r>
            <a:r>
              <a:rPr sz="2600" spc="-5" dirty="0">
                <a:latin typeface="Gill Sans MT"/>
                <a:cs typeface="Gill Sans MT"/>
              </a:rPr>
              <a:t>grado </a:t>
            </a:r>
            <a:r>
              <a:rPr sz="2600" spc="5" dirty="0">
                <a:latin typeface="Gill Sans MT"/>
                <a:cs typeface="Gill Sans MT"/>
              </a:rPr>
              <a:t>de</a:t>
            </a:r>
            <a:r>
              <a:rPr sz="2600" dirty="0">
                <a:latin typeface="Gill Sans MT"/>
                <a:cs typeface="Gill Sans MT"/>
              </a:rPr>
              <a:t> </a:t>
            </a:r>
            <a:r>
              <a:rPr sz="2600" spc="-5" dirty="0">
                <a:latin typeface="Gill Sans MT"/>
                <a:cs typeface="Gill Sans MT"/>
              </a:rPr>
              <a:t>contacto</a:t>
            </a:r>
            <a:r>
              <a:rPr sz="2600" dirty="0">
                <a:latin typeface="Gill Sans MT"/>
                <a:cs typeface="Gill Sans MT"/>
              </a:rPr>
              <a:t> </a:t>
            </a:r>
            <a:r>
              <a:rPr sz="2600" spc="-5" dirty="0">
                <a:latin typeface="Gill Sans MT"/>
                <a:cs typeface="Gill Sans MT"/>
              </a:rPr>
              <a:t>con </a:t>
            </a:r>
            <a:r>
              <a:rPr sz="2600" dirty="0">
                <a:latin typeface="Gill Sans MT"/>
                <a:cs typeface="Gill Sans MT"/>
              </a:rPr>
              <a:t>el </a:t>
            </a:r>
            <a:r>
              <a:rPr sz="2600" spc="-5" dirty="0">
                <a:latin typeface="Gill Sans MT"/>
                <a:cs typeface="Gill Sans MT"/>
              </a:rPr>
              <a:t>cliente</a:t>
            </a:r>
            <a:endParaRPr sz="2600">
              <a:latin typeface="Gill Sans MT"/>
              <a:cs typeface="Gill Sans MT"/>
            </a:endParaRPr>
          </a:p>
          <a:p>
            <a:pPr marL="12700" marR="822960">
              <a:lnSpc>
                <a:spcPts val="4670"/>
              </a:lnSpc>
              <a:spcBef>
                <a:spcPts val="5"/>
              </a:spcBef>
            </a:pPr>
            <a:r>
              <a:rPr sz="2600" spc="5" dirty="0">
                <a:latin typeface="Gill Sans MT"/>
                <a:cs typeface="Gill Sans MT"/>
              </a:rPr>
              <a:t>C</a:t>
            </a:r>
            <a:r>
              <a:rPr sz="2600" dirty="0">
                <a:latin typeface="Gill Sans MT"/>
                <a:cs typeface="Gill Sans MT"/>
              </a:rPr>
              <a:t>on</a:t>
            </a:r>
            <a:r>
              <a:rPr sz="2600" spc="5" dirty="0">
                <a:latin typeface="Gill Sans MT"/>
                <a:cs typeface="Gill Sans MT"/>
              </a:rPr>
              <a:t>oc</a:t>
            </a:r>
            <a:r>
              <a:rPr sz="2600" spc="-10" dirty="0">
                <a:latin typeface="Gill Sans MT"/>
                <a:cs typeface="Gill Sans MT"/>
              </a:rPr>
              <a:t>e</a:t>
            </a:r>
            <a:r>
              <a:rPr sz="2600" dirty="0">
                <a:latin typeface="Gill Sans MT"/>
                <a:cs typeface="Gill Sans MT"/>
              </a:rPr>
              <a:t>r</a:t>
            </a:r>
            <a:r>
              <a:rPr sz="2600" spc="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y</a:t>
            </a:r>
            <a:r>
              <a:rPr sz="2600" spc="-10" dirty="0">
                <a:latin typeface="Gill Sans MT"/>
                <a:cs typeface="Gill Sans MT"/>
              </a:rPr>
              <a:t> </a:t>
            </a:r>
            <a:r>
              <a:rPr sz="2600" spc="-5" dirty="0">
                <a:latin typeface="Gill Sans MT"/>
                <a:cs typeface="Gill Sans MT"/>
              </a:rPr>
              <a:t>a</a:t>
            </a:r>
            <a:r>
              <a:rPr sz="2600" spc="5" dirty="0">
                <a:latin typeface="Gill Sans MT"/>
                <a:cs typeface="Gill Sans MT"/>
              </a:rPr>
              <a:t>na</a:t>
            </a:r>
            <a:r>
              <a:rPr sz="2600" spc="-5" dirty="0">
                <a:latin typeface="Gill Sans MT"/>
                <a:cs typeface="Gill Sans MT"/>
              </a:rPr>
              <a:t>l</a:t>
            </a:r>
            <a:r>
              <a:rPr sz="2600" spc="5" dirty="0">
                <a:latin typeface="Gill Sans MT"/>
                <a:cs typeface="Gill Sans MT"/>
              </a:rPr>
              <a:t>i</a:t>
            </a:r>
            <a:r>
              <a:rPr sz="2600" spc="-10" dirty="0">
                <a:latin typeface="Gill Sans MT"/>
                <a:cs typeface="Gill Sans MT"/>
              </a:rPr>
              <a:t>z</a:t>
            </a:r>
            <a:r>
              <a:rPr sz="2600" spc="-5" dirty="0">
                <a:latin typeface="Gill Sans MT"/>
                <a:cs typeface="Gill Sans MT"/>
              </a:rPr>
              <a:t>a</a:t>
            </a:r>
            <a:r>
              <a:rPr sz="2600" dirty="0">
                <a:latin typeface="Gill Sans MT"/>
                <a:cs typeface="Gill Sans MT"/>
              </a:rPr>
              <a:t>r</a:t>
            </a:r>
            <a:r>
              <a:rPr sz="2600" spc="5" dirty="0">
                <a:latin typeface="Gill Sans MT"/>
                <a:cs typeface="Gill Sans MT"/>
              </a:rPr>
              <a:t> </a:t>
            </a:r>
            <a:r>
              <a:rPr sz="2600" spc="-5" dirty="0">
                <a:latin typeface="Gill Sans MT"/>
                <a:cs typeface="Gill Sans MT"/>
              </a:rPr>
              <a:t>l</a:t>
            </a:r>
            <a:r>
              <a:rPr sz="2600" dirty="0">
                <a:latin typeface="Gill Sans MT"/>
                <a:cs typeface="Gill Sans MT"/>
              </a:rPr>
              <a:t>a</a:t>
            </a:r>
            <a:r>
              <a:rPr sz="2600" spc="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he</a:t>
            </a:r>
            <a:r>
              <a:rPr sz="2600" spc="-25" dirty="0">
                <a:latin typeface="Gill Sans MT"/>
                <a:cs typeface="Gill Sans MT"/>
              </a:rPr>
              <a:t>r</a:t>
            </a:r>
            <a:r>
              <a:rPr sz="2600" spc="-5" dirty="0">
                <a:latin typeface="Gill Sans MT"/>
                <a:cs typeface="Gill Sans MT"/>
              </a:rPr>
              <a:t>r</a:t>
            </a:r>
            <a:r>
              <a:rPr sz="2600" spc="5" dirty="0">
                <a:latin typeface="Gill Sans MT"/>
                <a:cs typeface="Gill Sans MT"/>
              </a:rPr>
              <a:t>a</a:t>
            </a:r>
            <a:r>
              <a:rPr sz="2600" spc="-10" dirty="0">
                <a:latin typeface="Gill Sans MT"/>
                <a:cs typeface="Gill Sans MT"/>
              </a:rPr>
              <a:t>m</a:t>
            </a:r>
            <a:r>
              <a:rPr sz="2600" spc="5" dirty="0">
                <a:latin typeface="Gill Sans MT"/>
                <a:cs typeface="Gill Sans MT"/>
              </a:rPr>
              <a:t>i</a:t>
            </a:r>
            <a:r>
              <a:rPr sz="2600" dirty="0">
                <a:latin typeface="Gill Sans MT"/>
                <a:cs typeface="Gill Sans MT"/>
              </a:rPr>
              <a:t>e</a:t>
            </a:r>
            <a:r>
              <a:rPr sz="2600" spc="5" dirty="0">
                <a:latin typeface="Gill Sans MT"/>
                <a:cs typeface="Gill Sans MT"/>
              </a:rPr>
              <a:t>n</a:t>
            </a:r>
            <a:r>
              <a:rPr sz="2600" spc="-10" dirty="0">
                <a:latin typeface="Gill Sans MT"/>
                <a:cs typeface="Gill Sans MT"/>
              </a:rPr>
              <a:t>t</a:t>
            </a:r>
            <a:r>
              <a:rPr sz="2600" dirty="0">
                <a:latin typeface="Gill Sans MT"/>
                <a:cs typeface="Gill Sans MT"/>
              </a:rPr>
              <a:t>a</a:t>
            </a:r>
            <a:r>
              <a:rPr sz="2600" spc="-270" dirty="0">
                <a:latin typeface="Gill Sans MT"/>
                <a:cs typeface="Gill Sans MT"/>
              </a:rPr>
              <a:t> </a:t>
            </a:r>
            <a:r>
              <a:rPr sz="2600" spc="5" dirty="0">
                <a:latin typeface="Gill Sans MT"/>
                <a:cs typeface="Gill Sans MT"/>
              </a:rPr>
              <a:t>“</a:t>
            </a:r>
            <a:r>
              <a:rPr sz="2600" spc="-10" dirty="0">
                <a:latin typeface="Gill Sans MT"/>
                <a:cs typeface="Gill Sans MT"/>
              </a:rPr>
              <a:t>m</a:t>
            </a:r>
            <a:r>
              <a:rPr sz="2600" spc="5" dirty="0">
                <a:latin typeface="Gill Sans MT"/>
                <a:cs typeface="Gill Sans MT"/>
              </a:rPr>
              <a:t>a</a:t>
            </a:r>
            <a:r>
              <a:rPr sz="2600" spc="-10" dirty="0">
                <a:latin typeface="Gill Sans MT"/>
                <a:cs typeface="Gill Sans MT"/>
              </a:rPr>
              <a:t>t</a:t>
            </a:r>
            <a:r>
              <a:rPr sz="2600" spc="-5" dirty="0">
                <a:latin typeface="Gill Sans MT"/>
                <a:cs typeface="Gill Sans MT"/>
              </a:rPr>
              <a:t>r</a:t>
            </a:r>
            <a:r>
              <a:rPr sz="2600" spc="5" dirty="0">
                <a:latin typeface="Gill Sans MT"/>
                <a:cs typeface="Gill Sans MT"/>
              </a:rPr>
              <a:t>i</a:t>
            </a:r>
            <a:r>
              <a:rPr sz="2600" dirty="0">
                <a:latin typeface="Gill Sans MT"/>
                <a:cs typeface="Gill Sans MT"/>
              </a:rPr>
              <a:t>z</a:t>
            </a:r>
            <a:r>
              <a:rPr sz="2600" spc="-10" dirty="0">
                <a:latin typeface="Gill Sans MT"/>
                <a:cs typeface="Gill Sans MT"/>
              </a:rPr>
              <a:t> </a:t>
            </a:r>
            <a:r>
              <a:rPr sz="2600" spc="-5" dirty="0">
                <a:latin typeface="Gill Sans MT"/>
                <a:cs typeface="Gill Sans MT"/>
              </a:rPr>
              <a:t>sis</a:t>
            </a:r>
            <a:r>
              <a:rPr sz="2600" spc="-10" dirty="0">
                <a:latin typeface="Gill Sans MT"/>
                <a:cs typeface="Gill Sans MT"/>
              </a:rPr>
              <a:t>t</a:t>
            </a:r>
            <a:r>
              <a:rPr sz="2600" dirty="0">
                <a:latin typeface="Gill Sans MT"/>
                <a:cs typeface="Gill Sans MT"/>
              </a:rPr>
              <a:t>e</a:t>
            </a:r>
            <a:r>
              <a:rPr sz="2600" spc="-10" dirty="0">
                <a:latin typeface="Gill Sans MT"/>
                <a:cs typeface="Gill Sans MT"/>
              </a:rPr>
              <a:t>m</a:t>
            </a:r>
            <a:r>
              <a:rPr sz="2600" spc="5" dirty="0">
                <a:latin typeface="Gill Sans MT"/>
                <a:cs typeface="Gill Sans MT"/>
              </a:rPr>
              <a:t>a</a:t>
            </a:r>
            <a:r>
              <a:rPr sz="2600" dirty="0">
                <a:latin typeface="Gill Sans MT"/>
                <a:cs typeface="Gill Sans MT"/>
              </a:rPr>
              <a:t>-  </a:t>
            </a:r>
            <a:r>
              <a:rPr sz="2600" spc="5" dirty="0">
                <a:latin typeface="Gill Sans MT"/>
                <a:cs typeface="Gill Sans MT"/>
              </a:rPr>
              <a:t>servicio”</a:t>
            </a:r>
            <a:endParaRPr sz="26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2600" dirty="0">
                <a:latin typeface="Gill Sans MT"/>
                <a:cs typeface="Gill Sans MT"/>
              </a:rPr>
              <a:t>Analizar</a:t>
            </a:r>
            <a:r>
              <a:rPr sz="2600" spc="-1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el</a:t>
            </a:r>
            <a:r>
              <a:rPr sz="2600" spc="-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diseño</a:t>
            </a:r>
            <a:r>
              <a:rPr sz="2600" spc="-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del</a:t>
            </a:r>
            <a:r>
              <a:rPr sz="2600" spc="-10" dirty="0">
                <a:latin typeface="Gill Sans MT"/>
                <a:cs typeface="Gill Sans MT"/>
              </a:rPr>
              <a:t> </a:t>
            </a:r>
            <a:r>
              <a:rPr sz="2600" spc="-5" dirty="0">
                <a:latin typeface="Gill Sans MT"/>
                <a:cs typeface="Gill Sans MT"/>
              </a:rPr>
              <a:t>sistema</a:t>
            </a:r>
            <a:r>
              <a:rPr sz="2600" spc="-15" dirty="0">
                <a:latin typeface="Gill Sans MT"/>
                <a:cs typeface="Gill Sans MT"/>
              </a:rPr>
              <a:t> </a:t>
            </a:r>
            <a:r>
              <a:rPr sz="2600" spc="5" dirty="0">
                <a:latin typeface="Gill Sans MT"/>
                <a:cs typeface="Gill Sans MT"/>
              </a:rPr>
              <a:t>de</a:t>
            </a:r>
            <a:r>
              <a:rPr sz="2600" spc="-15" dirty="0">
                <a:latin typeface="Gill Sans MT"/>
                <a:cs typeface="Gill Sans MT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entrega</a:t>
            </a:r>
            <a:r>
              <a:rPr sz="2600" dirty="0">
                <a:latin typeface="Gill Sans MT"/>
                <a:cs typeface="Gill Sans MT"/>
              </a:rPr>
              <a:t> de</a:t>
            </a:r>
            <a:r>
              <a:rPr sz="2600" spc="-5" dirty="0">
                <a:latin typeface="Gill Sans MT"/>
                <a:cs typeface="Gill Sans MT"/>
              </a:rPr>
              <a:t> los</a:t>
            </a:r>
            <a:r>
              <a:rPr sz="2600" spc="-15" dirty="0">
                <a:latin typeface="Gill Sans MT"/>
                <a:cs typeface="Gill Sans MT"/>
              </a:rPr>
              <a:t> </a:t>
            </a:r>
            <a:r>
              <a:rPr sz="2600" spc="5" dirty="0">
                <a:latin typeface="Gill Sans MT"/>
                <a:cs typeface="Gill Sans MT"/>
              </a:rPr>
              <a:t>servicios</a:t>
            </a:r>
            <a:endParaRPr sz="2600">
              <a:latin typeface="Gill Sans MT"/>
              <a:cs typeface="Gill Sans M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957237"/>
            <a:ext cx="3150870" cy="375920"/>
          </a:xfrm>
          <a:custGeom>
            <a:avLst/>
            <a:gdLst/>
            <a:ahLst/>
            <a:cxnLst/>
            <a:rect l="l" t="t" r="r" b="b"/>
            <a:pathLst>
              <a:path w="3150870" h="375919">
                <a:moveTo>
                  <a:pt x="3150717" y="0"/>
                </a:moveTo>
                <a:lnTo>
                  <a:pt x="0" y="0"/>
                </a:lnTo>
                <a:lnTo>
                  <a:pt x="0" y="375843"/>
                </a:lnTo>
                <a:lnTo>
                  <a:pt x="1575358" y="375843"/>
                </a:lnTo>
                <a:lnTo>
                  <a:pt x="3150717" y="375843"/>
                </a:lnTo>
                <a:lnTo>
                  <a:pt x="3150717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91704" y="989545"/>
            <a:ext cx="9150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D1282D"/>
                </a:solidFill>
                <a:latin typeface="Gill Sans MT"/>
                <a:cs typeface="Gill Sans MT"/>
              </a:rPr>
              <a:t>Subtítulo</a:t>
            </a:r>
            <a:r>
              <a:rPr sz="1600" spc="-75" dirty="0">
                <a:solidFill>
                  <a:srgbClr val="D1282D"/>
                </a:solidFill>
                <a:latin typeface="Gill Sans MT"/>
                <a:cs typeface="Gill Sans MT"/>
              </a:rPr>
              <a:t> </a:t>
            </a:r>
            <a:r>
              <a:rPr sz="1600" spc="-5" dirty="0">
                <a:solidFill>
                  <a:srgbClr val="D1282D"/>
                </a:solidFill>
                <a:latin typeface="Gill Sans MT"/>
                <a:cs typeface="Gill Sans MT"/>
              </a:rPr>
              <a:t>1</a:t>
            </a:r>
            <a:endParaRPr sz="1600">
              <a:latin typeface="Gill Sans MT"/>
              <a:cs typeface="Gill Sans M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-355" y="395274"/>
            <a:ext cx="8161020" cy="937894"/>
            <a:chOff x="-355" y="395274"/>
            <a:chExt cx="8161020" cy="937894"/>
          </a:xfrm>
        </p:grpSpPr>
        <p:sp>
          <p:nvSpPr>
            <p:cNvPr id="18" name="object 18"/>
            <p:cNvSpPr/>
            <p:nvPr/>
          </p:nvSpPr>
          <p:spPr>
            <a:xfrm>
              <a:off x="-355" y="957237"/>
              <a:ext cx="3556000" cy="375920"/>
            </a:xfrm>
            <a:custGeom>
              <a:avLst/>
              <a:gdLst/>
              <a:ahLst/>
              <a:cxnLst/>
              <a:rect l="l" t="t" r="r" b="b"/>
              <a:pathLst>
                <a:path w="3556000" h="375919">
                  <a:moveTo>
                    <a:pt x="3555720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778038" y="375843"/>
                  </a:lnTo>
                  <a:lnTo>
                    <a:pt x="3555720" y="375843"/>
                  </a:lnTo>
                  <a:lnTo>
                    <a:pt x="3555720" y="0"/>
                  </a:lnTo>
                  <a:close/>
                </a:path>
              </a:pathLst>
            </a:custGeom>
            <a:solidFill>
              <a:srgbClr val="D12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-355" y="395274"/>
              <a:ext cx="8161020" cy="561975"/>
            </a:xfrm>
            <a:custGeom>
              <a:avLst/>
              <a:gdLst/>
              <a:ahLst/>
              <a:cxnLst/>
              <a:rect l="l" t="t" r="r" b="b"/>
              <a:pathLst>
                <a:path w="8161020" h="561975">
                  <a:moveTo>
                    <a:pt x="8160829" y="0"/>
                  </a:moveTo>
                  <a:lnTo>
                    <a:pt x="0" y="0"/>
                  </a:lnTo>
                  <a:lnTo>
                    <a:pt x="0" y="561606"/>
                  </a:lnTo>
                  <a:lnTo>
                    <a:pt x="4080598" y="561606"/>
                  </a:lnTo>
                  <a:lnTo>
                    <a:pt x="8160829" y="561606"/>
                  </a:lnTo>
                  <a:lnTo>
                    <a:pt x="8160829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991704" y="426503"/>
            <a:ext cx="237172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10" dirty="0">
                <a:latin typeface="Gill Sans Ultra Bold"/>
                <a:cs typeface="Gill Sans Ultra Bold"/>
              </a:rPr>
              <a:t>O</a:t>
            </a:r>
            <a:r>
              <a:rPr sz="2800" b="1" dirty="0">
                <a:latin typeface="Gill Sans Ultra Bold"/>
                <a:cs typeface="Gill Sans Ultra Bold"/>
              </a:rPr>
              <a:t>B</a:t>
            </a:r>
            <a:r>
              <a:rPr sz="2800" b="1" spc="5" dirty="0">
                <a:latin typeface="Gill Sans Ultra Bold"/>
                <a:cs typeface="Gill Sans Ultra Bold"/>
              </a:rPr>
              <a:t>J</a:t>
            </a:r>
            <a:r>
              <a:rPr sz="2800" b="1" spc="-5" dirty="0">
                <a:latin typeface="Gill Sans Ultra Bold"/>
                <a:cs typeface="Gill Sans Ultra Bold"/>
              </a:rPr>
              <a:t>E</a:t>
            </a:r>
            <a:r>
              <a:rPr sz="2800" b="1" spc="5" dirty="0">
                <a:latin typeface="Gill Sans Ultra Bold"/>
                <a:cs typeface="Gill Sans Ultra Bold"/>
              </a:rPr>
              <a:t>T</a:t>
            </a:r>
            <a:r>
              <a:rPr sz="2800" b="1" spc="-5" dirty="0">
                <a:latin typeface="Gill Sans Ultra Bold"/>
                <a:cs typeface="Gill Sans Ultra Bold"/>
              </a:rPr>
              <a:t>I</a:t>
            </a:r>
            <a:r>
              <a:rPr sz="2800" b="1" spc="-130" dirty="0">
                <a:latin typeface="Gill Sans Ultra Bold"/>
                <a:cs typeface="Gill Sans Ultra Bold"/>
              </a:rPr>
              <a:t>V</a:t>
            </a:r>
            <a:r>
              <a:rPr sz="2800" b="1" spc="10" dirty="0">
                <a:latin typeface="Gill Sans Ultra Bold"/>
                <a:cs typeface="Gill Sans Ultra Bold"/>
              </a:rPr>
              <a:t>O</a:t>
            </a:r>
            <a:r>
              <a:rPr sz="2800" b="1" spc="-5" dirty="0">
                <a:latin typeface="Gill Sans Ultra Bold"/>
                <a:cs typeface="Gill Sans Ultra Bold"/>
              </a:rPr>
              <a:t>S</a:t>
            </a:r>
            <a:endParaRPr sz="2800">
              <a:latin typeface="Gill Sans Ultra Bold"/>
              <a:cs typeface="Gill Sans Ultra Bold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859997" y="6120003"/>
            <a:ext cx="4140200" cy="540385"/>
            <a:chOff x="4859997" y="6120003"/>
            <a:chExt cx="4140200" cy="540385"/>
          </a:xfrm>
        </p:grpSpPr>
        <p:sp>
          <p:nvSpPr>
            <p:cNvPr id="22" name="object 22"/>
            <p:cNvSpPr/>
            <p:nvPr/>
          </p:nvSpPr>
          <p:spPr>
            <a:xfrm>
              <a:off x="4859997" y="6120003"/>
              <a:ext cx="4140200" cy="540385"/>
            </a:xfrm>
            <a:custGeom>
              <a:avLst/>
              <a:gdLst/>
              <a:ahLst/>
              <a:cxnLst/>
              <a:rect l="l" t="t" r="r" b="b"/>
              <a:pathLst>
                <a:path w="4140200" h="540384">
                  <a:moveTo>
                    <a:pt x="4139996" y="0"/>
                  </a:moveTo>
                  <a:lnTo>
                    <a:pt x="0" y="0"/>
                  </a:lnTo>
                  <a:lnTo>
                    <a:pt x="0" y="539991"/>
                  </a:lnTo>
                  <a:lnTo>
                    <a:pt x="2069998" y="539991"/>
                  </a:lnTo>
                  <a:lnTo>
                    <a:pt x="4139996" y="539991"/>
                  </a:lnTo>
                  <a:lnTo>
                    <a:pt x="41399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859997" y="6120003"/>
              <a:ext cx="4140200" cy="540385"/>
            </a:xfrm>
            <a:custGeom>
              <a:avLst/>
              <a:gdLst/>
              <a:ahLst/>
              <a:cxnLst/>
              <a:rect l="l" t="t" r="r" b="b"/>
              <a:pathLst>
                <a:path w="4140200" h="540384">
                  <a:moveTo>
                    <a:pt x="2069998" y="539991"/>
                  </a:moveTo>
                  <a:lnTo>
                    <a:pt x="0" y="539991"/>
                  </a:lnTo>
                  <a:lnTo>
                    <a:pt x="0" y="0"/>
                  </a:lnTo>
                  <a:lnTo>
                    <a:pt x="4139996" y="0"/>
                  </a:lnTo>
                  <a:lnTo>
                    <a:pt x="4139996" y="539991"/>
                  </a:lnTo>
                  <a:lnTo>
                    <a:pt x="2069998" y="5399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290"/>
              </a:lnSpc>
            </a:pPr>
            <a:r>
              <a:rPr spc="-5" dirty="0"/>
              <a:t>Dirección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Operaciones</a:t>
            </a:r>
            <a:r>
              <a:rPr spc="-10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5" dirty="0"/>
              <a:t>Servicios</a:t>
            </a:r>
          </a:p>
          <a:p>
            <a:pPr algn="ctr">
              <a:lnSpc>
                <a:spcPts val="1540"/>
              </a:lnSpc>
            </a:pP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Grado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en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Ciencia</a:t>
            </a:r>
            <a:r>
              <a:rPr i="0" spc="-15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Gestión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Ingeniería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de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Servicios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0814" y="1550129"/>
            <a:ext cx="7856855" cy="134429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5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Gill Sans MT"/>
                <a:cs typeface="Gill Sans MT"/>
              </a:rPr>
              <a:t>Proceso</a:t>
            </a:r>
            <a:r>
              <a:rPr sz="2800" spc="-20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en</a:t>
            </a:r>
            <a:r>
              <a:rPr sz="2800" spc="-10" dirty="0">
                <a:latin typeface="Gill Sans MT"/>
                <a:cs typeface="Gill Sans MT"/>
              </a:rPr>
              <a:t> empresas </a:t>
            </a:r>
            <a:r>
              <a:rPr sz="2800" spc="-5" dirty="0">
                <a:latin typeface="Gill Sans MT"/>
                <a:cs typeface="Gill Sans MT"/>
              </a:rPr>
              <a:t>de </a:t>
            </a:r>
            <a:r>
              <a:rPr sz="2800" spc="5" dirty="0">
                <a:latin typeface="Gill Sans MT"/>
                <a:cs typeface="Gill Sans MT"/>
              </a:rPr>
              <a:t>servicios:</a:t>
            </a:r>
            <a:endParaRPr sz="2800">
              <a:latin typeface="Gill Sans MT"/>
              <a:cs typeface="Gill Sans MT"/>
            </a:endParaRPr>
          </a:p>
          <a:p>
            <a:pPr marL="1212215" marR="5080" lvl="1" indent="-457200">
              <a:lnSpc>
                <a:spcPts val="3279"/>
              </a:lnSpc>
              <a:spcBef>
                <a:spcPts val="95"/>
              </a:spcBef>
              <a:buFont typeface="Arial"/>
              <a:buChar char="•"/>
              <a:tabLst>
                <a:tab pos="1212215" algn="l"/>
                <a:tab pos="1212850" algn="l"/>
              </a:tabLst>
            </a:pPr>
            <a:r>
              <a:rPr sz="2400" i="1" spc="-5" dirty="0">
                <a:latin typeface="Gill Sans MT"/>
                <a:cs typeface="Gill Sans MT"/>
              </a:rPr>
              <a:t>Acciones</a:t>
            </a:r>
            <a:r>
              <a:rPr sz="2400" i="1" dirty="0">
                <a:latin typeface="Gill Sans MT"/>
                <a:cs typeface="Gill Sans MT"/>
              </a:rPr>
              <a:t> </a:t>
            </a:r>
            <a:r>
              <a:rPr sz="2400" i="1" spc="-5" dirty="0">
                <a:latin typeface="Gill Sans MT"/>
                <a:cs typeface="Gill Sans MT"/>
              </a:rPr>
              <a:t>que</a:t>
            </a:r>
            <a:r>
              <a:rPr sz="2400" i="1" spc="10" dirty="0">
                <a:latin typeface="Gill Sans MT"/>
                <a:cs typeface="Gill Sans MT"/>
              </a:rPr>
              <a:t> </a:t>
            </a:r>
            <a:r>
              <a:rPr sz="2400" i="1" spc="-5" dirty="0">
                <a:latin typeface="Gill Sans MT"/>
                <a:cs typeface="Gill Sans MT"/>
              </a:rPr>
              <a:t>incluyen</a:t>
            </a:r>
            <a:r>
              <a:rPr sz="2400" i="1" spc="5" dirty="0">
                <a:latin typeface="Gill Sans MT"/>
                <a:cs typeface="Gill Sans MT"/>
              </a:rPr>
              <a:t> </a:t>
            </a:r>
            <a:r>
              <a:rPr sz="2400" i="1" spc="-5" dirty="0">
                <a:latin typeface="Gill Sans MT"/>
                <a:cs typeface="Gill Sans MT"/>
              </a:rPr>
              <a:t>pasos</a:t>
            </a:r>
            <a:r>
              <a:rPr sz="2400" i="1" spc="5" dirty="0">
                <a:latin typeface="Gill Sans MT"/>
                <a:cs typeface="Gill Sans MT"/>
              </a:rPr>
              <a:t> </a:t>
            </a:r>
            <a:r>
              <a:rPr sz="2400" i="1" spc="-5" dirty="0">
                <a:latin typeface="Gill Sans MT"/>
                <a:cs typeface="Gill Sans MT"/>
              </a:rPr>
              <a:t>múltiples</a:t>
            </a:r>
            <a:r>
              <a:rPr sz="2400" i="1" spc="5" dirty="0">
                <a:latin typeface="Gill Sans MT"/>
                <a:cs typeface="Gill Sans MT"/>
              </a:rPr>
              <a:t> </a:t>
            </a:r>
            <a:r>
              <a:rPr sz="2400" i="1" spc="-5" dirty="0">
                <a:latin typeface="Gill Sans MT"/>
                <a:cs typeface="Gill Sans MT"/>
              </a:rPr>
              <a:t>siguiendo</a:t>
            </a:r>
            <a:r>
              <a:rPr sz="2400" i="1" spc="15" dirty="0">
                <a:latin typeface="Gill Sans MT"/>
                <a:cs typeface="Gill Sans MT"/>
              </a:rPr>
              <a:t> </a:t>
            </a:r>
            <a:r>
              <a:rPr sz="2400" i="1" spc="-5" dirty="0">
                <a:latin typeface="Gill Sans MT"/>
                <a:cs typeface="Gill Sans MT"/>
              </a:rPr>
              <a:t>una </a:t>
            </a:r>
            <a:r>
              <a:rPr sz="2400" i="1" dirty="0">
                <a:latin typeface="Gill Sans MT"/>
                <a:cs typeface="Gill Sans MT"/>
              </a:rPr>
              <a:t> </a:t>
            </a:r>
            <a:r>
              <a:rPr sz="2400" i="1" spc="-5" dirty="0">
                <a:latin typeface="Gill Sans MT"/>
                <a:cs typeface="Gill Sans MT"/>
              </a:rPr>
              <a:t>secuencia</a:t>
            </a:r>
            <a:r>
              <a:rPr sz="2400" i="1" dirty="0">
                <a:latin typeface="Gill Sans MT"/>
                <a:cs typeface="Gill Sans MT"/>
              </a:rPr>
              <a:t> </a:t>
            </a:r>
            <a:r>
              <a:rPr sz="2400" i="1" spc="-10" dirty="0">
                <a:latin typeface="Gill Sans MT"/>
                <a:cs typeface="Gill Sans MT"/>
              </a:rPr>
              <a:t>definida</a:t>
            </a:r>
            <a:r>
              <a:rPr sz="2400" i="1" dirty="0">
                <a:latin typeface="Gill Sans MT"/>
                <a:cs typeface="Gill Sans MT"/>
              </a:rPr>
              <a:t> </a:t>
            </a:r>
            <a:r>
              <a:rPr sz="2400" i="1" spc="-5" dirty="0">
                <a:latin typeface="Gill Sans MT"/>
                <a:cs typeface="Gill Sans MT"/>
              </a:rPr>
              <a:t>(procedimientos)</a:t>
            </a:r>
            <a:r>
              <a:rPr sz="2400" i="1" spc="5" dirty="0">
                <a:latin typeface="Gill Sans MT"/>
                <a:cs typeface="Gill Sans MT"/>
              </a:rPr>
              <a:t> </a:t>
            </a:r>
            <a:r>
              <a:rPr sz="2400" i="1" spc="-15" dirty="0">
                <a:latin typeface="Gill Sans MT"/>
                <a:cs typeface="Gill Sans MT"/>
              </a:rPr>
              <a:t>para</a:t>
            </a:r>
            <a:r>
              <a:rPr sz="2400" i="1" dirty="0">
                <a:latin typeface="Gill Sans MT"/>
                <a:cs typeface="Gill Sans MT"/>
              </a:rPr>
              <a:t> </a:t>
            </a:r>
            <a:r>
              <a:rPr sz="2400" i="1" spc="-5" dirty="0">
                <a:latin typeface="Gill Sans MT"/>
                <a:cs typeface="Gill Sans MT"/>
              </a:rPr>
              <a:t>la</a:t>
            </a:r>
            <a:r>
              <a:rPr sz="2400" i="1" spc="5" dirty="0">
                <a:latin typeface="Gill Sans MT"/>
                <a:cs typeface="Gill Sans MT"/>
              </a:rPr>
              <a:t> </a:t>
            </a:r>
            <a:r>
              <a:rPr sz="2400" i="1" spc="-5" dirty="0">
                <a:latin typeface="Gill Sans MT"/>
                <a:cs typeface="Gill Sans MT"/>
              </a:rPr>
              <a:t>prestación</a:t>
            </a:r>
            <a:r>
              <a:rPr sz="2400" i="1" dirty="0">
                <a:latin typeface="Gill Sans MT"/>
                <a:cs typeface="Gill Sans MT"/>
              </a:rPr>
              <a:t> del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20697" y="2919501"/>
            <a:ext cx="9175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5" dirty="0">
                <a:latin typeface="Gill Sans MT"/>
                <a:cs typeface="Gill Sans MT"/>
              </a:rPr>
              <a:t>servicio.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8014" y="4179506"/>
            <a:ext cx="233934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i="1" spc="-5" dirty="0">
                <a:latin typeface="Gill Sans MT"/>
                <a:cs typeface="Gill Sans MT"/>
              </a:rPr>
              <a:t>Tipos</a:t>
            </a:r>
            <a:r>
              <a:rPr sz="2800" i="1" spc="-45" dirty="0">
                <a:latin typeface="Gill Sans MT"/>
                <a:cs typeface="Gill Sans MT"/>
              </a:rPr>
              <a:t> </a:t>
            </a:r>
            <a:r>
              <a:rPr sz="2800" i="1" spc="-5" dirty="0">
                <a:latin typeface="Gill Sans MT"/>
                <a:cs typeface="Gill Sans MT"/>
              </a:rPr>
              <a:t>de</a:t>
            </a:r>
            <a:r>
              <a:rPr sz="2800" i="1" spc="-25" dirty="0">
                <a:latin typeface="Gill Sans MT"/>
                <a:cs typeface="Gill Sans MT"/>
              </a:rPr>
              <a:t> </a:t>
            </a:r>
            <a:r>
              <a:rPr sz="2800" i="1" dirty="0">
                <a:latin typeface="Gill Sans MT"/>
                <a:cs typeface="Gill Sans MT"/>
              </a:rPr>
              <a:t>servicios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0814" y="4099791"/>
            <a:ext cx="150495" cy="998219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8014" y="4605238"/>
            <a:ext cx="7348220" cy="998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7155">
              <a:lnSpc>
                <a:spcPct val="113999"/>
              </a:lnSpc>
              <a:spcBef>
                <a:spcPts val="100"/>
              </a:spcBef>
            </a:pPr>
            <a:r>
              <a:rPr sz="2800" spc="-5" dirty="0">
                <a:latin typeface="Gill Sans MT"/>
                <a:cs typeface="Gill Sans MT"/>
              </a:rPr>
              <a:t>Clasificación</a:t>
            </a:r>
            <a:r>
              <a:rPr sz="2800" dirty="0">
                <a:latin typeface="Gill Sans MT"/>
                <a:cs typeface="Gill Sans MT"/>
              </a:rPr>
              <a:t> </a:t>
            </a:r>
            <a:r>
              <a:rPr sz="2800" spc="-5" dirty="0">
                <a:latin typeface="Gill Sans MT"/>
                <a:cs typeface="Gill Sans MT"/>
              </a:rPr>
              <a:t>centrada</a:t>
            </a:r>
            <a:r>
              <a:rPr sz="2800" spc="-20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en el</a:t>
            </a:r>
            <a:r>
              <a:rPr sz="2800" spc="-10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proceso</a:t>
            </a:r>
            <a:r>
              <a:rPr sz="2800" dirty="0">
                <a:latin typeface="Gill Sans MT"/>
                <a:cs typeface="Gill Sans MT"/>
              </a:rPr>
              <a:t> </a:t>
            </a:r>
            <a:r>
              <a:rPr sz="2800" spc="-5" dirty="0">
                <a:latin typeface="Gill Sans MT"/>
                <a:cs typeface="Gill Sans MT"/>
              </a:rPr>
              <a:t>de</a:t>
            </a:r>
            <a:r>
              <a:rPr sz="2800" spc="5" dirty="0">
                <a:latin typeface="Gill Sans MT"/>
                <a:cs typeface="Gill Sans MT"/>
              </a:rPr>
              <a:t> </a:t>
            </a:r>
            <a:r>
              <a:rPr sz="2800" spc="-10" dirty="0">
                <a:latin typeface="Gill Sans MT"/>
                <a:cs typeface="Gill Sans MT"/>
              </a:rPr>
              <a:t>prestación </a:t>
            </a:r>
            <a:r>
              <a:rPr sz="2800" spc="-76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del</a:t>
            </a:r>
            <a:r>
              <a:rPr sz="2800" spc="-10" dirty="0">
                <a:latin typeface="Gill Sans MT"/>
                <a:cs typeface="Gill Sans MT"/>
              </a:rPr>
              <a:t> </a:t>
            </a:r>
            <a:r>
              <a:rPr sz="2800" spc="5" dirty="0">
                <a:latin typeface="Gill Sans MT"/>
                <a:cs typeface="Gill Sans MT"/>
              </a:rPr>
              <a:t>servicio</a:t>
            </a:r>
            <a:r>
              <a:rPr sz="2800" dirty="0">
                <a:latin typeface="Gill Sans MT"/>
                <a:cs typeface="Gill Sans MT"/>
              </a:rPr>
              <a:t> </a:t>
            </a:r>
            <a:r>
              <a:rPr sz="2800" spc="-5" dirty="0">
                <a:latin typeface="Gill Sans MT"/>
                <a:cs typeface="Gill Sans MT"/>
              </a:rPr>
              <a:t>(como</a:t>
            </a:r>
            <a:r>
              <a:rPr sz="2800" dirty="0">
                <a:latin typeface="Gill Sans MT"/>
                <a:cs typeface="Gill Sans MT"/>
              </a:rPr>
              <a:t> </a:t>
            </a:r>
            <a:r>
              <a:rPr sz="2800" spc="-10" dirty="0">
                <a:latin typeface="Gill Sans MT"/>
                <a:cs typeface="Gill Sans MT"/>
              </a:rPr>
              <a:t>manufactura)</a:t>
            </a:r>
            <a:endParaRPr sz="2800">
              <a:latin typeface="Gill Sans MT"/>
              <a:cs typeface="Gill Sans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-355" y="395274"/>
            <a:ext cx="8757285" cy="937894"/>
            <a:chOff x="-355" y="395274"/>
            <a:chExt cx="8757285" cy="937894"/>
          </a:xfrm>
        </p:grpSpPr>
        <p:sp>
          <p:nvSpPr>
            <p:cNvPr id="8" name="object 8"/>
            <p:cNvSpPr/>
            <p:nvPr/>
          </p:nvSpPr>
          <p:spPr>
            <a:xfrm>
              <a:off x="0" y="957237"/>
              <a:ext cx="3150870" cy="375920"/>
            </a:xfrm>
            <a:custGeom>
              <a:avLst/>
              <a:gdLst/>
              <a:ahLst/>
              <a:cxnLst/>
              <a:rect l="l" t="t" r="r" b="b"/>
              <a:pathLst>
                <a:path w="3150870" h="375919">
                  <a:moveTo>
                    <a:pt x="3150717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575358" y="375843"/>
                  </a:lnTo>
                  <a:lnTo>
                    <a:pt x="3150717" y="375843"/>
                  </a:lnTo>
                  <a:lnTo>
                    <a:pt x="3150717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-355" y="957237"/>
              <a:ext cx="3556000" cy="375920"/>
            </a:xfrm>
            <a:custGeom>
              <a:avLst/>
              <a:gdLst/>
              <a:ahLst/>
              <a:cxnLst/>
              <a:rect l="l" t="t" r="r" b="b"/>
              <a:pathLst>
                <a:path w="3556000" h="375919">
                  <a:moveTo>
                    <a:pt x="3555720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778038" y="375843"/>
                  </a:lnTo>
                  <a:lnTo>
                    <a:pt x="3555720" y="375843"/>
                  </a:lnTo>
                  <a:lnTo>
                    <a:pt x="3555720" y="0"/>
                  </a:lnTo>
                  <a:close/>
                </a:path>
              </a:pathLst>
            </a:custGeom>
            <a:solidFill>
              <a:srgbClr val="D12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395274"/>
              <a:ext cx="8756650" cy="561975"/>
            </a:xfrm>
            <a:custGeom>
              <a:avLst/>
              <a:gdLst/>
              <a:ahLst/>
              <a:cxnLst/>
              <a:rect l="l" t="t" r="r" b="b"/>
              <a:pathLst>
                <a:path w="8756650" h="561975">
                  <a:moveTo>
                    <a:pt x="8756637" y="0"/>
                  </a:moveTo>
                  <a:lnTo>
                    <a:pt x="0" y="0"/>
                  </a:lnTo>
                  <a:lnTo>
                    <a:pt x="0" y="561606"/>
                  </a:lnTo>
                  <a:lnTo>
                    <a:pt x="4378325" y="561606"/>
                  </a:lnTo>
                  <a:lnTo>
                    <a:pt x="8756637" y="561606"/>
                  </a:lnTo>
                  <a:lnTo>
                    <a:pt x="8756637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10374" y="427939"/>
            <a:ext cx="7749540" cy="831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72390">
              <a:lnSpc>
                <a:spcPct val="100000"/>
              </a:lnSpc>
              <a:spcBef>
                <a:spcPts val="120"/>
              </a:spcBef>
            </a:pPr>
            <a:r>
              <a:rPr sz="1650" b="1" spc="5" dirty="0">
                <a:solidFill>
                  <a:srgbClr val="FFFFFF"/>
                </a:solidFill>
                <a:latin typeface="Gill Sans Ultra Bold"/>
                <a:cs typeface="Gill Sans Ultra Bold"/>
              </a:rPr>
              <a:t>2.1.</a:t>
            </a:r>
            <a:r>
              <a:rPr sz="1650" b="1" spc="-105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1650" b="1" spc="5" dirty="0">
                <a:solidFill>
                  <a:srgbClr val="FFFFFF"/>
                </a:solidFill>
                <a:latin typeface="Gill Sans Ultra Bold"/>
                <a:cs typeface="Gill Sans Ultra Bold"/>
              </a:rPr>
              <a:t>Clasificación</a:t>
            </a:r>
            <a:r>
              <a:rPr sz="1650" b="1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1650" b="1" spc="5" dirty="0">
                <a:solidFill>
                  <a:srgbClr val="FFFFFF"/>
                </a:solidFill>
                <a:latin typeface="Gill Sans Ultra Bold"/>
                <a:cs typeface="Gill Sans Ultra Bold"/>
              </a:rPr>
              <a:t>de los</a:t>
            </a:r>
            <a:r>
              <a:rPr sz="1650" b="1" spc="10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1650" b="1" dirty="0">
                <a:solidFill>
                  <a:srgbClr val="FFFFFF"/>
                </a:solidFill>
                <a:latin typeface="Gill Sans Ultra Bold"/>
                <a:cs typeface="Gill Sans Ultra Bold"/>
              </a:rPr>
              <a:t>procesos</a:t>
            </a:r>
            <a:r>
              <a:rPr sz="1650" b="1" spc="10" dirty="0">
                <a:solidFill>
                  <a:srgbClr val="FFFFFF"/>
                </a:solidFill>
                <a:latin typeface="Gill Sans Ultra Bold"/>
                <a:cs typeface="Gill Sans Ultra Bold"/>
              </a:rPr>
              <a:t> en</a:t>
            </a:r>
            <a:r>
              <a:rPr sz="1650" b="1" spc="-10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1650" b="1" dirty="0">
                <a:solidFill>
                  <a:srgbClr val="FFFFFF"/>
                </a:solidFill>
                <a:latin typeface="Gill Sans Ultra Bold"/>
                <a:cs typeface="Gill Sans Ultra Bold"/>
              </a:rPr>
              <a:t>empresas</a:t>
            </a:r>
            <a:r>
              <a:rPr sz="1650" b="1" spc="10" dirty="0">
                <a:solidFill>
                  <a:srgbClr val="FFFFFF"/>
                </a:solidFill>
                <a:latin typeface="Gill Sans Ultra Bold"/>
                <a:cs typeface="Gill Sans Ultra Bold"/>
              </a:rPr>
              <a:t> de</a:t>
            </a:r>
            <a:r>
              <a:rPr sz="1650" b="1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1650" b="1" spc="5" dirty="0">
                <a:solidFill>
                  <a:srgbClr val="FFFFFF"/>
                </a:solidFill>
                <a:latin typeface="Gill Sans Ultra Bold"/>
                <a:cs typeface="Gill Sans Ultra Bold"/>
              </a:rPr>
              <a:t>servicios</a:t>
            </a:r>
            <a:endParaRPr sz="1650">
              <a:latin typeface="Gill Sans Ultra Bold"/>
              <a:cs typeface="Gill Sans Ultra Bold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1</a:t>
            </a:r>
            <a:r>
              <a:rPr sz="650" spc="5" dirty="0">
                <a:solidFill>
                  <a:srgbClr val="F1F1F1"/>
                </a:solidFill>
                <a:latin typeface="Gill Sans MT"/>
                <a:cs typeface="Gill Sans MT"/>
              </a:rPr>
              <a:t>.</a:t>
            </a:r>
            <a:r>
              <a:rPr sz="650" spc="-25" dirty="0">
                <a:solidFill>
                  <a:srgbClr val="F1F1F1"/>
                </a:solidFill>
                <a:latin typeface="Gill Sans MT"/>
                <a:cs typeface="Gill Sans MT"/>
              </a:rPr>
              <a:t>C</a:t>
            </a:r>
            <a:r>
              <a:rPr sz="650" spc="-35" dirty="0">
                <a:solidFill>
                  <a:srgbClr val="F1F1F1"/>
                </a:solidFill>
                <a:latin typeface="Gill Sans MT"/>
                <a:cs typeface="Gill Sans MT"/>
              </a:rPr>
              <a:t>AM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PU</a:t>
            </a:r>
            <a:r>
              <a:rPr sz="650" spc="1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10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D</a:t>
            </a:r>
            <a:r>
              <a:rPr sz="650" spc="15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650" spc="-9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650" spc="-30" dirty="0">
                <a:solidFill>
                  <a:srgbClr val="F1F1F1"/>
                </a:solidFill>
                <a:latin typeface="Gill Sans MT"/>
                <a:cs typeface="Gill Sans MT"/>
              </a:rPr>
              <a:t>Ó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80" dirty="0">
                <a:solidFill>
                  <a:srgbClr val="F1F1F1"/>
                </a:solidFill>
                <a:latin typeface="Gill Sans MT"/>
                <a:cs typeface="Gill Sans MT"/>
              </a:rPr>
              <a:t>T</a:t>
            </a: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O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LE</a:t>
            </a:r>
            <a:r>
              <a:rPr sz="650" spc="1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endParaRPr sz="6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650">
              <a:latin typeface="Gill Sans MT"/>
              <a:cs typeface="Gill Sans MT"/>
            </a:endParaRPr>
          </a:p>
          <a:p>
            <a:pPr marL="494030">
              <a:lnSpc>
                <a:spcPct val="100000"/>
              </a:lnSpc>
            </a:pPr>
            <a:r>
              <a:rPr sz="1600" spc="-5" dirty="0">
                <a:solidFill>
                  <a:srgbClr val="D1282D"/>
                </a:solidFill>
                <a:latin typeface="Gill Sans MT"/>
                <a:cs typeface="Gill Sans MT"/>
              </a:rPr>
              <a:t>Subtítulo</a:t>
            </a:r>
            <a:r>
              <a:rPr sz="1600" spc="-50" dirty="0">
                <a:solidFill>
                  <a:srgbClr val="D1282D"/>
                </a:solidFill>
                <a:latin typeface="Gill Sans MT"/>
                <a:cs typeface="Gill Sans MT"/>
              </a:rPr>
              <a:t> </a:t>
            </a:r>
            <a:r>
              <a:rPr sz="1600" spc="-5" dirty="0">
                <a:solidFill>
                  <a:srgbClr val="D1282D"/>
                </a:solidFill>
                <a:latin typeface="Gill Sans MT"/>
                <a:cs typeface="Gill Sans MT"/>
              </a:rPr>
              <a:t>1</a:t>
            </a:r>
            <a:endParaRPr sz="1600">
              <a:latin typeface="Gill Sans MT"/>
              <a:cs typeface="Gill Sans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235955" y="2870758"/>
            <a:ext cx="3815079" cy="1380490"/>
            <a:chOff x="5235955" y="2870758"/>
            <a:chExt cx="3815079" cy="1380490"/>
          </a:xfrm>
        </p:grpSpPr>
        <p:sp>
          <p:nvSpPr>
            <p:cNvPr id="13" name="object 13"/>
            <p:cNvSpPr/>
            <p:nvPr/>
          </p:nvSpPr>
          <p:spPr>
            <a:xfrm>
              <a:off x="5250243" y="2885046"/>
              <a:ext cx="3786504" cy="1351915"/>
            </a:xfrm>
            <a:custGeom>
              <a:avLst/>
              <a:gdLst/>
              <a:ahLst/>
              <a:cxnLst/>
              <a:rect l="l" t="t" r="r" b="b"/>
              <a:pathLst>
                <a:path w="3786504" h="1351914">
                  <a:moveTo>
                    <a:pt x="0" y="0"/>
                  </a:moveTo>
                  <a:lnTo>
                    <a:pt x="689762" y="647992"/>
                  </a:lnTo>
                  <a:lnTo>
                    <a:pt x="689394" y="1150556"/>
                  </a:lnTo>
                  <a:lnTo>
                    <a:pt x="691132" y="1177036"/>
                  </a:lnTo>
                  <a:lnTo>
                    <a:pt x="704733" y="1227705"/>
                  </a:lnTo>
                  <a:lnTo>
                    <a:pt x="731065" y="1273256"/>
                  </a:lnTo>
                  <a:lnTo>
                    <a:pt x="768236" y="1310174"/>
                  </a:lnTo>
                  <a:lnTo>
                    <a:pt x="813839" y="1336448"/>
                  </a:lnTo>
                  <a:lnTo>
                    <a:pt x="864363" y="1350049"/>
                  </a:lnTo>
                  <a:lnTo>
                    <a:pt x="890638" y="1351788"/>
                  </a:lnTo>
                  <a:lnTo>
                    <a:pt x="3584879" y="1351788"/>
                  </a:lnTo>
                  <a:lnTo>
                    <a:pt x="3637165" y="1344903"/>
                  </a:lnTo>
                  <a:lnTo>
                    <a:pt x="3685679" y="1324787"/>
                  </a:lnTo>
                  <a:lnTo>
                    <a:pt x="3727253" y="1292750"/>
                  </a:lnTo>
                  <a:lnTo>
                    <a:pt x="3759111" y="1250988"/>
                  </a:lnTo>
                  <a:lnTo>
                    <a:pt x="3779226" y="1202529"/>
                  </a:lnTo>
                  <a:lnTo>
                    <a:pt x="3786111" y="1150556"/>
                  </a:lnTo>
                  <a:lnTo>
                    <a:pt x="3786087" y="346316"/>
                  </a:lnTo>
                  <a:lnTo>
                    <a:pt x="689762" y="346316"/>
                  </a:lnTo>
                  <a:lnTo>
                    <a:pt x="0" y="0"/>
                  </a:lnTo>
                  <a:close/>
                </a:path>
                <a:path w="3786504" h="1351914">
                  <a:moveTo>
                    <a:pt x="890993" y="145072"/>
                  </a:moveTo>
                  <a:lnTo>
                    <a:pt x="838708" y="151957"/>
                  </a:lnTo>
                  <a:lnTo>
                    <a:pt x="790194" y="172072"/>
                  </a:lnTo>
                  <a:lnTo>
                    <a:pt x="748615" y="204114"/>
                  </a:lnTo>
                  <a:lnTo>
                    <a:pt x="716762" y="245872"/>
                  </a:lnTo>
                  <a:lnTo>
                    <a:pt x="696638" y="294386"/>
                  </a:lnTo>
                  <a:lnTo>
                    <a:pt x="689762" y="346316"/>
                  </a:lnTo>
                  <a:lnTo>
                    <a:pt x="3786087" y="346316"/>
                  </a:lnTo>
                  <a:lnTo>
                    <a:pt x="3779211" y="294341"/>
                  </a:lnTo>
                  <a:lnTo>
                    <a:pt x="3759111" y="245872"/>
                  </a:lnTo>
                  <a:lnTo>
                    <a:pt x="3727073" y="204292"/>
                  </a:lnTo>
                  <a:lnTo>
                    <a:pt x="3685311" y="172427"/>
                  </a:lnTo>
                  <a:lnTo>
                    <a:pt x="3636852" y="152312"/>
                  </a:lnTo>
                  <a:lnTo>
                    <a:pt x="3584879" y="145427"/>
                  </a:lnTo>
                  <a:lnTo>
                    <a:pt x="1205636" y="145427"/>
                  </a:lnTo>
                  <a:lnTo>
                    <a:pt x="890993" y="1450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250243" y="2885046"/>
              <a:ext cx="3786504" cy="1351915"/>
            </a:xfrm>
            <a:custGeom>
              <a:avLst/>
              <a:gdLst/>
              <a:ahLst/>
              <a:cxnLst/>
              <a:rect l="l" t="t" r="r" b="b"/>
              <a:pathLst>
                <a:path w="3786504" h="1351914">
                  <a:moveTo>
                    <a:pt x="689762" y="346316"/>
                  </a:moveTo>
                  <a:lnTo>
                    <a:pt x="691500" y="320041"/>
                  </a:lnTo>
                  <a:lnTo>
                    <a:pt x="696647" y="294341"/>
                  </a:lnTo>
                  <a:lnTo>
                    <a:pt x="716762" y="245872"/>
                  </a:lnTo>
                  <a:lnTo>
                    <a:pt x="748615" y="204114"/>
                  </a:lnTo>
                  <a:lnTo>
                    <a:pt x="790194" y="172072"/>
                  </a:lnTo>
                  <a:lnTo>
                    <a:pt x="838708" y="151957"/>
                  </a:lnTo>
                  <a:lnTo>
                    <a:pt x="890993" y="145072"/>
                  </a:lnTo>
                  <a:lnTo>
                    <a:pt x="1205636" y="145427"/>
                  </a:lnTo>
                  <a:lnTo>
                    <a:pt x="1979637" y="145427"/>
                  </a:lnTo>
                  <a:lnTo>
                    <a:pt x="3584879" y="145427"/>
                  </a:lnTo>
                  <a:lnTo>
                    <a:pt x="3611153" y="147165"/>
                  </a:lnTo>
                  <a:lnTo>
                    <a:pt x="3636852" y="152312"/>
                  </a:lnTo>
                  <a:lnTo>
                    <a:pt x="3685311" y="172427"/>
                  </a:lnTo>
                  <a:lnTo>
                    <a:pt x="3727073" y="204292"/>
                  </a:lnTo>
                  <a:lnTo>
                    <a:pt x="3759111" y="245872"/>
                  </a:lnTo>
                  <a:lnTo>
                    <a:pt x="3779226" y="294386"/>
                  </a:lnTo>
                  <a:lnTo>
                    <a:pt x="3786111" y="346671"/>
                  </a:lnTo>
                  <a:lnTo>
                    <a:pt x="3786111" y="346316"/>
                  </a:lnTo>
                  <a:lnTo>
                    <a:pt x="3786111" y="647992"/>
                  </a:lnTo>
                  <a:lnTo>
                    <a:pt x="3786111" y="1150556"/>
                  </a:lnTo>
                  <a:lnTo>
                    <a:pt x="3784373" y="1176830"/>
                  </a:lnTo>
                  <a:lnTo>
                    <a:pt x="3779226" y="1202529"/>
                  </a:lnTo>
                  <a:lnTo>
                    <a:pt x="3759111" y="1250988"/>
                  </a:lnTo>
                  <a:lnTo>
                    <a:pt x="3727253" y="1292750"/>
                  </a:lnTo>
                  <a:lnTo>
                    <a:pt x="3685679" y="1324787"/>
                  </a:lnTo>
                  <a:lnTo>
                    <a:pt x="3637165" y="1344903"/>
                  </a:lnTo>
                  <a:lnTo>
                    <a:pt x="3584879" y="1351788"/>
                  </a:lnTo>
                  <a:lnTo>
                    <a:pt x="1979637" y="1351788"/>
                  </a:lnTo>
                  <a:lnTo>
                    <a:pt x="1205636" y="1351788"/>
                  </a:lnTo>
                  <a:lnTo>
                    <a:pt x="890638" y="1351788"/>
                  </a:lnTo>
                  <a:lnTo>
                    <a:pt x="864363" y="1350049"/>
                  </a:lnTo>
                  <a:lnTo>
                    <a:pt x="838663" y="1344903"/>
                  </a:lnTo>
                  <a:lnTo>
                    <a:pt x="790194" y="1324787"/>
                  </a:lnTo>
                  <a:lnTo>
                    <a:pt x="748436" y="1292929"/>
                  </a:lnTo>
                  <a:lnTo>
                    <a:pt x="716394" y="1251356"/>
                  </a:lnTo>
                  <a:lnTo>
                    <a:pt x="696279" y="1202842"/>
                  </a:lnTo>
                  <a:lnTo>
                    <a:pt x="689394" y="1150556"/>
                  </a:lnTo>
                  <a:lnTo>
                    <a:pt x="689762" y="647992"/>
                  </a:lnTo>
                  <a:lnTo>
                    <a:pt x="0" y="0"/>
                  </a:lnTo>
                  <a:lnTo>
                    <a:pt x="689762" y="346316"/>
                  </a:lnTo>
                  <a:close/>
                </a:path>
              </a:pathLst>
            </a:custGeom>
            <a:ln w="28435">
              <a:solidFill>
                <a:srgbClr val="797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324567" y="3134423"/>
            <a:ext cx="4532630" cy="1497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02764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Esto supone </a:t>
            </a:r>
            <a:r>
              <a:rPr sz="1600" spc="-10" dirty="0">
                <a:solidFill>
                  <a:srgbClr val="C00000"/>
                </a:solidFill>
                <a:latin typeface="Arial"/>
                <a:cs typeface="Arial"/>
              </a:rPr>
              <a:t>que 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podemos 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Arial"/>
                <a:cs typeface="Arial"/>
              </a:rPr>
              <a:t>encontrar 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procesos de distinto </a:t>
            </a:r>
            <a:r>
              <a:rPr sz="1600" spc="-4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tipo en la prestación </a:t>
            </a:r>
            <a:r>
              <a:rPr sz="1600" spc="-10" dirty="0">
                <a:solidFill>
                  <a:srgbClr val="C00000"/>
                </a:solidFill>
                <a:latin typeface="Arial"/>
                <a:cs typeface="Arial"/>
              </a:rPr>
              <a:t>de un 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 mismo</a:t>
            </a:r>
            <a:r>
              <a:rPr sz="1600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servicio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2800" i="1" spc="-5" dirty="0">
                <a:latin typeface="Gill Sans MT"/>
                <a:cs typeface="Gill Sans MT"/>
              </a:rPr>
              <a:t>Tipos</a:t>
            </a:r>
            <a:r>
              <a:rPr sz="2800" i="1" spc="-40" dirty="0">
                <a:latin typeface="Gill Sans MT"/>
                <a:cs typeface="Gill Sans MT"/>
              </a:rPr>
              <a:t> </a:t>
            </a:r>
            <a:r>
              <a:rPr sz="2800" i="1" spc="-5" dirty="0">
                <a:latin typeface="Gill Sans MT"/>
                <a:cs typeface="Gill Sans MT"/>
              </a:rPr>
              <a:t>de</a:t>
            </a:r>
            <a:r>
              <a:rPr sz="2800" i="1" spc="-30" dirty="0">
                <a:latin typeface="Gill Sans MT"/>
                <a:cs typeface="Gill Sans MT"/>
              </a:rPr>
              <a:t> </a:t>
            </a:r>
            <a:r>
              <a:rPr sz="2800" i="1" spc="-15" dirty="0">
                <a:latin typeface="Gill Sans MT"/>
                <a:cs typeface="Gill Sans MT"/>
              </a:rPr>
              <a:t>Procesos</a:t>
            </a:r>
            <a:endParaRPr sz="2800">
              <a:latin typeface="Gill Sans MT"/>
              <a:cs typeface="Gill Sans MT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791521" y="4304881"/>
            <a:ext cx="5208905" cy="2355215"/>
            <a:chOff x="3791521" y="4304881"/>
            <a:chExt cx="5208905" cy="2355215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91521" y="4304881"/>
              <a:ext cx="288366" cy="34380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859998" y="6120003"/>
              <a:ext cx="4140200" cy="540385"/>
            </a:xfrm>
            <a:custGeom>
              <a:avLst/>
              <a:gdLst/>
              <a:ahLst/>
              <a:cxnLst/>
              <a:rect l="l" t="t" r="r" b="b"/>
              <a:pathLst>
                <a:path w="4140200" h="540384">
                  <a:moveTo>
                    <a:pt x="4139996" y="0"/>
                  </a:moveTo>
                  <a:lnTo>
                    <a:pt x="0" y="0"/>
                  </a:lnTo>
                  <a:lnTo>
                    <a:pt x="0" y="539991"/>
                  </a:lnTo>
                  <a:lnTo>
                    <a:pt x="2069998" y="539991"/>
                  </a:lnTo>
                  <a:lnTo>
                    <a:pt x="4139996" y="539991"/>
                  </a:lnTo>
                  <a:lnTo>
                    <a:pt x="41399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859998" y="6120003"/>
              <a:ext cx="4140200" cy="540385"/>
            </a:xfrm>
            <a:custGeom>
              <a:avLst/>
              <a:gdLst/>
              <a:ahLst/>
              <a:cxnLst/>
              <a:rect l="l" t="t" r="r" b="b"/>
              <a:pathLst>
                <a:path w="4140200" h="540384">
                  <a:moveTo>
                    <a:pt x="2069998" y="539991"/>
                  </a:moveTo>
                  <a:lnTo>
                    <a:pt x="0" y="539991"/>
                  </a:lnTo>
                  <a:lnTo>
                    <a:pt x="0" y="0"/>
                  </a:lnTo>
                  <a:lnTo>
                    <a:pt x="4139996" y="0"/>
                  </a:lnTo>
                  <a:lnTo>
                    <a:pt x="4139996" y="539991"/>
                  </a:lnTo>
                  <a:lnTo>
                    <a:pt x="2069998" y="5399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290"/>
              </a:lnSpc>
            </a:pPr>
            <a:r>
              <a:rPr spc="-5" dirty="0"/>
              <a:t>Dirección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Operaciones</a:t>
            </a:r>
            <a:r>
              <a:rPr spc="-10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5" dirty="0"/>
              <a:t>Servicios</a:t>
            </a:r>
          </a:p>
          <a:p>
            <a:pPr algn="ctr">
              <a:lnSpc>
                <a:spcPts val="1540"/>
              </a:lnSpc>
            </a:pP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Grado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en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Ciencia</a:t>
            </a:r>
            <a:r>
              <a:rPr i="0" spc="-15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Gestión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Ingeniería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de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Servicios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9156700" cy="6864350"/>
            <a:chOff x="-6350" y="0"/>
            <a:chExt cx="9156700" cy="6864350"/>
          </a:xfrm>
        </p:grpSpPr>
        <p:sp>
          <p:nvSpPr>
            <p:cNvPr id="3" name="object 3"/>
            <p:cNvSpPr/>
            <p:nvPr/>
          </p:nvSpPr>
          <p:spPr>
            <a:xfrm>
              <a:off x="9001073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570" y="0"/>
                  </a:moveTo>
                  <a:lnTo>
                    <a:pt x="0" y="0"/>
                  </a:lnTo>
                  <a:lnTo>
                    <a:pt x="0" y="1371231"/>
                  </a:lnTo>
                  <a:lnTo>
                    <a:pt x="71285" y="1371231"/>
                  </a:lnTo>
                  <a:lnTo>
                    <a:pt x="142570" y="1371231"/>
                  </a:lnTo>
                  <a:lnTo>
                    <a:pt x="142570" y="0"/>
                  </a:lnTo>
                  <a:close/>
                </a:path>
              </a:pathLst>
            </a:custGeom>
            <a:solidFill>
              <a:srgbClr val="D02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001073" y="1371244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570" y="0"/>
                  </a:moveTo>
                  <a:lnTo>
                    <a:pt x="0" y="0"/>
                  </a:lnTo>
                  <a:lnTo>
                    <a:pt x="0" y="5486031"/>
                  </a:lnTo>
                  <a:lnTo>
                    <a:pt x="71285" y="5486031"/>
                  </a:lnTo>
                  <a:lnTo>
                    <a:pt x="142570" y="5486031"/>
                  </a:lnTo>
                  <a:lnTo>
                    <a:pt x="1425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4750"/>
              <a:ext cx="9143631" cy="90289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000838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9143631" y="0"/>
                  </a:moveTo>
                  <a:lnTo>
                    <a:pt x="0" y="0"/>
                  </a:lnTo>
                  <a:lnTo>
                    <a:pt x="0" y="856805"/>
                  </a:lnTo>
                  <a:lnTo>
                    <a:pt x="9143631" y="856805"/>
                  </a:lnTo>
                  <a:lnTo>
                    <a:pt x="91436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6857644"/>
              <a:ext cx="4508500" cy="0"/>
            </a:xfrm>
            <a:custGeom>
              <a:avLst/>
              <a:gdLst/>
              <a:ahLst/>
              <a:cxnLst/>
              <a:rect l="l" t="t" r="r" b="b"/>
              <a:pathLst>
                <a:path w="4508500">
                  <a:moveTo>
                    <a:pt x="4508284" y="0"/>
                  </a:moveTo>
                  <a:lnTo>
                    <a:pt x="0" y="0"/>
                  </a:lnTo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5994538"/>
              <a:ext cx="9144000" cy="12700"/>
            </a:xfrm>
            <a:custGeom>
              <a:avLst/>
              <a:gdLst/>
              <a:ahLst/>
              <a:cxnLst/>
              <a:rect l="l" t="t" r="r" b="b"/>
              <a:pathLst>
                <a:path w="9144000" h="12700">
                  <a:moveTo>
                    <a:pt x="0" y="12599"/>
                  </a:moveTo>
                  <a:lnTo>
                    <a:pt x="9143631" y="12599"/>
                  </a:lnTo>
                  <a:lnTo>
                    <a:pt x="9143631" y="0"/>
                  </a:lnTo>
                  <a:lnTo>
                    <a:pt x="0" y="0"/>
                  </a:lnTo>
                  <a:lnTo>
                    <a:pt x="0" y="125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08284" y="6857644"/>
              <a:ext cx="4635500" cy="0"/>
            </a:xfrm>
            <a:custGeom>
              <a:avLst/>
              <a:gdLst/>
              <a:ahLst/>
              <a:cxnLst/>
              <a:rect l="l" t="t" r="r" b="b"/>
              <a:pathLst>
                <a:path w="4635500">
                  <a:moveTo>
                    <a:pt x="4635347" y="0"/>
                  </a:moveTo>
                  <a:lnTo>
                    <a:pt x="0" y="0"/>
                  </a:lnTo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24" y="6137287"/>
              <a:ext cx="1423784" cy="54251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0" y="957237"/>
              <a:ext cx="3150870" cy="375920"/>
            </a:xfrm>
            <a:custGeom>
              <a:avLst/>
              <a:gdLst/>
              <a:ahLst/>
              <a:cxnLst/>
              <a:rect l="l" t="t" r="r" b="b"/>
              <a:pathLst>
                <a:path w="3150870" h="375919">
                  <a:moveTo>
                    <a:pt x="3150717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575358" y="375843"/>
                  </a:lnTo>
                  <a:lnTo>
                    <a:pt x="3150717" y="375843"/>
                  </a:lnTo>
                  <a:lnTo>
                    <a:pt x="3150717" y="0"/>
                  </a:lnTo>
                  <a:close/>
                </a:path>
              </a:pathLst>
            </a:custGeom>
            <a:solidFill>
              <a:srgbClr val="0C0C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956881"/>
              <a:ext cx="8460105" cy="487680"/>
            </a:xfrm>
            <a:custGeom>
              <a:avLst/>
              <a:gdLst/>
              <a:ahLst/>
              <a:cxnLst/>
              <a:rect l="l" t="t" r="r" b="b"/>
              <a:pathLst>
                <a:path w="8460105" h="487680">
                  <a:moveTo>
                    <a:pt x="8460003" y="0"/>
                  </a:moveTo>
                  <a:lnTo>
                    <a:pt x="0" y="0"/>
                  </a:lnTo>
                  <a:lnTo>
                    <a:pt x="0" y="487083"/>
                  </a:lnTo>
                  <a:lnTo>
                    <a:pt x="4230001" y="487083"/>
                  </a:lnTo>
                  <a:lnTo>
                    <a:pt x="8460003" y="487083"/>
                  </a:lnTo>
                  <a:lnTo>
                    <a:pt x="8460003" y="0"/>
                  </a:lnTo>
                  <a:close/>
                </a:path>
              </a:pathLst>
            </a:custGeom>
            <a:solidFill>
              <a:srgbClr val="D02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395274"/>
              <a:ext cx="8892540" cy="561975"/>
            </a:xfrm>
            <a:custGeom>
              <a:avLst/>
              <a:gdLst/>
              <a:ahLst/>
              <a:cxnLst/>
              <a:rect l="l" t="t" r="r" b="b"/>
              <a:pathLst>
                <a:path w="8892540" h="561975">
                  <a:moveTo>
                    <a:pt x="8891993" y="0"/>
                  </a:moveTo>
                  <a:lnTo>
                    <a:pt x="0" y="0"/>
                  </a:lnTo>
                  <a:lnTo>
                    <a:pt x="0" y="561606"/>
                  </a:lnTo>
                  <a:lnTo>
                    <a:pt x="4446003" y="561606"/>
                  </a:lnTo>
                  <a:lnTo>
                    <a:pt x="8891993" y="561606"/>
                  </a:lnTo>
                  <a:lnTo>
                    <a:pt x="8891993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97674" y="426504"/>
            <a:ext cx="7967980" cy="9086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12090">
              <a:lnSpc>
                <a:spcPct val="100000"/>
              </a:lnSpc>
              <a:spcBef>
                <a:spcPts val="130"/>
              </a:spcBef>
            </a:pPr>
            <a:r>
              <a:rPr sz="1650" b="1" spc="15" dirty="0">
                <a:solidFill>
                  <a:srgbClr val="FFFFFF"/>
                </a:solidFill>
                <a:latin typeface="Gill Sans Ultra Bold"/>
                <a:cs typeface="Gill Sans Ultra Bold"/>
              </a:rPr>
              <a:t>2.1.</a:t>
            </a:r>
            <a:r>
              <a:rPr sz="1650" b="1" spc="-100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1650" b="1" spc="15" dirty="0">
                <a:solidFill>
                  <a:srgbClr val="FFFFFF"/>
                </a:solidFill>
                <a:latin typeface="Gill Sans Ultra Bold"/>
                <a:cs typeface="Gill Sans Ultra Bold"/>
              </a:rPr>
              <a:t>Clasificación</a:t>
            </a:r>
            <a:r>
              <a:rPr sz="1650" b="1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1650" b="1" spc="20" dirty="0">
                <a:solidFill>
                  <a:srgbClr val="FFFFFF"/>
                </a:solidFill>
                <a:latin typeface="Gill Sans Ultra Bold"/>
                <a:cs typeface="Gill Sans Ultra Bold"/>
              </a:rPr>
              <a:t>de</a:t>
            </a:r>
            <a:r>
              <a:rPr sz="1650" b="1" spc="10" dirty="0">
                <a:solidFill>
                  <a:srgbClr val="FFFFFF"/>
                </a:solidFill>
                <a:latin typeface="Gill Sans Ultra Bold"/>
                <a:cs typeface="Gill Sans Ultra Bold"/>
              </a:rPr>
              <a:t> los</a:t>
            </a:r>
            <a:r>
              <a:rPr sz="1650" b="1" spc="-5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1650" b="1" spc="10" dirty="0">
                <a:solidFill>
                  <a:srgbClr val="FFFFFF"/>
                </a:solidFill>
                <a:latin typeface="Gill Sans Ultra Bold"/>
                <a:cs typeface="Gill Sans Ultra Bold"/>
              </a:rPr>
              <a:t>procesos </a:t>
            </a:r>
            <a:r>
              <a:rPr sz="1650" b="1" spc="15" dirty="0">
                <a:solidFill>
                  <a:srgbClr val="FFFFFF"/>
                </a:solidFill>
                <a:latin typeface="Gill Sans Ultra Bold"/>
                <a:cs typeface="Gill Sans Ultra Bold"/>
              </a:rPr>
              <a:t>en</a:t>
            </a:r>
            <a:r>
              <a:rPr sz="1650" b="1" spc="10" dirty="0">
                <a:solidFill>
                  <a:srgbClr val="FFFFFF"/>
                </a:solidFill>
                <a:latin typeface="Gill Sans Ultra Bold"/>
                <a:cs typeface="Gill Sans Ultra Bold"/>
              </a:rPr>
              <a:t> empresas </a:t>
            </a:r>
            <a:r>
              <a:rPr sz="1650" b="1" spc="15" dirty="0">
                <a:solidFill>
                  <a:srgbClr val="FFFFFF"/>
                </a:solidFill>
                <a:latin typeface="Gill Sans Ultra Bold"/>
                <a:cs typeface="Gill Sans Ultra Bold"/>
              </a:rPr>
              <a:t>de</a:t>
            </a:r>
            <a:r>
              <a:rPr sz="1650" b="1" spc="5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1650" b="1" spc="15" dirty="0">
                <a:solidFill>
                  <a:srgbClr val="FFFFFF"/>
                </a:solidFill>
                <a:latin typeface="Gill Sans Ultra Bold"/>
                <a:cs typeface="Gill Sans Ultra Bold"/>
              </a:rPr>
              <a:t>servicios</a:t>
            </a:r>
            <a:endParaRPr sz="1650">
              <a:latin typeface="Gill Sans Ultra Bold"/>
              <a:cs typeface="Gill Sans Ultra Bold"/>
            </a:endParaRPr>
          </a:p>
          <a:p>
            <a:pPr marL="25400">
              <a:lnSpc>
                <a:spcPct val="100000"/>
              </a:lnSpc>
              <a:spcBef>
                <a:spcPts val="860"/>
              </a:spcBef>
            </a:pP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1</a:t>
            </a:r>
            <a:r>
              <a:rPr sz="650" spc="5" dirty="0">
                <a:solidFill>
                  <a:srgbClr val="F1F1F1"/>
                </a:solidFill>
                <a:latin typeface="Gill Sans MT"/>
                <a:cs typeface="Gill Sans MT"/>
              </a:rPr>
              <a:t>.</a:t>
            </a:r>
            <a:r>
              <a:rPr sz="650" spc="-25" dirty="0">
                <a:solidFill>
                  <a:srgbClr val="F1F1F1"/>
                </a:solidFill>
                <a:latin typeface="Gill Sans MT"/>
                <a:cs typeface="Gill Sans MT"/>
              </a:rPr>
              <a:t>C</a:t>
            </a:r>
            <a:r>
              <a:rPr sz="650" spc="-35" dirty="0">
                <a:solidFill>
                  <a:srgbClr val="F1F1F1"/>
                </a:solidFill>
                <a:latin typeface="Gill Sans MT"/>
                <a:cs typeface="Gill Sans MT"/>
              </a:rPr>
              <a:t>AM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PU</a:t>
            </a:r>
            <a:r>
              <a:rPr sz="650" spc="1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10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D</a:t>
            </a:r>
            <a:r>
              <a:rPr sz="650" spc="15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650" spc="-9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650" spc="-30" dirty="0">
                <a:solidFill>
                  <a:srgbClr val="F1F1F1"/>
                </a:solidFill>
                <a:latin typeface="Gill Sans MT"/>
                <a:cs typeface="Gill Sans MT"/>
              </a:rPr>
              <a:t>Ó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80" dirty="0">
                <a:solidFill>
                  <a:srgbClr val="F1F1F1"/>
                </a:solidFill>
                <a:latin typeface="Gill Sans MT"/>
                <a:cs typeface="Gill Sans MT"/>
              </a:rPr>
              <a:t>T</a:t>
            </a: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O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LE</a:t>
            </a:r>
            <a:r>
              <a:rPr sz="650" spc="1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endParaRPr sz="6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650">
              <a:latin typeface="Gill Sans MT"/>
              <a:cs typeface="Gill Sans MT"/>
            </a:endParaRPr>
          </a:p>
          <a:p>
            <a:pPr marL="506730">
              <a:lnSpc>
                <a:spcPct val="100000"/>
              </a:lnSpc>
            </a:pPr>
            <a:r>
              <a:rPr sz="2400" spc="-1110" baseline="17361" dirty="0">
                <a:solidFill>
                  <a:srgbClr val="D0272D"/>
                </a:solidFill>
                <a:latin typeface="Gill Sans MT"/>
                <a:cs typeface="Gill Sans MT"/>
              </a:rPr>
              <a:t>S</a:t>
            </a:r>
            <a:r>
              <a:rPr sz="2100" spc="-32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400" spc="-727" baseline="17361" dirty="0">
                <a:solidFill>
                  <a:srgbClr val="D0272D"/>
                </a:solidFill>
                <a:latin typeface="Gill Sans MT"/>
                <a:cs typeface="Gill Sans MT"/>
              </a:rPr>
              <a:t>u</a:t>
            </a:r>
            <a:r>
              <a:rPr sz="2100" spc="-335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400" spc="-712" baseline="17361" dirty="0">
                <a:solidFill>
                  <a:srgbClr val="D0272D"/>
                </a:solidFill>
                <a:latin typeface="Gill Sans MT"/>
                <a:cs typeface="Gill Sans MT"/>
              </a:rPr>
              <a:t>b</a:t>
            </a:r>
            <a:r>
              <a:rPr sz="2100" spc="-225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400" spc="-487" baseline="17361" dirty="0">
                <a:solidFill>
                  <a:srgbClr val="D0272D"/>
                </a:solidFill>
                <a:latin typeface="Gill Sans MT"/>
                <a:cs typeface="Gill Sans MT"/>
              </a:rPr>
              <a:t>t</a:t>
            </a:r>
            <a:r>
              <a:rPr sz="2100" spc="-750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2400" spc="-15" baseline="17361" dirty="0">
                <a:solidFill>
                  <a:srgbClr val="D0272D"/>
                </a:solidFill>
                <a:latin typeface="Gill Sans MT"/>
                <a:cs typeface="Gill Sans MT"/>
              </a:rPr>
              <a:t>í</a:t>
            </a:r>
            <a:r>
              <a:rPr sz="2400" spc="-202" baseline="17361" dirty="0">
                <a:solidFill>
                  <a:srgbClr val="D0272D"/>
                </a:solidFill>
                <a:latin typeface="Gill Sans MT"/>
                <a:cs typeface="Gill Sans MT"/>
              </a:rPr>
              <a:t>t</a:t>
            </a:r>
            <a:r>
              <a:rPr sz="2100" spc="-950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400" spc="-7" baseline="17361" dirty="0">
                <a:solidFill>
                  <a:srgbClr val="D0272D"/>
                </a:solidFill>
                <a:latin typeface="Gill Sans MT"/>
                <a:cs typeface="Gill Sans MT"/>
              </a:rPr>
              <a:t>u</a:t>
            </a:r>
            <a:r>
              <a:rPr sz="2400" spc="-315" baseline="17361" dirty="0">
                <a:solidFill>
                  <a:srgbClr val="D0272D"/>
                </a:solidFill>
                <a:latin typeface="Gill Sans MT"/>
                <a:cs typeface="Gill Sans MT"/>
              </a:rPr>
              <a:t>l</a:t>
            </a:r>
            <a:r>
              <a:rPr sz="2100" spc="-26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400" spc="-967" baseline="17361" dirty="0">
                <a:solidFill>
                  <a:srgbClr val="D0272D"/>
                </a:solidFill>
                <a:latin typeface="Gill Sans MT"/>
                <a:cs typeface="Gill Sans MT"/>
              </a:rPr>
              <a:t>o</a:t>
            </a:r>
            <a:r>
              <a:rPr sz="210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100" spc="-65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400" spc="-277" baseline="17361" dirty="0">
                <a:solidFill>
                  <a:srgbClr val="D0272D"/>
                </a:solidFill>
                <a:latin typeface="Gill Sans MT"/>
                <a:cs typeface="Gill Sans MT"/>
              </a:rPr>
              <a:t>1</a:t>
            </a:r>
            <a:r>
              <a:rPr sz="2100" spc="-1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100" spc="-5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100" spc="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10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100" spc="-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100" dirty="0">
                <a:solidFill>
                  <a:srgbClr val="FFFFFF"/>
                </a:solidFill>
                <a:latin typeface="Gill Sans MT"/>
                <a:cs typeface="Gill Sans MT"/>
              </a:rPr>
              <a:t>2 </a:t>
            </a:r>
            <a:r>
              <a:rPr sz="2100" spc="5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100" spc="-15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100" dirty="0">
                <a:solidFill>
                  <a:srgbClr val="FFFFFF"/>
                </a:solidFill>
                <a:latin typeface="Gill Sans MT"/>
                <a:cs typeface="Gill Sans MT"/>
              </a:rPr>
              <a:t>as</a:t>
            </a:r>
            <a:r>
              <a:rPr sz="2100" spc="-1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100" dirty="0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r>
              <a:rPr sz="2100" spc="-5" dirty="0">
                <a:solidFill>
                  <a:srgbClr val="FFFFFF"/>
                </a:solidFill>
                <a:latin typeface="Gill Sans MT"/>
                <a:cs typeface="Gill Sans MT"/>
              </a:rPr>
              <a:t>ic</a:t>
            </a:r>
            <a:r>
              <a:rPr sz="210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100" spc="-5" dirty="0">
                <a:solidFill>
                  <a:srgbClr val="FFFFFF"/>
                </a:solidFill>
                <a:latin typeface="Gill Sans MT"/>
                <a:cs typeface="Gill Sans MT"/>
              </a:rPr>
              <a:t>cio</a:t>
            </a:r>
            <a:r>
              <a:rPr sz="2100" spc="5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100" dirty="0">
                <a:solidFill>
                  <a:srgbClr val="FFFFFF"/>
                </a:solidFill>
                <a:latin typeface="Gill Sans MT"/>
                <a:cs typeface="Gill Sans MT"/>
              </a:rPr>
              <a:t>es</a:t>
            </a:r>
            <a:endParaRPr sz="21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398" y="1738083"/>
            <a:ext cx="4180204" cy="3990340"/>
          </a:xfrm>
          <a:prstGeom prst="rect">
            <a:avLst/>
          </a:prstGeom>
          <a:ln w="9359">
            <a:solidFill>
              <a:srgbClr val="D0272D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800">
              <a:latin typeface="Times New Roman"/>
              <a:cs typeface="Times New Roman"/>
            </a:endParaRPr>
          </a:p>
          <a:p>
            <a:pPr marL="175260" marR="177165" indent="3175" algn="ctr">
              <a:lnSpc>
                <a:spcPct val="99900"/>
              </a:lnSpc>
            </a:pPr>
            <a:r>
              <a:rPr sz="2600" dirty="0">
                <a:latin typeface="Gill Sans MT"/>
                <a:cs typeface="Gill Sans MT"/>
              </a:rPr>
              <a:t>En función del Grado de </a:t>
            </a:r>
            <a:r>
              <a:rPr sz="2600" spc="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Contacto </a:t>
            </a:r>
            <a:r>
              <a:rPr sz="2600" spc="-5" dirty="0">
                <a:latin typeface="Gill Sans MT"/>
                <a:cs typeface="Gill Sans MT"/>
              </a:rPr>
              <a:t>con </a:t>
            </a:r>
            <a:r>
              <a:rPr sz="2600" dirty="0">
                <a:latin typeface="Gill Sans MT"/>
                <a:cs typeface="Gill Sans MT"/>
              </a:rPr>
              <a:t>el </a:t>
            </a:r>
            <a:r>
              <a:rPr sz="2600" spc="-5" dirty="0">
                <a:latin typeface="Gill Sans MT"/>
                <a:cs typeface="Gill Sans MT"/>
              </a:rPr>
              <a:t>cliente para </a:t>
            </a:r>
            <a:r>
              <a:rPr sz="2600" spc="-710" dirty="0">
                <a:latin typeface="Gill Sans MT"/>
                <a:cs typeface="Gill Sans MT"/>
              </a:rPr>
              <a:t> </a:t>
            </a:r>
            <a:r>
              <a:rPr sz="2600" spc="-5" dirty="0">
                <a:latin typeface="Gill Sans MT"/>
                <a:cs typeface="Gill Sans MT"/>
              </a:rPr>
              <a:t>la</a:t>
            </a:r>
            <a:r>
              <a:rPr sz="2600" dirty="0">
                <a:latin typeface="Gill Sans MT"/>
                <a:cs typeface="Gill Sans MT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prestación</a:t>
            </a:r>
            <a:r>
              <a:rPr sz="2600" dirty="0">
                <a:latin typeface="Gill Sans MT"/>
                <a:cs typeface="Gill Sans MT"/>
              </a:rPr>
              <a:t> del</a:t>
            </a:r>
            <a:r>
              <a:rPr sz="2600" spc="-5" dirty="0">
                <a:latin typeface="Gill Sans MT"/>
                <a:cs typeface="Gill Sans MT"/>
              </a:rPr>
              <a:t> </a:t>
            </a:r>
            <a:r>
              <a:rPr sz="2600" spc="5" dirty="0">
                <a:latin typeface="Gill Sans MT"/>
                <a:cs typeface="Gill Sans MT"/>
              </a:rPr>
              <a:t>servicio </a:t>
            </a:r>
            <a:r>
              <a:rPr sz="2600" spc="10" dirty="0">
                <a:latin typeface="Gill Sans MT"/>
                <a:cs typeface="Gill Sans MT"/>
              </a:rPr>
              <a:t> </a:t>
            </a:r>
            <a:r>
              <a:rPr sz="2600" spc="-5" dirty="0">
                <a:latin typeface="Gill Sans MT"/>
                <a:cs typeface="Gill Sans MT"/>
              </a:rPr>
              <a:t>(</a:t>
            </a:r>
            <a:r>
              <a:rPr sz="2600" spc="5" dirty="0">
                <a:latin typeface="Gill Sans MT"/>
                <a:cs typeface="Gill Sans MT"/>
              </a:rPr>
              <a:t>C</a:t>
            </a:r>
            <a:r>
              <a:rPr sz="2600" spc="-10" dirty="0">
                <a:latin typeface="Gill Sans MT"/>
                <a:cs typeface="Gill Sans MT"/>
              </a:rPr>
              <a:t>H</a:t>
            </a:r>
            <a:r>
              <a:rPr sz="2600" dirty="0">
                <a:latin typeface="Gill Sans MT"/>
                <a:cs typeface="Gill Sans MT"/>
              </a:rPr>
              <a:t>AS</a:t>
            </a:r>
            <a:r>
              <a:rPr sz="2600" spc="5" dirty="0">
                <a:latin typeface="Gill Sans MT"/>
                <a:cs typeface="Gill Sans MT"/>
              </a:rPr>
              <a:t>E</a:t>
            </a:r>
            <a:r>
              <a:rPr sz="2600" dirty="0">
                <a:latin typeface="Gill Sans MT"/>
                <a:cs typeface="Gill Sans MT"/>
              </a:rPr>
              <a:t>,</a:t>
            </a:r>
            <a:r>
              <a:rPr sz="2600" spc="-265" dirty="0">
                <a:latin typeface="Gill Sans MT"/>
                <a:cs typeface="Gill Sans MT"/>
              </a:rPr>
              <a:t> </a:t>
            </a:r>
            <a:r>
              <a:rPr sz="2600" spc="5" dirty="0">
                <a:latin typeface="Gill Sans MT"/>
                <a:cs typeface="Gill Sans MT"/>
              </a:rPr>
              <a:t>197</a:t>
            </a:r>
            <a:r>
              <a:rPr sz="2600" dirty="0">
                <a:latin typeface="Gill Sans MT"/>
                <a:cs typeface="Gill Sans MT"/>
              </a:rPr>
              <a:t>8):</a:t>
            </a:r>
            <a:endParaRPr sz="26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50">
              <a:latin typeface="Gill Sans MT"/>
              <a:cs typeface="Gill Sans MT"/>
            </a:endParaRPr>
          </a:p>
          <a:p>
            <a:pPr marL="519430" indent="-344805">
              <a:lnSpc>
                <a:spcPct val="100000"/>
              </a:lnSpc>
              <a:buClr>
                <a:srgbClr val="BF0000"/>
              </a:buClr>
              <a:buFont typeface="Arial"/>
              <a:buChar char="•"/>
              <a:tabLst>
                <a:tab pos="518795" algn="l"/>
                <a:tab pos="520065" algn="l"/>
              </a:tabLst>
            </a:pPr>
            <a:r>
              <a:rPr sz="2600" spc="5" dirty="0">
                <a:solidFill>
                  <a:srgbClr val="7F7F7F"/>
                </a:solidFill>
                <a:latin typeface="Gill Sans MT"/>
                <a:cs typeface="Gill Sans MT"/>
              </a:rPr>
              <a:t>Servicios</a:t>
            </a:r>
            <a:r>
              <a:rPr sz="2600" spc="-30" dirty="0">
                <a:solidFill>
                  <a:srgbClr val="7F7F7F"/>
                </a:solidFill>
                <a:latin typeface="Gill Sans MT"/>
                <a:cs typeface="Gill Sans MT"/>
              </a:rPr>
              <a:t> </a:t>
            </a:r>
            <a:r>
              <a:rPr sz="2600" dirty="0">
                <a:solidFill>
                  <a:srgbClr val="7F7F7F"/>
                </a:solidFill>
                <a:latin typeface="Gill Sans MT"/>
                <a:cs typeface="Gill Sans MT"/>
              </a:rPr>
              <a:t>de</a:t>
            </a:r>
            <a:r>
              <a:rPr sz="2600" spc="-15" dirty="0">
                <a:solidFill>
                  <a:srgbClr val="7F7F7F"/>
                </a:solidFill>
                <a:latin typeface="Gill Sans MT"/>
                <a:cs typeface="Gill Sans MT"/>
              </a:rPr>
              <a:t> </a:t>
            </a:r>
            <a:r>
              <a:rPr sz="2600" spc="-10" dirty="0">
                <a:solidFill>
                  <a:srgbClr val="7F7F7F"/>
                </a:solidFill>
                <a:latin typeface="Gill Sans MT"/>
                <a:cs typeface="Gill Sans MT"/>
              </a:rPr>
              <a:t>profesionales</a:t>
            </a:r>
            <a:endParaRPr sz="26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BF0000"/>
              </a:buClr>
              <a:buFont typeface="Arial"/>
              <a:buChar char="•"/>
            </a:pPr>
            <a:endParaRPr sz="2650">
              <a:latin typeface="Gill Sans MT"/>
              <a:cs typeface="Gill Sans MT"/>
            </a:endParaRPr>
          </a:p>
          <a:p>
            <a:pPr marL="519430" indent="-344805">
              <a:lnSpc>
                <a:spcPct val="100000"/>
              </a:lnSpc>
              <a:buClr>
                <a:srgbClr val="BF0000"/>
              </a:buClr>
              <a:buFont typeface="Arial"/>
              <a:buChar char="•"/>
              <a:tabLst>
                <a:tab pos="518795" algn="l"/>
                <a:tab pos="520065" algn="l"/>
              </a:tabLst>
            </a:pPr>
            <a:r>
              <a:rPr sz="2600" spc="5" dirty="0">
                <a:solidFill>
                  <a:srgbClr val="7F7F7F"/>
                </a:solidFill>
                <a:latin typeface="Gill Sans MT"/>
                <a:cs typeface="Gill Sans MT"/>
              </a:rPr>
              <a:t>Servicios</a:t>
            </a:r>
            <a:r>
              <a:rPr sz="2600" spc="-35" dirty="0">
                <a:solidFill>
                  <a:srgbClr val="7F7F7F"/>
                </a:solidFill>
                <a:latin typeface="Gill Sans MT"/>
                <a:cs typeface="Gill Sans MT"/>
              </a:rPr>
              <a:t> </a:t>
            </a:r>
            <a:r>
              <a:rPr sz="2600" spc="-5" dirty="0">
                <a:solidFill>
                  <a:srgbClr val="7F7F7F"/>
                </a:solidFill>
                <a:latin typeface="Gill Sans MT"/>
                <a:cs typeface="Gill Sans MT"/>
              </a:rPr>
              <a:t>en</a:t>
            </a:r>
            <a:r>
              <a:rPr sz="2600" spc="-20" dirty="0">
                <a:solidFill>
                  <a:srgbClr val="7F7F7F"/>
                </a:solidFill>
                <a:latin typeface="Gill Sans MT"/>
                <a:cs typeface="Gill Sans MT"/>
              </a:rPr>
              <a:t> </a:t>
            </a:r>
            <a:r>
              <a:rPr sz="2600" spc="-5" dirty="0">
                <a:solidFill>
                  <a:srgbClr val="7F7F7F"/>
                </a:solidFill>
                <a:latin typeface="Gill Sans MT"/>
                <a:cs typeface="Gill Sans MT"/>
              </a:rPr>
              <a:t>Masa</a:t>
            </a:r>
            <a:endParaRPr sz="26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10354" y="1733397"/>
            <a:ext cx="4180204" cy="4020820"/>
          </a:xfrm>
          <a:prstGeom prst="rect">
            <a:avLst/>
          </a:prstGeom>
          <a:ln w="9359">
            <a:solidFill>
              <a:srgbClr val="D0272D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208279" marR="207645" indent="635" algn="ctr">
              <a:lnSpc>
                <a:spcPct val="99900"/>
              </a:lnSpc>
              <a:spcBef>
                <a:spcPts val="365"/>
              </a:spcBef>
            </a:pPr>
            <a:r>
              <a:rPr sz="2600" dirty="0">
                <a:latin typeface="Gill Sans MT"/>
                <a:cs typeface="Gill Sans MT"/>
              </a:rPr>
              <a:t>En función del Grado de </a:t>
            </a:r>
            <a:r>
              <a:rPr sz="2600" spc="5" dirty="0">
                <a:latin typeface="Gill Sans MT"/>
                <a:cs typeface="Gill Sans MT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Personalización</a:t>
            </a:r>
            <a:r>
              <a:rPr sz="2600" spc="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e </a:t>
            </a:r>
            <a:r>
              <a:rPr sz="2600" spc="-5" dirty="0">
                <a:latin typeface="Gill Sans MT"/>
                <a:cs typeface="Gill Sans MT"/>
              </a:rPr>
              <a:t>Intensidad </a:t>
            </a:r>
            <a:r>
              <a:rPr sz="2600" spc="-70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de </a:t>
            </a:r>
            <a:r>
              <a:rPr sz="2600" spc="-5" dirty="0">
                <a:latin typeface="Gill Sans MT"/>
                <a:cs typeface="Gill Sans MT"/>
              </a:rPr>
              <a:t>la </a:t>
            </a:r>
            <a:r>
              <a:rPr sz="2600" dirty="0">
                <a:latin typeface="Gill Sans MT"/>
                <a:cs typeface="Gill Sans MT"/>
              </a:rPr>
              <a:t>mano de </a:t>
            </a:r>
            <a:r>
              <a:rPr sz="2600" spc="-5" dirty="0">
                <a:latin typeface="Gill Sans MT"/>
                <a:cs typeface="Gill Sans MT"/>
              </a:rPr>
              <a:t>obra </a:t>
            </a:r>
            <a:r>
              <a:rPr sz="2600" dirty="0">
                <a:latin typeface="Gill Sans MT"/>
                <a:cs typeface="Gill Sans MT"/>
              </a:rPr>
              <a:t> </a:t>
            </a:r>
            <a:r>
              <a:rPr sz="2600" spc="-5" dirty="0">
                <a:latin typeface="Gill Sans MT"/>
                <a:cs typeface="Gill Sans MT"/>
              </a:rPr>
              <a:t>(SC</a:t>
            </a:r>
            <a:r>
              <a:rPr sz="2600" dirty="0">
                <a:latin typeface="Gill Sans MT"/>
                <a:cs typeface="Gill Sans MT"/>
              </a:rPr>
              <a:t>H</a:t>
            </a:r>
            <a:r>
              <a:rPr sz="2600" spc="5" dirty="0">
                <a:latin typeface="Gill Sans MT"/>
                <a:cs typeface="Gill Sans MT"/>
              </a:rPr>
              <a:t>E</a:t>
            </a:r>
            <a:r>
              <a:rPr sz="2600" spc="-5" dirty="0">
                <a:latin typeface="Gill Sans MT"/>
                <a:cs typeface="Gill Sans MT"/>
              </a:rPr>
              <a:t>M</a:t>
            </a:r>
            <a:r>
              <a:rPr sz="2600" spc="5" dirty="0">
                <a:latin typeface="Gill Sans MT"/>
                <a:cs typeface="Gill Sans MT"/>
              </a:rPr>
              <a:t>E</a:t>
            </a:r>
            <a:r>
              <a:rPr sz="2600" spc="-10" dirty="0">
                <a:latin typeface="Gill Sans MT"/>
                <a:cs typeface="Gill Sans MT"/>
              </a:rPr>
              <a:t>N</a:t>
            </a:r>
            <a:r>
              <a:rPr sz="2600" spc="-5" dirty="0">
                <a:latin typeface="Gill Sans MT"/>
                <a:cs typeface="Gill Sans MT"/>
              </a:rPr>
              <a:t>N</a:t>
            </a:r>
            <a:r>
              <a:rPr sz="2600" spc="5" dirty="0">
                <a:latin typeface="Gill Sans MT"/>
                <a:cs typeface="Gill Sans MT"/>
              </a:rPr>
              <a:t>E</a:t>
            </a:r>
            <a:r>
              <a:rPr sz="2600" dirty="0">
                <a:latin typeface="Gill Sans MT"/>
                <a:cs typeface="Gill Sans MT"/>
              </a:rPr>
              <a:t>R,</a:t>
            </a:r>
            <a:r>
              <a:rPr sz="2600" spc="-265" dirty="0">
                <a:latin typeface="Gill Sans MT"/>
                <a:cs typeface="Gill Sans MT"/>
              </a:rPr>
              <a:t> </a:t>
            </a:r>
            <a:r>
              <a:rPr sz="2600" spc="5" dirty="0">
                <a:latin typeface="Gill Sans MT"/>
                <a:cs typeface="Gill Sans MT"/>
              </a:rPr>
              <a:t>1986</a:t>
            </a:r>
            <a:r>
              <a:rPr sz="2600" spc="-5" dirty="0">
                <a:latin typeface="Gill Sans MT"/>
                <a:cs typeface="Gill Sans MT"/>
              </a:rPr>
              <a:t>):</a:t>
            </a:r>
            <a:endParaRPr sz="26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50">
              <a:latin typeface="Gill Sans MT"/>
              <a:cs typeface="Gill Sans MT"/>
            </a:endParaRPr>
          </a:p>
          <a:p>
            <a:pPr marL="529590" indent="-343535">
              <a:lnSpc>
                <a:spcPct val="100000"/>
              </a:lnSpc>
              <a:buClr>
                <a:srgbClr val="BF0000"/>
              </a:buClr>
              <a:buFont typeface="Arial"/>
              <a:buChar char="•"/>
              <a:tabLst>
                <a:tab pos="529590" algn="l"/>
                <a:tab pos="530225" algn="l"/>
              </a:tabLst>
            </a:pPr>
            <a:r>
              <a:rPr sz="2600" spc="5" dirty="0">
                <a:solidFill>
                  <a:srgbClr val="7F7F7F"/>
                </a:solidFill>
                <a:latin typeface="Gill Sans MT"/>
                <a:cs typeface="Gill Sans MT"/>
              </a:rPr>
              <a:t>Servicios</a:t>
            </a:r>
            <a:r>
              <a:rPr sz="2600" spc="-40" dirty="0">
                <a:solidFill>
                  <a:srgbClr val="7F7F7F"/>
                </a:solidFill>
                <a:latin typeface="Gill Sans MT"/>
                <a:cs typeface="Gill Sans MT"/>
              </a:rPr>
              <a:t> </a:t>
            </a:r>
            <a:r>
              <a:rPr sz="2600" spc="5" dirty="0">
                <a:solidFill>
                  <a:srgbClr val="7F7F7F"/>
                </a:solidFill>
                <a:latin typeface="Gill Sans MT"/>
                <a:cs typeface="Gill Sans MT"/>
              </a:rPr>
              <a:t>de</a:t>
            </a:r>
            <a:r>
              <a:rPr sz="2600" spc="-30" dirty="0">
                <a:solidFill>
                  <a:srgbClr val="7F7F7F"/>
                </a:solidFill>
                <a:latin typeface="Gill Sans MT"/>
                <a:cs typeface="Gill Sans MT"/>
              </a:rPr>
              <a:t> </a:t>
            </a:r>
            <a:r>
              <a:rPr sz="2600" spc="-10" dirty="0">
                <a:solidFill>
                  <a:srgbClr val="7F7F7F"/>
                </a:solidFill>
                <a:latin typeface="Gill Sans MT"/>
                <a:cs typeface="Gill Sans MT"/>
              </a:rPr>
              <a:t>profesionales</a:t>
            </a:r>
            <a:endParaRPr sz="2600">
              <a:latin typeface="Gill Sans MT"/>
              <a:cs typeface="Gill Sans MT"/>
            </a:endParaRPr>
          </a:p>
          <a:p>
            <a:pPr marL="529590" indent="-343535">
              <a:lnSpc>
                <a:spcPts val="3115"/>
              </a:lnSpc>
              <a:buClr>
                <a:srgbClr val="BF0000"/>
              </a:buClr>
              <a:buFont typeface="Arial"/>
              <a:buChar char="•"/>
              <a:tabLst>
                <a:tab pos="529590" algn="l"/>
                <a:tab pos="530225" algn="l"/>
              </a:tabLst>
            </a:pPr>
            <a:r>
              <a:rPr sz="2600" spc="-55" dirty="0">
                <a:solidFill>
                  <a:srgbClr val="7F7F7F"/>
                </a:solidFill>
                <a:latin typeface="Gill Sans MT"/>
                <a:cs typeface="Gill Sans MT"/>
              </a:rPr>
              <a:t>Taller</a:t>
            </a:r>
            <a:r>
              <a:rPr sz="2600" spc="-40" dirty="0">
                <a:solidFill>
                  <a:srgbClr val="7F7F7F"/>
                </a:solidFill>
                <a:latin typeface="Gill Sans MT"/>
                <a:cs typeface="Gill Sans MT"/>
              </a:rPr>
              <a:t> </a:t>
            </a:r>
            <a:r>
              <a:rPr sz="2600" dirty="0">
                <a:solidFill>
                  <a:srgbClr val="7F7F7F"/>
                </a:solidFill>
                <a:latin typeface="Gill Sans MT"/>
                <a:cs typeface="Gill Sans MT"/>
              </a:rPr>
              <a:t>de</a:t>
            </a:r>
            <a:r>
              <a:rPr sz="2600" spc="-30" dirty="0">
                <a:solidFill>
                  <a:srgbClr val="7F7F7F"/>
                </a:solidFill>
                <a:latin typeface="Gill Sans MT"/>
                <a:cs typeface="Gill Sans MT"/>
              </a:rPr>
              <a:t> </a:t>
            </a:r>
            <a:r>
              <a:rPr sz="2600" spc="5" dirty="0">
                <a:solidFill>
                  <a:srgbClr val="7F7F7F"/>
                </a:solidFill>
                <a:latin typeface="Gill Sans MT"/>
                <a:cs typeface="Gill Sans MT"/>
              </a:rPr>
              <a:t>servicios</a:t>
            </a:r>
            <a:endParaRPr sz="2600">
              <a:latin typeface="Gill Sans MT"/>
              <a:cs typeface="Gill Sans MT"/>
            </a:endParaRPr>
          </a:p>
          <a:p>
            <a:pPr marL="529590" indent="-343535">
              <a:lnSpc>
                <a:spcPts val="3115"/>
              </a:lnSpc>
              <a:buClr>
                <a:srgbClr val="BF0000"/>
              </a:buClr>
              <a:buFont typeface="Arial"/>
              <a:buChar char="•"/>
              <a:tabLst>
                <a:tab pos="529590" algn="l"/>
                <a:tab pos="530225" algn="l"/>
              </a:tabLst>
            </a:pPr>
            <a:r>
              <a:rPr sz="2600" spc="-5" dirty="0">
                <a:solidFill>
                  <a:srgbClr val="7F7F7F"/>
                </a:solidFill>
                <a:latin typeface="Gill Sans MT"/>
                <a:cs typeface="Gill Sans MT"/>
              </a:rPr>
              <a:t>Factoría</a:t>
            </a:r>
            <a:r>
              <a:rPr sz="2600" spc="-30" dirty="0">
                <a:solidFill>
                  <a:srgbClr val="7F7F7F"/>
                </a:solidFill>
                <a:latin typeface="Gill Sans MT"/>
                <a:cs typeface="Gill Sans MT"/>
              </a:rPr>
              <a:t> </a:t>
            </a:r>
            <a:r>
              <a:rPr sz="2600" dirty="0">
                <a:solidFill>
                  <a:srgbClr val="7F7F7F"/>
                </a:solidFill>
                <a:latin typeface="Gill Sans MT"/>
                <a:cs typeface="Gill Sans MT"/>
              </a:rPr>
              <a:t>de</a:t>
            </a:r>
            <a:r>
              <a:rPr sz="2600" spc="-20" dirty="0">
                <a:solidFill>
                  <a:srgbClr val="7F7F7F"/>
                </a:solidFill>
                <a:latin typeface="Gill Sans MT"/>
                <a:cs typeface="Gill Sans MT"/>
              </a:rPr>
              <a:t> </a:t>
            </a:r>
            <a:r>
              <a:rPr sz="2600" spc="5" dirty="0">
                <a:solidFill>
                  <a:srgbClr val="7F7F7F"/>
                </a:solidFill>
                <a:latin typeface="Gill Sans MT"/>
                <a:cs typeface="Gill Sans MT"/>
              </a:rPr>
              <a:t>Servicios</a:t>
            </a:r>
            <a:endParaRPr sz="2600">
              <a:latin typeface="Gill Sans MT"/>
              <a:cs typeface="Gill Sans MT"/>
            </a:endParaRPr>
          </a:p>
          <a:p>
            <a:pPr marL="529590" indent="-343535">
              <a:lnSpc>
                <a:spcPct val="100000"/>
              </a:lnSpc>
              <a:buClr>
                <a:srgbClr val="BF0000"/>
              </a:buClr>
              <a:buFont typeface="Arial"/>
              <a:buChar char="•"/>
              <a:tabLst>
                <a:tab pos="529590" algn="l"/>
                <a:tab pos="530225" algn="l"/>
              </a:tabLst>
            </a:pPr>
            <a:r>
              <a:rPr sz="2600" spc="5" dirty="0">
                <a:solidFill>
                  <a:srgbClr val="7F7F7F"/>
                </a:solidFill>
                <a:latin typeface="Gill Sans MT"/>
                <a:cs typeface="Gill Sans MT"/>
              </a:rPr>
              <a:t>Servicios</a:t>
            </a:r>
            <a:r>
              <a:rPr sz="2600" spc="-45" dirty="0">
                <a:solidFill>
                  <a:srgbClr val="7F7F7F"/>
                </a:solidFill>
                <a:latin typeface="Gill Sans MT"/>
                <a:cs typeface="Gill Sans MT"/>
              </a:rPr>
              <a:t> </a:t>
            </a:r>
            <a:r>
              <a:rPr sz="2600" dirty="0">
                <a:solidFill>
                  <a:srgbClr val="7F7F7F"/>
                </a:solidFill>
                <a:latin typeface="Gill Sans MT"/>
                <a:cs typeface="Gill Sans MT"/>
              </a:rPr>
              <a:t>en</a:t>
            </a:r>
            <a:r>
              <a:rPr sz="2600" spc="-25" dirty="0">
                <a:solidFill>
                  <a:srgbClr val="7F7F7F"/>
                </a:solidFill>
                <a:latin typeface="Gill Sans MT"/>
                <a:cs typeface="Gill Sans MT"/>
              </a:rPr>
              <a:t> </a:t>
            </a:r>
            <a:r>
              <a:rPr sz="2600" spc="-5" dirty="0">
                <a:solidFill>
                  <a:srgbClr val="7F7F7F"/>
                </a:solidFill>
                <a:latin typeface="Gill Sans MT"/>
                <a:cs typeface="Gill Sans MT"/>
              </a:rPr>
              <a:t>Masa</a:t>
            </a:r>
            <a:endParaRPr sz="2600">
              <a:latin typeface="Gill Sans MT"/>
              <a:cs typeface="Gill Sans M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859997" y="6120003"/>
            <a:ext cx="4140200" cy="540385"/>
            <a:chOff x="4859997" y="6120003"/>
            <a:chExt cx="4140200" cy="540385"/>
          </a:xfrm>
        </p:grpSpPr>
        <p:sp>
          <p:nvSpPr>
            <p:cNvPr id="18" name="object 18"/>
            <p:cNvSpPr/>
            <p:nvPr/>
          </p:nvSpPr>
          <p:spPr>
            <a:xfrm>
              <a:off x="4859997" y="6120003"/>
              <a:ext cx="4140200" cy="540385"/>
            </a:xfrm>
            <a:custGeom>
              <a:avLst/>
              <a:gdLst/>
              <a:ahLst/>
              <a:cxnLst/>
              <a:rect l="l" t="t" r="r" b="b"/>
              <a:pathLst>
                <a:path w="4140200" h="540384">
                  <a:moveTo>
                    <a:pt x="4139996" y="0"/>
                  </a:moveTo>
                  <a:lnTo>
                    <a:pt x="0" y="0"/>
                  </a:lnTo>
                  <a:lnTo>
                    <a:pt x="0" y="539991"/>
                  </a:lnTo>
                  <a:lnTo>
                    <a:pt x="2069998" y="539991"/>
                  </a:lnTo>
                  <a:lnTo>
                    <a:pt x="4139996" y="539991"/>
                  </a:lnTo>
                  <a:lnTo>
                    <a:pt x="41399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859997" y="6120003"/>
              <a:ext cx="4140200" cy="540385"/>
            </a:xfrm>
            <a:custGeom>
              <a:avLst/>
              <a:gdLst/>
              <a:ahLst/>
              <a:cxnLst/>
              <a:rect l="l" t="t" r="r" b="b"/>
              <a:pathLst>
                <a:path w="4140200" h="540384">
                  <a:moveTo>
                    <a:pt x="2069998" y="539991"/>
                  </a:moveTo>
                  <a:lnTo>
                    <a:pt x="0" y="539991"/>
                  </a:lnTo>
                  <a:lnTo>
                    <a:pt x="0" y="0"/>
                  </a:lnTo>
                  <a:lnTo>
                    <a:pt x="4139996" y="0"/>
                  </a:lnTo>
                  <a:lnTo>
                    <a:pt x="4139996" y="539991"/>
                  </a:lnTo>
                  <a:lnTo>
                    <a:pt x="2069998" y="5399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290"/>
              </a:lnSpc>
            </a:pPr>
            <a:r>
              <a:rPr spc="-5" dirty="0"/>
              <a:t>Dirección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Operaciones</a:t>
            </a:r>
            <a:r>
              <a:rPr spc="-10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5" dirty="0"/>
              <a:t>Servicios</a:t>
            </a:r>
          </a:p>
          <a:p>
            <a:pPr algn="ctr">
              <a:lnSpc>
                <a:spcPts val="1540"/>
              </a:lnSpc>
            </a:pP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Grado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en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Ciencia</a:t>
            </a:r>
            <a:r>
              <a:rPr i="0" spc="-15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Gestión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Ingeniería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de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Servicios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73318" y="6433558"/>
            <a:ext cx="2954020" cy="20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80"/>
              </a:lnSpc>
            </a:pPr>
            <a:r>
              <a:rPr sz="1400" dirty="0">
                <a:solidFill>
                  <a:srgbClr val="D1282D"/>
                </a:solidFill>
                <a:latin typeface="Gill Sans MT"/>
                <a:cs typeface="Gill Sans MT"/>
              </a:rPr>
              <a:t>Facultad de</a:t>
            </a:r>
            <a:r>
              <a:rPr sz="1400" spc="-10" dirty="0">
                <a:solidFill>
                  <a:srgbClr val="D1282D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D1282D"/>
                </a:solidFill>
                <a:latin typeface="Gill Sans MT"/>
                <a:cs typeface="Gill Sans MT"/>
              </a:rPr>
              <a:t>Ciencias</a:t>
            </a:r>
            <a:r>
              <a:rPr sz="1400" spc="5" dirty="0">
                <a:solidFill>
                  <a:srgbClr val="D1282D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D1282D"/>
                </a:solidFill>
                <a:latin typeface="Gill Sans MT"/>
                <a:cs typeface="Gill Sans MT"/>
              </a:rPr>
              <a:t>de la</a:t>
            </a:r>
            <a:r>
              <a:rPr sz="1400" spc="5" dirty="0">
                <a:solidFill>
                  <a:srgbClr val="D1282D"/>
                </a:solidFill>
                <a:latin typeface="Gill Sans MT"/>
                <a:cs typeface="Gill Sans MT"/>
              </a:rPr>
              <a:t> </a:t>
            </a:r>
            <a:r>
              <a:rPr sz="1400" spc="-5" dirty="0">
                <a:solidFill>
                  <a:srgbClr val="D1282D"/>
                </a:solidFill>
                <a:latin typeface="Gill Sans MT"/>
                <a:cs typeface="Gill Sans MT"/>
              </a:rPr>
              <a:t>Comunicación</a:t>
            </a:r>
            <a:endParaRPr sz="1400">
              <a:latin typeface="Gill Sans MT"/>
              <a:cs typeface="Gill Sans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5353913"/>
            <a:ext cx="9144000" cy="1510030"/>
            <a:chOff x="0" y="5353913"/>
            <a:chExt cx="9144000" cy="15100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353913"/>
              <a:ext cx="9143631" cy="150373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083" y="5400001"/>
              <a:ext cx="9097010" cy="1457960"/>
            </a:xfrm>
            <a:custGeom>
              <a:avLst/>
              <a:gdLst/>
              <a:ahLst/>
              <a:cxnLst/>
              <a:rect l="l" t="t" r="r" b="b"/>
              <a:pathLst>
                <a:path w="9097010" h="1457959">
                  <a:moveTo>
                    <a:pt x="9096832" y="1457642"/>
                  </a:moveTo>
                  <a:lnTo>
                    <a:pt x="0" y="1457642"/>
                  </a:lnTo>
                  <a:lnTo>
                    <a:pt x="0" y="0"/>
                  </a:lnTo>
                  <a:lnTo>
                    <a:pt x="9096832" y="0"/>
                  </a:lnTo>
                  <a:lnTo>
                    <a:pt x="9096832" y="1457642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083" y="5400001"/>
              <a:ext cx="9097010" cy="1457960"/>
            </a:xfrm>
            <a:custGeom>
              <a:avLst/>
              <a:gdLst/>
              <a:ahLst/>
              <a:cxnLst/>
              <a:rect l="l" t="t" r="r" b="b"/>
              <a:pathLst>
                <a:path w="9097010" h="1457959">
                  <a:moveTo>
                    <a:pt x="0" y="1457642"/>
                  </a:moveTo>
                  <a:lnTo>
                    <a:pt x="0" y="0"/>
                  </a:lnTo>
                  <a:lnTo>
                    <a:pt x="9096832" y="0"/>
                  </a:lnTo>
                  <a:lnTo>
                    <a:pt x="9096832" y="1457642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0001" y="5580011"/>
              <a:ext cx="1872703" cy="71387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859997" y="5579998"/>
              <a:ext cx="4140200" cy="540385"/>
            </a:xfrm>
            <a:custGeom>
              <a:avLst/>
              <a:gdLst/>
              <a:ahLst/>
              <a:cxnLst/>
              <a:rect l="l" t="t" r="r" b="b"/>
              <a:pathLst>
                <a:path w="4140200" h="540385">
                  <a:moveTo>
                    <a:pt x="2069998" y="540004"/>
                  </a:moveTo>
                  <a:lnTo>
                    <a:pt x="0" y="540004"/>
                  </a:lnTo>
                  <a:lnTo>
                    <a:pt x="0" y="0"/>
                  </a:lnTo>
                  <a:lnTo>
                    <a:pt x="4139996" y="0"/>
                  </a:lnTo>
                  <a:lnTo>
                    <a:pt x="4139996" y="540004"/>
                  </a:lnTo>
                  <a:lnTo>
                    <a:pt x="2069998" y="5400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59420" y="843381"/>
            <a:ext cx="5925820" cy="111442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ts val="4275"/>
              </a:lnSpc>
              <a:spcBef>
                <a:spcPts val="120"/>
              </a:spcBef>
            </a:pPr>
            <a:r>
              <a:rPr sz="3600" b="1" dirty="0">
                <a:solidFill>
                  <a:srgbClr val="D1282D"/>
                </a:solidFill>
                <a:latin typeface="Arial"/>
                <a:cs typeface="Arial"/>
              </a:rPr>
              <a:t>APUNTES</a:t>
            </a:r>
            <a:r>
              <a:rPr sz="3600" b="1" spc="-30" dirty="0">
                <a:solidFill>
                  <a:srgbClr val="D1282D"/>
                </a:solidFill>
                <a:latin typeface="Arial"/>
                <a:cs typeface="Arial"/>
              </a:rPr>
              <a:t> </a:t>
            </a:r>
            <a:r>
              <a:rPr sz="3600" b="1" spc="10" dirty="0">
                <a:solidFill>
                  <a:srgbClr val="D1282D"/>
                </a:solidFill>
                <a:latin typeface="Arial"/>
                <a:cs typeface="Arial"/>
              </a:rPr>
              <a:t>–</a:t>
            </a:r>
            <a:r>
              <a:rPr sz="3600" b="1" spc="-35" dirty="0">
                <a:solidFill>
                  <a:srgbClr val="D1282D"/>
                </a:solidFill>
                <a:latin typeface="Arial"/>
                <a:cs typeface="Arial"/>
              </a:rPr>
              <a:t> </a:t>
            </a:r>
            <a:r>
              <a:rPr sz="3600" b="1" spc="-20" dirty="0">
                <a:solidFill>
                  <a:srgbClr val="D1282D"/>
                </a:solidFill>
                <a:latin typeface="Arial"/>
                <a:cs typeface="Arial"/>
              </a:rPr>
              <a:t>DIAPOSITIVAS</a:t>
            </a:r>
            <a:endParaRPr sz="3600">
              <a:latin typeface="Arial"/>
              <a:cs typeface="Arial"/>
            </a:endParaRPr>
          </a:p>
          <a:p>
            <a:pPr marL="6985" algn="ctr">
              <a:lnSpc>
                <a:spcPts val="4275"/>
              </a:lnSpc>
            </a:pPr>
            <a:r>
              <a:rPr sz="3600" b="1" dirty="0">
                <a:solidFill>
                  <a:srgbClr val="D1282D"/>
                </a:solidFill>
                <a:latin typeface="Arial"/>
                <a:cs typeface="Arial"/>
              </a:rPr>
              <a:t>Indice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3023" y="2563731"/>
            <a:ext cx="6546850" cy="136588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82245" indent="-144780">
              <a:lnSpc>
                <a:spcPct val="100000"/>
              </a:lnSpc>
              <a:spcBef>
                <a:spcPts val="530"/>
              </a:spcBef>
              <a:buClr>
                <a:srgbClr val="D1282D"/>
              </a:buClr>
              <a:buSzPct val="92857"/>
              <a:buFont typeface="OpenSymbol"/>
              <a:buChar char="●"/>
              <a:tabLst>
                <a:tab pos="182880" algn="l"/>
                <a:tab pos="6409055" algn="l"/>
              </a:tabLst>
            </a:pPr>
            <a:r>
              <a:rPr sz="1400" b="1" spc="-5" dirty="0">
                <a:latin typeface="Arial"/>
                <a:cs typeface="Arial"/>
              </a:rPr>
              <a:t>TEMA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1: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La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Estrategia</a:t>
            </a:r>
            <a:r>
              <a:rPr sz="1400" b="1" spc="1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de</a:t>
            </a:r>
            <a:r>
              <a:rPr sz="1400" b="1" dirty="0">
                <a:latin typeface="Arial"/>
                <a:cs typeface="Arial"/>
              </a:rPr>
              <a:t> Operaciones……………………………….....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Pág.	</a:t>
            </a:r>
            <a:r>
              <a:rPr sz="1400" b="1" dirty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  <a:p>
            <a:pPr marL="182245" indent="-144780">
              <a:lnSpc>
                <a:spcPct val="100000"/>
              </a:lnSpc>
              <a:spcBef>
                <a:spcPts val="430"/>
              </a:spcBef>
              <a:buClr>
                <a:srgbClr val="D1282D"/>
              </a:buClr>
              <a:buSzPct val="92857"/>
              <a:buFont typeface="OpenSymbol"/>
              <a:buChar char="●"/>
              <a:tabLst>
                <a:tab pos="182880" algn="l"/>
              </a:tabLst>
            </a:pPr>
            <a:r>
              <a:rPr sz="1400" b="1" spc="-5" dirty="0">
                <a:latin typeface="Arial"/>
                <a:cs typeface="Arial"/>
              </a:rPr>
              <a:t>TEMA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2: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Servicio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y</a:t>
            </a:r>
            <a:r>
              <a:rPr sz="1400" b="1" spc="-5" dirty="0">
                <a:latin typeface="Arial"/>
                <a:cs typeface="Arial"/>
              </a:rPr>
              <a:t> Proceso:</a:t>
            </a:r>
            <a:r>
              <a:rPr sz="1400" b="1" spc="1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El</a:t>
            </a:r>
            <a:r>
              <a:rPr sz="1400" b="1" spc="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sistema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de entrega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en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servicios </a:t>
            </a:r>
            <a:r>
              <a:rPr sz="1400" b="1" dirty="0">
                <a:latin typeface="Arial"/>
                <a:cs typeface="Arial"/>
              </a:rPr>
              <a:t>…</a:t>
            </a:r>
            <a:r>
              <a:rPr sz="1400" b="1" spc="41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Pág.</a:t>
            </a:r>
            <a:r>
              <a:rPr sz="1400" b="1" spc="1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16</a:t>
            </a:r>
            <a:endParaRPr sz="1400">
              <a:latin typeface="Arial"/>
              <a:cs typeface="Arial"/>
            </a:endParaRPr>
          </a:p>
          <a:p>
            <a:pPr marL="182245" indent="-144780">
              <a:lnSpc>
                <a:spcPct val="100000"/>
              </a:lnSpc>
              <a:spcBef>
                <a:spcPts val="430"/>
              </a:spcBef>
              <a:buClr>
                <a:srgbClr val="D1282D"/>
              </a:buClr>
              <a:buSzPct val="92857"/>
              <a:buFont typeface="OpenSymbol"/>
              <a:buChar char="●"/>
              <a:tabLst>
                <a:tab pos="182880" algn="l"/>
              </a:tabLst>
            </a:pPr>
            <a:r>
              <a:rPr sz="1400" b="1" spc="-5" dirty="0">
                <a:latin typeface="Arial"/>
                <a:cs typeface="Arial"/>
              </a:rPr>
              <a:t>TEMA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3: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Localización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y</a:t>
            </a:r>
            <a:r>
              <a:rPr sz="1400" b="1" spc="1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Distribución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en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Planta</a:t>
            </a:r>
            <a:r>
              <a:rPr sz="1400" b="1" spc="4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…..…………………..</a:t>
            </a:r>
            <a:r>
              <a:rPr sz="1400" b="1" spc="1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Pág.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29</a:t>
            </a:r>
            <a:endParaRPr sz="1400">
              <a:latin typeface="Arial"/>
              <a:cs typeface="Arial"/>
            </a:endParaRPr>
          </a:p>
          <a:p>
            <a:pPr marL="182245" indent="-144780">
              <a:lnSpc>
                <a:spcPct val="100000"/>
              </a:lnSpc>
              <a:spcBef>
                <a:spcPts val="434"/>
              </a:spcBef>
              <a:buClr>
                <a:srgbClr val="D1282D"/>
              </a:buClr>
              <a:buSzPct val="92857"/>
              <a:buFont typeface="OpenSymbol"/>
              <a:buChar char="●"/>
              <a:tabLst>
                <a:tab pos="182880" algn="l"/>
                <a:tab pos="4652010" algn="l"/>
              </a:tabLst>
            </a:pPr>
            <a:r>
              <a:rPr sz="1400" b="1" spc="-5" dirty="0">
                <a:latin typeface="Arial"/>
                <a:cs typeface="Arial"/>
              </a:rPr>
              <a:t>TEMA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4: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Capacidad</a:t>
            </a:r>
            <a:r>
              <a:rPr sz="1400" b="1" spc="1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en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Servicios.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Lineas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Espera	</a:t>
            </a:r>
            <a:r>
              <a:rPr sz="1400" b="1" dirty="0">
                <a:latin typeface="Arial"/>
                <a:cs typeface="Arial"/>
              </a:rPr>
              <a:t>………………..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Pág.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41</a:t>
            </a:r>
            <a:endParaRPr sz="1400">
              <a:latin typeface="Arial"/>
              <a:cs typeface="Arial"/>
            </a:endParaRPr>
          </a:p>
          <a:p>
            <a:pPr marL="182245" indent="-144780">
              <a:lnSpc>
                <a:spcPct val="100000"/>
              </a:lnSpc>
              <a:spcBef>
                <a:spcPts val="425"/>
              </a:spcBef>
              <a:buClr>
                <a:srgbClr val="D1282D"/>
              </a:buClr>
              <a:buSzPct val="92857"/>
              <a:buFont typeface="OpenSymbol"/>
              <a:buChar char="●"/>
              <a:tabLst>
                <a:tab pos="182880" algn="l"/>
              </a:tabLst>
            </a:pPr>
            <a:r>
              <a:rPr sz="1400" b="1" spc="-5" dirty="0">
                <a:latin typeface="Arial"/>
                <a:cs typeface="Arial"/>
              </a:rPr>
              <a:t>TEMA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5: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La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Calidad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en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el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Servicio</a:t>
            </a:r>
            <a:r>
              <a:rPr sz="1400" b="1" spc="39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………………………………………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Pág.</a:t>
            </a:r>
            <a:r>
              <a:rPr sz="1400" b="1" spc="1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57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0374" y="787222"/>
            <a:ext cx="871855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1</a:t>
            </a:r>
            <a:r>
              <a:rPr sz="650" spc="5" dirty="0">
                <a:solidFill>
                  <a:srgbClr val="F1F1F1"/>
                </a:solidFill>
                <a:latin typeface="Gill Sans MT"/>
                <a:cs typeface="Gill Sans MT"/>
              </a:rPr>
              <a:t>.</a:t>
            </a:r>
            <a:r>
              <a:rPr sz="650" spc="-25" dirty="0">
                <a:solidFill>
                  <a:srgbClr val="F1F1F1"/>
                </a:solidFill>
                <a:latin typeface="Gill Sans MT"/>
                <a:cs typeface="Gill Sans MT"/>
              </a:rPr>
              <a:t>C</a:t>
            </a:r>
            <a:r>
              <a:rPr sz="650" spc="-35" dirty="0">
                <a:solidFill>
                  <a:srgbClr val="F1F1F1"/>
                </a:solidFill>
                <a:latin typeface="Gill Sans MT"/>
                <a:cs typeface="Gill Sans MT"/>
              </a:rPr>
              <a:t>AM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PU</a:t>
            </a:r>
            <a:r>
              <a:rPr sz="650" spc="1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10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D</a:t>
            </a:r>
            <a:r>
              <a:rPr sz="650" spc="15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650" spc="-9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650" spc="-30" dirty="0">
                <a:solidFill>
                  <a:srgbClr val="F1F1F1"/>
                </a:solidFill>
                <a:latin typeface="Gill Sans MT"/>
                <a:cs typeface="Gill Sans MT"/>
              </a:rPr>
              <a:t>Ó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80" dirty="0">
                <a:solidFill>
                  <a:srgbClr val="F1F1F1"/>
                </a:solidFill>
                <a:latin typeface="Gill Sans MT"/>
                <a:cs typeface="Gill Sans MT"/>
              </a:rPr>
              <a:t>T</a:t>
            </a: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O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LE</a:t>
            </a:r>
            <a:r>
              <a:rPr sz="650" spc="1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endParaRPr sz="650">
              <a:latin typeface="Gill Sans MT"/>
              <a:cs typeface="Gill Sans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956881"/>
            <a:ext cx="7020559" cy="487680"/>
            <a:chOff x="0" y="956881"/>
            <a:chExt cx="7020559" cy="487680"/>
          </a:xfrm>
        </p:grpSpPr>
        <p:sp>
          <p:nvSpPr>
            <p:cNvPr id="4" name="object 4"/>
            <p:cNvSpPr/>
            <p:nvPr/>
          </p:nvSpPr>
          <p:spPr>
            <a:xfrm>
              <a:off x="0" y="957237"/>
              <a:ext cx="3150870" cy="375920"/>
            </a:xfrm>
            <a:custGeom>
              <a:avLst/>
              <a:gdLst/>
              <a:ahLst/>
              <a:cxnLst/>
              <a:rect l="l" t="t" r="r" b="b"/>
              <a:pathLst>
                <a:path w="3150870" h="375919">
                  <a:moveTo>
                    <a:pt x="3150717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575358" y="375843"/>
                  </a:lnTo>
                  <a:lnTo>
                    <a:pt x="3150717" y="375843"/>
                  </a:lnTo>
                  <a:lnTo>
                    <a:pt x="3150717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956881"/>
              <a:ext cx="7020559" cy="487680"/>
            </a:xfrm>
            <a:custGeom>
              <a:avLst/>
              <a:gdLst/>
              <a:ahLst/>
              <a:cxnLst/>
              <a:rect l="l" t="t" r="r" b="b"/>
              <a:pathLst>
                <a:path w="7020559" h="487680">
                  <a:moveTo>
                    <a:pt x="7020001" y="0"/>
                  </a:moveTo>
                  <a:lnTo>
                    <a:pt x="0" y="0"/>
                  </a:lnTo>
                  <a:lnTo>
                    <a:pt x="0" y="487083"/>
                  </a:lnTo>
                  <a:lnTo>
                    <a:pt x="3510000" y="487083"/>
                  </a:lnTo>
                  <a:lnTo>
                    <a:pt x="7020001" y="487083"/>
                  </a:lnTo>
                  <a:lnTo>
                    <a:pt x="7020001" y="0"/>
                  </a:lnTo>
                  <a:close/>
                </a:path>
              </a:pathLst>
            </a:custGeom>
            <a:solidFill>
              <a:srgbClr val="D12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66304" y="989177"/>
            <a:ext cx="50869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480" baseline="13888" dirty="0">
                <a:solidFill>
                  <a:srgbClr val="D1282D"/>
                </a:solidFill>
                <a:latin typeface="Gill Sans MT"/>
                <a:cs typeface="Gill Sans MT"/>
              </a:rPr>
              <a:t>S</a:t>
            </a:r>
            <a:r>
              <a:rPr sz="2000" spc="-32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400" spc="-480" baseline="13888" dirty="0">
                <a:solidFill>
                  <a:srgbClr val="D1282D"/>
                </a:solidFill>
                <a:latin typeface="Gill Sans MT"/>
                <a:cs typeface="Gill Sans MT"/>
              </a:rPr>
              <a:t>u</a:t>
            </a:r>
            <a:r>
              <a:rPr sz="2000" spc="-32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400" spc="-480" baseline="13888" dirty="0">
                <a:solidFill>
                  <a:srgbClr val="D1282D"/>
                </a:solidFill>
                <a:latin typeface="Gill Sans MT"/>
                <a:cs typeface="Gill Sans MT"/>
              </a:rPr>
              <a:t>bt</a:t>
            </a:r>
            <a:r>
              <a:rPr sz="2000" spc="-320" dirty="0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r>
              <a:rPr sz="2400" spc="-480" baseline="13888" dirty="0">
                <a:solidFill>
                  <a:srgbClr val="D1282D"/>
                </a:solidFill>
                <a:latin typeface="Gill Sans MT"/>
                <a:cs typeface="Gill Sans MT"/>
              </a:rPr>
              <a:t>í</a:t>
            </a:r>
            <a:r>
              <a:rPr sz="2000" spc="-320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2400" spc="-480" baseline="13888" dirty="0">
                <a:solidFill>
                  <a:srgbClr val="D1282D"/>
                </a:solidFill>
                <a:latin typeface="Gill Sans MT"/>
                <a:cs typeface="Gill Sans MT"/>
              </a:rPr>
              <a:t>tu</a:t>
            </a:r>
            <a:r>
              <a:rPr sz="2000" spc="-32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400" spc="-480" baseline="13888" dirty="0">
                <a:solidFill>
                  <a:srgbClr val="D1282D"/>
                </a:solidFill>
                <a:latin typeface="Gill Sans MT"/>
                <a:cs typeface="Gill Sans MT"/>
              </a:rPr>
              <a:t>lo</a:t>
            </a:r>
            <a:r>
              <a:rPr sz="2000" spc="-320" dirty="0">
                <a:solidFill>
                  <a:srgbClr val="FFFFFF"/>
                </a:solidFill>
                <a:latin typeface="Gill Sans MT"/>
                <a:cs typeface="Gill Sans MT"/>
              </a:rPr>
              <a:t>ci</a:t>
            </a:r>
            <a:r>
              <a:rPr sz="2400" spc="-480" baseline="13888" dirty="0">
                <a:solidFill>
                  <a:srgbClr val="D1282D"/>
                </a:solidFill>
                <a:latin typeface="Gill Sans MT"/>
                <a:cs typeface="Gill Sans MT"/>
              </a:rPr>
              <a:t>1</a:t>
            </a:r>
            <a:r>
              <a:rPr sz="2000" spc="-320" dirty="0">
                <a:solidFill>
                  <a:srgbClr val="FFFFFF"/>
                </a:solidFill>
                <a:latin typeface="Gill Sans MT"/>
                <a:cs typeface="Gill Sans MT"/>
              </a:rPr>
              <a:t>ón</a:t>
            </a:r>
            <a:r>
              <a:rPr sz="2000" spc="-22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Gill Sans MT"/>
                <a:cs typeface="Gill Sans MT"/>
              </a:rPr>
              <a:t>del </a:t>
            </a:r>
            <a:r>
              <a:rPr sz="2000" dirty="0">
                <a:solidFill>
                  <a:srgbClr val="FFFFFF"/>
                </a:solidFill>
                <a:latin typeface="Gill Sans MT"/>
                <a:cs typeface="Gill Sans MT"/>
              </a:rPr>
              <a:t>Grado</a:t>
            </a:r>
            <a:r>
              <a:rPr sz="2000" spc="-5" dirty="0">
                <a:solidFill>
                  <a:srgbClr val="FFFFFF"/>
                </a:solidFill>
                <a:latin typeface="Gill Sans MT"/>
                <a:cs typeface="Gill Sans MT"/>
              </a:rPr>
              <a:t> de Contacto</a:t>
            </a:r>
            <a:r>
              <a:rPr sz="20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Gill Sans MT"/>
                <a:cs typeface="Gill Sans MT"/>
              </a:rPr>
              <a:t>con</a:t>
            </a:r>
            <a:r>
              <a:rPr sz="2000" spc="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F"/>
                </a:solidFill>
                <a:latin typeface="Gill Sans MT"/>
                <a:cs typeface="Gill Sans MT"/>
              </a:rPr>
              <a:t>el</a:t>
            </a:r>
            <a:r>
              <a:rPr sz="2000" spc="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Gill Sans MT"/>
                <a:cs typeface="Gill Sans MT"/>
              </a:rPr>
              <a:t>cliente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95274"/>
            <a:ext cx="8892540" cy="561975"/>
          </a:xfrm>
          <a:custGeom>
            <a:avLst/>
            <a:gdLst/>
            <a:ahLst/>
            <a:cxnLst/>
            <a:rect l="l" t="t" r="r" b="b"/>
            <a:pathLst>
              <a:path w="8892540" h="561975">
                <a:moveTo>
                  <a:pt x="8891993" y="0"/>
                </a:moveTo>
                <a:lnTo>
                  <a:pt x="0" y="0"/>
                </a:lnTo>
                <a:lnTo>
                  <a:pt x="0" y="561606"/>
                </a:lnTo>
                <a:lnTo>
                  <a:pt x="4446003" y="561606"/>
                </a:lnTo>
                <a:lnTo>
                  <a:pt x="8891993" y="561606"/>
                </a:lnTo>
                <a:lnTo>
                  <a:pt x="8891993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97217" y="426504"/>
            <a:ext cx="7755890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b="1" spc="15" dirty="0">
                <a:solidFill>
                  <a:srgbClr val="FFFFFF"/>
                </a:solidFill>
                <a:latin typeface="Gill Sans Ultra Bold"/>
                <a:cs typeface="Gill Sans Ultra Bold"/>
              </a:rPr>
              <a:t>2.1.</a:t>
            </a:r>
            <a:r>
              <a:rPr sz="1650" b="1" spc="-100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1650" b="1" spc="15" dirty="0">
                <a:solidFill>
                  <a:srgbClr val="FFFFFF"/>
                </a:solidFill>
                <a:latin typeface="Gill Sans Ultra Bold"/>
                <a:cs typeface="Gill Sans Ultra Bold"/>
              </a:rPr>
              <a:t>Clasificación</a:t>
            </a:r>
            <a:r>
              <a:rPr sz="1650" b="1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1650" b="1" spc="20" dirty="0">
                <a:solidFill>
                  <a:srgbClr val="FFFFFF"/>
                </a:solidFill>
                <a:latin typeface="Gill Sans Ultra Bold"/>
                <a:cs typeface="Gill Sans Ultra Bold"/>
              </a:rPr>
              <a:t>de</a:t>
            </a:r>
            <a:r>
              <a:rPr sz="1650" b="1" spc="5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1650" b="1" spc="10" dirty="0">
                <a:solidFill>
                  <a:srgbClr val="FFFFFF"/>
                </a:solidFill>
                <a:latin typeface="Gill Sans Ultra Bold"/>
                <a:cs typeface="Gill Sans Ultra Bold"/>
              </a:rPr>
              <a:t>los</a:t>
            </a:r>
            <a:r>
              <a:rPr sz="1650" b="1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1650" b="1" spc="10" dirty="0">
                <a:solidFill>
                  <a:srgbClr val="FFFFFF"/>
                </a:solidFill>
                <a:latin typeface="Gill Sans Ultra Bold"/>
                <a:cs typeface="Gill Sans Ultra Bold"/>
              </a:rPr>
              <a:t>procesos </a:t>
            </a:r>
            <a:r>
              <a:rPr sz="1650" b="1" spc="15" dirty="0">
                <a:solidFill>
                  <a:srgbClr val="FFFFFF"/>
                </a:solidFill>
                <a:latin typeface="Gill Sans Ultra Bold"/>
                <a:cs typeface="Gill Sans Ultra Bold"/>
              </a:rPr>
              <a:t>en</a:t>
            </a:r>
            <a:r>
              <a:rPr sz="1650" b="1" spc="5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1650" b="1" spc="10" dirty="0">
                <a:solidFill>
                  <a:srgbClr val="FFFFFF"/>
                </a:solidFill>
                <a:latin typeface="Gill Sans Ultra Bold"/>
                <a:cs typeface="Gill Sans Ultra Bold"/>
              </a:rPr>
              <a:t>empresas </a:t>
            </a:r>
            <a:r>
              <a:rPr sz="1650" b="1" spc="15" dirty="0">
                <a:solidFill>
                  <a:srgbClr val="FFFFFF"/>
                </a:solidFill>
                <a:latin typeface="Gill Sans Ultra Bold"/>
                <a:cs typeface="Gill Sans Ultra Bold"/>
              </a:rPr>
              <a:t>de</a:t>
            </a:r>
            <a:r>
              <a:rPr sz="1650" b="1" spc="10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1650" b="1" spc="15" dirty="0">
                <a:solidFill>
                  <a:srgbClr val="FFFFFF"/>
                </a:solidFill>
                <a:latin typeface="Gill Sans Ultra Bold"/>
                <a:cs typeface="Gill Sans Ultra Bold"/>
              </a:rPr>
              <a:t>servicios</a:t>
            </a:r>
            <a:endParaRPr sz="1650">
              <a:latin typeface="Gill Sans Ultra Bold"/>
              <a:cs typeface="Gill Sans Ultra Bold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6398" y="2239556"/>
            <a:ext cx="4180204" cy="2986405"/>
          </a:xfrm>
          <a:custGeom>
            <a:avLst/>
            <a:gdLst/>
            <a:ahLst/>
            <a:cxnLst/>
            <a:rect l="l" t="t" r="r" b="b"/>
            <a:pathLst>
              <a:path w="4180204" h="2986404">
                <a:moveTo>
                  <a:pt x="2089797" y="2986201"/>
                </a:moveTo>
                <a:lnTo>
                  <a:pt x="0" y="2986201"/>
                </a:lnTo>
                <a:lnTo>
                  <a:pt x="0" y="0"/>
                </a:lnTo>
                <a:lnTo>
                  <a:pt x="4179608" y="0"/>
                </a:lnTo>
                <a:lnTo>
                  <a:pt x="4179608" y="2986201"/>
                </a:lnTo>
                <a:lnTo>
                  <a:pt x="2089797" y="2986201"/>
                </a:lnTo>
                <a:close/>
              </a:path>
            </a:pathLst>
          </a:custGeom>
          <a:ln w="9359">
            <a:solidFill>
              <a:srgbClr val="D128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09422" y="3906621"/>
            <a:ext cx="1060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9422" y="2271864"/>
            <a:ext cx="3930650" cy="2494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6385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1800" u="sng" spc="-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Gill Sans MT"/>
                <a:cs typeface="Gill Sans MT"/>
              </a:rPr>
              <a:t>Elevado</a:t>
            </a:r>
            <a:r>
              <a:rPr sz="1800" u="sng" spc="-1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Gill Sans MT"/>
                <a:cs typeface="Gill Sans MT"/>
              </a:rPr>
              <a:t> Grado</a:t>
            </a:r>
            <a:r>
              <a:rPr sz="1800" u="sng" spc="-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Gill Sans MT"/>
                <a:cs typeface="Gill Sans MT"/>
              </a:rPr>
              <a:t> Contacto</a:t>
            </a:r>
            <a:r>
              <a:rPr sz="1800" u="sng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Gill Sans MT"/>
                <a:cs typeface="Gill Sans MT"/>
              </a:rPr>
              <a:t> con </a:t>
            </a:r>
            <a:r>
              <a:rPr sz="1800" u="sng" spc="-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Gill Sans MT"/>
                <a:cs typeface="Gill Sans MT"/>
              </a:rPr>
              <a:t>el </a:t>
            </a:r>
            <a:r>
              <a:rPr sz="1800" u="sng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Gill Sans MT"/>
                <a:cs typeface="Gill Sans MT"/>
              </a:rPr>
              <a:t>cliente</a:t>
            </a:r>
            <a:endParaRPr sz="1800">
              <a:latin typeface="Gill Sans MT"/>
              <a:cs typeface="Gill Sans MT"/>
            </a:endParaRPr>
          </a:p>
          <a:p>
            <a:pPr marL="355600" indent="-343535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spc="5" dirty="0">
                <a:solidFill>
                  <a:srgbClr val="585858"/>
                </a:solidFill>
                <a:latin typeface="Gill Sans MT"/>
                <a:cs typeface="Gill Sans MT"/>
              </a:rPr>
              <a:t>Servicios</a:t>
            </a:r>
            <a:r>
              <a:rPr sz="1800" spc="-2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Gill Sans MT"/>
                <a:cs typeface="Gill Sans MT"/>
              </a:rPr>
              <a:t>personalizados.</a:t>
            </a:r>
            <a:endParaRPr sz="1800">
              <a:latin typeface="Gill Sans MT"/>
              <a:cs typeface="Gill Sans MT"/>
            </a:endParaRPr>
          </a:p>
          <a:p>
            <a:pPr marL="355600" indent="-343535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b="1" spc="-10" dirty="0">
                <a:solidFill>
                  <a:srgbClr val="585858"/>
                </a:solidFill>
                <a:latin typeface="Gill Sans Ultra Bold"/>
                <a:cs typeface="Gill Sans Ultra Bold"/>
              </a:rPr>
              <a:t>E</a:t>
            </a:r>
            <a:r>
              <a:rPr sz="1800" b="1" spc="-5" dirty="0">
                <a:solidFill>
                  <a:srgbClr val="585858"/>
                </a:solidFill>
                <a:latin typeface="Gill Sans Ultra Bold"/>
                <a:cs typeface="Gill Sans Ultra Bold"/>
              </a:rPr>
              <a:t>jem</a:t>
            </a:r>
            <a:r>
              <a:rPr sz="1800" b="1" spc="-10" dirty="0">
                <a:solidFill>
                  <a:srgbClr val="585858"/>
                </a:solidFill>
                <a:latin typeface="Gill Sans Ultra Bold"/>
                <a:cs typeface="Gill Sans Ultra Bold"/>
              </a:rPr>
              <a:t>p</a:t>
            </a:r>
            <a:r>
              <a:rPr sz="1800" b="1" dirty="0">
                <a:solidFill>
                  <a:srgbClr val="585858"/>
                </a:solidFill>
                <a:latin typeface="Gill Sans Ultra Bold"/>
                <a:cs typeface="Gill Sans Ultra Bold"/>
              </a:rPr>
              <a:t>l</a:t>
            </a:r>
            <a:r>
              <a:rPr sz="1800" b="1" spc="5" dirty="0">
                <a:solidFill>
                  <a:srgbClr val="585858"/>
                </a:solidFill>
                <a:latin typeface="Gill Sans Ultra Bold"/>
                <a:cs typeface="Gill Sans Ultra Bold"/>
              </a:rPr>
              <a:t>o</a:t>
            </a:r>
            <a:r>
              <a:rPr sz="1800" dirty="0">
                <a:solidFill>
                  <a:srgbClr val="585858"/>
                </a:solidFill>
                <a:latin typeface="Gill Sans MT"/>
                <a:cs typeface="Gill Sans MT"/>
              </a:rPr>
              <a:t>:</a:t>
            </a:r>
            <a:r>
              <a:rPr sz="1800" spc="-19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585858"/>
                </a:solidFill>
                <a:latin typeface="Gill Sans MT"/>
                <a:cs typeface="Gill Sans MT"/>
              </a:rPr>
              <a:t>ab</a:t>
            </a:r>
            <a:r>
              <a:rPr sz="1800" spc="5" dirty="0">
                <a:solidFill>
                  <a:srgbClr val="585858"/>
                </a:solidFill>
                <a:latin typeface="Gill Sans MT"/>
                <a:cs typeface="Gill Sans MT"/>
              </a:rPr>
              <a:t>o</a:t>
            </a:r>
            <a:r>
              <a:rPr sz="1800" dirty="0">
                <a:solidFill>
                  <a:srgbClr val="585858"/>
                </a:solidFill>
                <a:latin typeface="Gill Sans MT"/>
                <a:cs typeface="Gill Sans MT"/>
              </a:rPr>
              <a:t>g</a:t>
            </a:r>
            <a:r>
              <a:rPr sz="1800" spc="-10" dirty="0">
                <a:solidFill>
                  <a:srgbClr val="585858"/>
                </a:solidFill>
                <a:latin typeface="Gill Sans MT"/>
                <a:cs typeface="Gill Sans MT"/>
              </a:rPr>
              <a:t>a</a:t>
            </a:r>
            <a:r>
              <a:rPr sz="1800" dirty="0">
                <a:solidFill>
                  <a:srgbClr val="585858"/>
                </a:solidFill>
                <a:latin typeface="Gill Sans MT"/>
                <a:cs typeface="Gill Sans MT"/>
              </a:rPr>
              <a:t>d</a:t>
            </a:r>
            <a:r>
              <a:rPr sz="1800" spc="-5" dirty="0">
                <a:solidFill>
                  <a:srgbClr val="585858"/>
                </a:solidFill>
                <a:latin typeface="Gill Sans MT"/>
                <a:cs typeface="Gill Sans MT"/>
              </a:rPr>
              <a:t>o</a:t>
            </a:r>
            <a:r>
              <a:rPr sz="1800" spc="5" dirty="0">
                <a:solidFill>
                  <a:srgbClr val="585858"/>
                </a:solidFill>
                <a:latin typeface="Gill Sans MT"/>
                <a:cs typeface="Gill Sans MT"/>
              </a:rPr>
              <a:t>s</a:t>
            </a:r>
            <a:r>
              <a:rPr sz="1800" dirty="0">
                <a:solidFill>
                  <a:srgbClr val="585858"/>
                </a:solidFill>
                <a:latin typeface="Gill Sans MT"/>
                <a:cs typeface="Gill Sans MT"/>
              </a:rPr>
              <a:t>,</a:t>
            </a:r>
            <a:r>
              <a:rPr sz="1800" spc="-19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585858"/>
                </a:solidFill>
                <a:latin typeface="Gill Sans MT"/>
                <a:cs typeface="Gill Sans MT"/>
              </a:rPr>
              <a:t>c</a:t>
            </a:r>
            <a:r>
              <a:rPr sz="1800" spc="-5" dirty="0">
                <a:solidFill>
                  <a:srgbClr val="585858"/>
                </a:solidFill>
                <a:latin typeface="Gill Sans MT"/>
                <a:cs typeface="Gill Sans MT"/>
              </a:rPr>
              <a:t>o</a:t>
            </a:r>
            <a:r>
              <a:rPr sz="1800" dirty="0">
                <a:solidFill>
                  <a:srgbClr val="585858"/>
                </a:solidFill>
                <a:latin typeface="Gill Sans MT"/>
                <a:cs typeface="Gill Sans MT"/>
              </a:rPr>
              <a:t>n</a:t>
            </a:r>
            <a:r>
              <a:rPr sz="1800" spc="5" dirty="0">
                <a:solidFill>
                  <a:srgbClr val="585858"/>
                </a:solidFill>
                <a:latin typeface="Gill Sans MT"/>
                <a:cs typeface="Gill Sans MT"/>
              </a:rPr>
              <a:t>s</a:t>
            </a:r>
            <a:r>
              <a:rPr sz="1800" dirty="0">
                <a:solidFill>
                  <a:srgbClr val="585858"/>
                </a:solidFill>
                <a:latin typeface="Gill Sans MT"/>
                <a:cs typeface="Gill Sans MT"/>
              </a:rPr>
              <a:t>ult</a:t>
            </a:r>
            <a:r>
              <a:rPr sz="1800" spc="-5" dirty="0">
                <a:solidFill>
                  <a:srgbClr val="585858"/>
                </a:solidFill>
                <a:latin typeface="Gill Sans MT"/>
                <a:cs typeface="Gill Sans MT"/>
              </a:rPr>
              <a:t>o</a:t>
            </a:r>
            <a:r>
              <a:rPr sz="1800" spc="-35" dirty="0">
                <a:solidFill>
                  <a:srgbClr val="585858"/>
                </a:solidFill>
                <a:latin typeface="Gill Sans MT"/>
                <a:cs typeface="Gill Sans MT"/>
              </a:rPr>
              <a:t>r</a:t>
            </a:r>
            <a:r>
              <a:rPr sz="1800" spc="-5" dirty="0">
                <a:solidFill>
                  <a:srgbClr val="585858"/>
                </a:solidFill>
                <a:latin typeface="Gill Sans MT"/>
                <a:cs typeface="Gill Sans MT"/>
              </a:rPr>
              <a:t>e</a:t>
            </a:r>
            <a:r>
              <a:rPr sz="1800" dirty="0">
                <a:solidFill>
                  <a:srgbClr val="585858"/>
                </a:solidFill>
                <a:latin typeface="Gill Sans MT"/>
                <a:cs typeface="Gill Sans MT"/>
              </a:rPr>
              <a:t>s</a:t>
            </a:r>
            <a:endParaRPr sz="1800">
              <a:latin typeface="Gill Sans MT"/>
              <a:cs typeface="Gill Sans MT"/>
            </a:endParaRPr>
          </a:p>
          <a:p>
            <a:pPr marL="355600" marR="207010" indent="-343535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spc="-25" dirty="0">
                <a:solidFill>
                  <a:srgbClr val="585858"/>
                </a:solidFill>
                <a:latin typeface="Gill Sans MT"/>
                <a:cs typeface="Gill Sans MT"/>
              </a:rPr>
              <a:t>Valor</a:t>
            </a:r>
            <a:r>
              <a:rPr sz="1800" spc="-1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Gill Sans MT"/>
                <a:cs typeface="Gill Sans MT"/>
              </a:rPr>
              <a:t>añadido generado </a:t>
            </a:r>
            <a:r>
              <a:rPr sz="1800" dirty="0">
                <a:solidFill>
                  <a:srgbClr val="585858"/>
                </a:solidFill>
                <a:latin typeface="Gill Sans MT"/>
                <a:cs typeface="Gill Sans MT"/>
              </a:rPr>
              <a:t>en</a:t>
            </a:r>
            <a:r>
              <a:rPr sz="1800" spc="-10" dirty="0">
                <a:solidFill>
                  <a:srgbClr val="585858"/>
                </a:solidFill>
                <a:latin typeface="Gill Sans MT"/>
                <a:cs typeface="Gill Sans MT"/>
              </a:rPr>
              <a:t> tareas </a:t>
            </a:r>
            <a:r>
              <a:rPr sz="1800" spc="-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Gill Sans MT"/>
                <a:cs typeface="Gill Sans MT"/>
              </a:rPr>
              <a:t>realizadas</a:t>
            </a:r>
            <a:r>
              <a:rPr sz="1800" spc="-5" dirty="0">
                <a:solidFill>
                  <a:srgbClr val="585858"/>
                </a:solidFill>
                <a:latin typeface="Gill Sans MT"/>
                <a:cs typeface="Gill Sans MT"/>
              </a:rPr>
              <a:t> en</a:t>
            </a:r>
            <a:r>
              <a:rPr sz="1800" spc="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Gill Sans MT"/>
                <a:cs typeface="Gill Sans MT"/>
              </a:rPr>
              <a:t>contacto</a:t>
            </a:r>
            <a:r>
              <a:rPr sz="1800" dirty="0">
                <a:solidFill>
                  <a:srgbClr val="585858"/>
                </a:solidFill>
                <a:latin typeface="Gill Sans MT"/>
                <a:cs typeface="Gill Sans MT"/>
              </a:rPr>
              <a:t> con</a:t>
            </a:r>
            <a:r>
              <a:rPr sz="1800" spc="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Gill Sans MT"/>
                <a:cs typeface="Gill Sans MT"/>
              </a:rPr>
              <a:t>el</a:t>
            </a:r>
            <a:r>
              <a:rPr sz="1800" dirty="0">
                <a:solidFill>
                  <a:srgbClr val="585858"/>
                </a:solidFill>
                <a:latin typeface="Gill Sans MT"/>
                <a:cs typeface="Gill Sans MT"/>
              </a:rPr>
              <a:t> cliente </a:t>
            </a:r>
            <a:r>
              <a:rPr sz="1800" spc="-484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Gill Sans MT"/>
                <a:cs typeface="Gill Sans MT"/>
              </a:rPr>
              <a:t>“Front-office”</a:t>
            </a:r>
            <a:endParaRPr sz="1800">
              <a:latin typeface="Gill Sans MT"/>
              <a:cs typeface="Gill Sans MT"/>
            </a:endParaRPr>
          </a:p>
          <a:p>
            <a:pPr marL="355600" marR="608965">
              <a:lnSpc>
                <a:spcPct val="100000"/>
              </a:lnSpc>
            </a:pPr>
            <a:r>
              <a:rPr sz="1800" spc="-10" dirty="0">
                <a:solidFill>
                  <a:srgbClr val="585858"/>
                </a:solidFill>
                <a:latin typeface="Gill Sans MT"/>
                <a:cs typeface="Gill Sans MT"/>
              </a:rPr>
              <a:t>Personal </a:t>
            </a:r>
            <a:r>
              <a:rPr sz="1800" spc="-5" dirty="0">
                <a:solidFill>
                  <a:srgbClr val="585858"/>
                </a:solidFill>
                <a:latin typeface="Gill Sans MT"/>
                <a:cs typeface="Gill Sans MT"/>
              </a:rPr>
              <a:t>altamente</a:t>
            </a:r>
            <a:r>
              <a:rPr sz="180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Gill Sans MT"/>
                <a:cs typeface="Gill Sans MT"/>
              </a:rPr>
              <a:t>cualificado </a:t>
            </a:r>
            <a:r>
              <a:rPr sz="180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Gill Sans MT"/>
                <a:cs typeface="Gill Sans MT"/>
              </a:rPr>
              <a:t>Procesos</a:t>
            </a:r>
            <a:r>
              <a:rPr sz="1800" spc="-5" dirty="0">
                <a:solidFill>
                  <a:srgbClr val="585858"/>
                </a:solidFill>
                <a:latin typeface="Gill Sans MT"/>
                <a:cs typeface="Gill Sans MT"/>
              </a:rPr>
              <a:t> difíciles</a:t>
            </a:r>
            <a:r>
              <a:rPr sz="180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Gill Sans MT"/>
                <a:cs typeface="Gill Sans MT"/>
              </a:rPr>
              <a:t>de </a:t>
            </a:r>
            <a:r>
              <a:rPr sz="1800" spc="-10" dirty="0">
                <a:solidFill>
                  <a:srgbClr val="585858"/>
                </a:solidFill>
                <a:latin typeface="Gill Sans MT"/>
                <a:cs typeface="Gill Sans MT"/>
              </a:rPr>
              <a:t>controlar </a:t>
            </a:r>
            <a:r>
              <a:rPr sz="1800" dirty="0">
                <a:solidFill>
                  <a:srgbClr val="585858"/>
                </a:solidFill>
                <a:latin typeface="Gill Sans MT"/>
                <a:cs typeface="Gill Sans MT"/>
              </a:rPr>
              <a:t>y </a:t>
            </a:r>
            <a:r>
              <a:rPr sz="1800" spc="-484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Gill Sans MT"/>
                <a:cs typeface="Gill Sans MT"/>
              </a:rPr>
              <a:t>racionalizar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409998" y="2327033"/>
            <a:ext cx="4481830" cy="2834005"/>
          </a:xfrm>
          <a:custGeom>
            <a:avLst/>
            <a:gdLst/>
            <a:ahLst/>
            <a:cxnLst/>
            <a:rect l="l" t="t" r="r" b="b"/>
            <a:pathLst>
              <a:path w="4481830" h="2834004">
                <a:moveTo>
                  <a:pt x="2241003" y="2833928"/>
                </a:moveTo>
                <a:lnTo>
                  <a:pt x="0" y="2833928"/>
                </a:lnTo>
                <a:lnTo>
                  <a:pt x="0" y="0"/>
                </a:lnTo>
                <a:lnTo>
                  <a:pt x="4481639" y="0"/>
                </a:lnTo>
                <a:lnTo>
                  <a:pt x="4481639" y="2833928"/>
                </a:lnTo>
                <a:lnTo>
                  <a:pt x="2241003" y="2833928"/>
                </a:lnTo>
                <a:close/>
              </a:path>
            </a:pathLst>
          </a:custGeom>
          <a:ln w="9359">
            <a:solidFill>
              <a:srgbClr val="D128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509617" y="2348179"/>
            <a:ext cx="1060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09617" y="3719779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09617" y="4268419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95456" y="2359698"/>
            <a:ext cx="3992245" cy="2494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0" marR="368300" indent="-57785">
              <a:lnSpc>
                <a:spcPct val="100000"/>
              </a:lnSpc>
              <a:spcBef>
                <a:spcPts val="100"/>
              </a:spcBef>
            </a:pPr>
            <a:r>
              <a:rPr sz="1800" u="sng" spc="-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Gill Sans MT"/>
                <a:cs typeface="Gill Sans MT"/>
              </a:rPr>
              <a:t>Mínimo</a:t>
            </a:r>
            <a:r>
              <a:rPr sz="1800" u="sng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Gill Sans MT"/>
                <a:cs typeface="Gill Sans MT"/>
              </a:rPr>
              <a:t> </a:t>
            </a:r>
            <a:r>
              <a:rPr sz="1800" u="sng" spc="-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Gill Sans MT"/>
                <a:cs typeface="Gill Sans MT"/>
              </a:rPr>
              <a:t>Grado</a:t>
            </a:r>
            <a:r>
              <a:rPr sz="1800" u="sng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Gill Sans MT"/>
                <a:cs typeface="Gill Sans MT"/>
              </a:rPr>
              <a:t> </a:t>
            </a:r>
            <a:r>
              <a:rPr sz="1800" u="sng" spc="-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Gill Sans MT"/>
                <a:cs typeface="Gill Sans MT"/>
              </a:rPr>
              <a:t>Contacto </a:t>
            </a:r>
            <a:r>
              <a:rPr sz="1800" u="sng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Gill Sans MT"/>
                <a:cs typeface="Gill Sans MT"/>
              </a:rPr>
              <a:t>con</a:t>
            </a:r>
            <a:r>
              <a:rPr sz="1800" u="sng" spc="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Gill Sans MT"/>
                <a:cs typeface="Gill Sans MT"/>
              </a:rPr>
              <a:t> </a:t>
            </a:r>
            <a:r>
              <a:rPr sz="1800" u="sng" spc="-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Gill Sans MT"/>
                <a:cs typeface="Gill Sans MT"/>
              </a:rPr>
              <a:t>el</a:t>
            </a:r>
            <a:r>
              <a:rPr sz="1800" u="sng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Gill Sans MT"/>
                <a:cs typeface="Gill Sans MT"/>
              </a:rPr>
              <a:t> </a:t>
            </a:r>
            <a:r>
              <a:rPr sz="1800" u="sng" spc="-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Gill Sans MT"/>
                <a:cs typeface="Gill Sans MT"/>
              </a:rPr>
              <a:t>cliente </a:t>
            </a:r>
            <a:r>
              <a:rPr sz="1800" spc="-49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800" spc="5" dirty="0">
                <a:solidFill>
                  <a:srgbClr val="585858"/>
                </a:solidFill>
                <a:latin typeface="Gill Sans MT"/>
                <a:cs typeface="Gill Sans MT"/>
              </a:rPr>
              <a:t>Servicios</a:t>
            </a:r>
            <a:r>
              <a:rPr sz="1800" spc="-5" dirty="0">
                <a:solidFill>
                  <a:srgbClr val="585858"/>
                </a:solidFill>
                <a:latin typeface="Gill Sans MT"/>
                <a:cs typeface="Gill Sans MT"/>
              </a:rPr>
              <a:t> estándar</a:t>
            </a:r>
            <a:endParaRPr sz="1800">
              <a:latin typeface="Gill Sans MT"/>
              <a:cs typeface="Gill Sans MT"/>
            </a:endParaRPr>
          </a:p>
          <a:p>
            <a:pPr marL="69850" marR="377825">
              <a:lnSpc>
                <a:spcPct val="100000"/>
              </a:lnSpc>
            </a:pPr>
            <a:r>
              <a:rPr sz="1800" b="1" spc="-10" dirty="0">
                <a:solidFill>
                  <a:srgbClr val="585858"/>
                </a:solidFill>
                <a:latin typeface="Gill Sans Ultra Bold"/>
                <a:cs typeface="Gill Sans Ultra Bold"/>
              </a:rPr>
              <a:t>E</a:t>
            </a:r>
            <a:r>
              <a:rPr sz="1800" b="1" spc="-5" dirty="0">
                <a:solidFill>
                  <a:srgbClr val="585858"/>
                </a:solidFill>
                <a:latin typeface="Gill Sans Ultra Bold"/>
                <a:cs typeface="Gill Sans Ultra Bold"/>
              </a:rPr>
              <a:t>jem</a:t>
            </a:r>
            <a:r>
              <a:rPr sz="1800" b="1" spc="-10" dirty="0">
                <a:solidFill>
                  <a:srgbClr val="585858"/>
                </a:solidFill>
                <a:latin typeface="Gill Sans Ultra Bold"/>
                <a:cs typeface="Gill Sans Ultra Bold"/>
              </a:rPr>
              <a:t>p</a:t>
            </a:r>
            <a:r>
              <a:rPr sz="1800" b="1" dirty="0">
                <a:solidFill>
                  <a:srgbClr val="585858"/>
                </a:solidFill>
                <a:latin typeface="Gill Sans Ultra Bold"/>
                <a:cs typeface="Gill Sans Ultra Bold"/>
              </a:rPr>
              <a:t>l</a:t>
            </a:r>
            <a:r>
              <a:rPr sz="1800" b="1" spc="5" dirty="0">
                <a:solidFill>
                  <a:srgbClr val="585858"/>
                </a:solidFill>
                <a:latin typeface="Gill Sans Ultra Bold"/>
                <a:cs typeface="Gill Sans Ultra Bold"/>
              </a:rPr>
              <a:t>o</a:t>
            </a:r>
            <a:r>
              <a:rPr sz="1800" dirty="0">
                <a:solidFill>
                  <a:srgbClr val="585858"/>
                </a:solidFill>
                <a:latin typeface="Gill Sans MT"/>
                <a:cs typeface="Gill Sans MT"/>
              </a:rPr>
              <a:t>:</a:t>
            </a:r>
            <a:r>
              <a:rPr sz="1800" spc="-19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585858"/>
                </a:solidFill>
                <a:latin typeface="Gill Sans MT"/>
                <a:cs typeface="Gill Sans MT"/>
              </a:rPr>
              <a:t>p</a:t>
            </a:r>
            <a:r>
              <a:rPr sz="1800" spc="-5" dirty="0">
                <a:solidFill>
                  <a:srgbClr val="585858"/>
                </a:solidFill>
                <a:latin typeface="Gill Sans MT"/>
                <a:cs typeface="Gill Sans MT"/>
              </a:rPr>
              <a:t>o</a:t>
            </a:r>
            <a:r>
              <a:rPr sz="1800" dirty="0">
                <a:solidFill>
                  <a:srgbClr val="585858"/>
                </a:solidFill>
                <a:latin typeface="Gill Sans MT"/>
                <a:cs typeface="Gill Sans MT"/>
              </a:rPr>
              <a:t>l</a:t>
            </a:r>
            <a:r>
              <a:rPr sz="1800" spc="-5" dirty="0">
                <a:solidFill>
                  <a:srgbClr val="585858"/>
                </a:solidFill>
                <a:latin typeface="Gill Sans MT"/>
                <a:cs typeface="Gill Sans MT"/>
              </a:rPr>
              <a:t>i</a:t>
            </a:r>
            <a:r>
              <a:rPr sz="1800" spc="5" dirty="0">
                <a:solidFill>
                  <a:srgbClr val="585858"/>
                </a:solidFill>
                <a:latin typeface="Gill Sans MT"/>
                <a:cs typeface="Gill Sans MT"/>
              </a:rPr>
              <a:t>c</a:t>
            </a:r>
            <a:r>
              <a:rPr sz="1800" spc="-5" dirty="0">
                <a:solidFill>
                  <a:srgbClr val="585858"/>
                </a:solidFill>
                <a:latin typeface="Gill Sans MT"/>
                <a:cs typeface="Gill Sans MT"/>
              </a:rPr>
              <a:t>í</a:t>
            </a:r>
            <a:r>
              <a:rPr sz="1800" dirty="0">
                <a:solidFill>
                  <a:srgbClr val="585858"/>
                </a:solidFill>
                <a:latin typeface="Gill Sans MT"/>
                <a:cs typeface="Gill Sans MT"/>
              </a:rPr>
              <a:t>a,</a:t>
            </a:r>
            <a:r>
              <a:rPr sz="1800" spc="-19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585858"/>
                </a:solidFill>
                <a:latin typeface="Gill Sans MT"/>
                <a:cs typeface="Gill Sans MT"/>
              </a:rPr>
              <a:t>t</a:t>
            </a:r>
            <a:r>
              <a:rPr sz="1800" spc="-5" dirty="0">
                <a:solidFill>
                  <a:srgbClr val="585858"/>
                </a:solidFill>
                <a:latin typeface="Gill Sans MT"/>
                <a:cs typeface="Gill Sans MT"/>
              </a:rPr>
              <a:t>r</a:t>
            </a:r>
            <a:r>
              <a:rPr sz="1800" spc="-10" dirty="0">
                <a:solidFill>
                  <a:srgbClr val="585858"/>
                </a:solidFill>
                <a:latin typeface="Gill Sans MT"/>
                <a:cs typeface="Gill Sans MT"/>
              </a:rPr>
              <a:t>a</a:t>
            </a:r>
            <a:r>
              <a:rPr sz="1800" spc="5" dirty="0">
                <a:solidFill>
                  <a:srgbClr val="585858"/>
                </a:solidFill>
                <a:latin typeface="Gill Sans MT"/>
                <a:cs typeface="Gill Sans MT"/>
              </a:rPr>
              <a:t>n</a:t>
            </a:r>
            <a:r>
              <a:rPr sz="1800" spc="-5" dirty="0">
                <a:solidFill>
                  <a:srgbClr val="585858"/>
                </a:solidFill>
                <a:latin typeface="Gill Sans MT"/>
                <a:cs typeface="Gill Sans MT"/>
              </a:rPr>
              <a:t>s</a:t>
            </a:r>
            <a:r>
              <a:rPr sz="1800" dirty="0">
                <a:solidFill>
                  <a:srgbClr val="585858"/>
                </a:solidFill>
                <a:latin typeface="Gill Sans MT"/>
                <a:cs typeface="Gill Sans MT"/>
              </a:rPr>
              <a:t>p</a:t>
            </a:r>
            <a:r>
              <a:rPr sz="1800" spc="5" dirty="0">
                <a:solidFill>
                  <a:srgbClr val="585858"/>
                </a:solidFill>
                <a:latin typeface="Gill Sans MT"/>
                <a:cs typeface="Gill Sans MT"/>
              </a:rPr>
              <a:t>o</a:t>
            </a:r>
            <a:r>
              <a:rPr sz="1800" spc="35" dirty="0">
                <a:solidFill>
                  <a:srgbClr val="585858"/>
                </a:solidFill>
                <a:latin typeface="Gill Sans MT"/>
                <a:cs typeface="Gill Sans MT"/>
              </a:rPr>
              <a:t>r</a:t>
            </a:r>
            <a:r>
              <a:rPr sz="1800" spc="-10" dirty="0">
                <a:solidFill>
                  <a:srgbClr val="585858"/>
                </a:solidFill>
                <a:latin typeface="Gill Sans MT"/>
                <a:cs typeface="Gill Sans MT"/>
              </a:rPr>
              <a:t>t</a:t>
            </a:r>
            <a:r>
              <a:rPr sz="1800" dirty="0">
                <a:solidFill>
                  <a:srgbClr val="585858"/>
                </a:solidFill>
                <a:latin typeface="Gill Sans MT"/>
                <a:cs typeface="Gill Sans MT"/>
              </a:rPr>
              <a:t>e</a:t>
            </a:r>
            <a:r>
              <a:rPr sz="1800" spc="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800" spc="-15" dirty="0">
                <a:solidFill>
                  <a:srgbClr val="585858"/>
                </a:solidFill>
                <a:latin typeface="Gill Sans MT"/>
                <a:cs typeface="Gill Sans MT"/>
              </a:rPr>
              <a:t>(</a:t>
            </a:r>
            <a:r>
              <a:rPr sz="1800" spc="5" dirty="0">
                <a:solidFill>
                  <a:srgbClr val="585858"/>
                </a:solidFill>
                <a:latin typeface="Gill Sans MT"/>
                <a:cs typeface="Gill Sans MT"/>
              </a:rPr>
              <a:t>t</a:t>
            </a:r>
            <a:r>
              <a:rPr sz="1800" spc="-45" dirty="0">
                <a:solidFill>
                  <a:srgbClr val="585858"/>
                </a:solidFill>
                <a:latin typeface="Gill Sans MT"/>
                <a:cs typeface="Gill Sans MT"/>
              </a:rPr>
              <a:t>r</a:t>
            </a:r>
            <a:r>
              <a:rPr sz="1800" spc="-5" dirty="0">
                <a:solidFill>
                  <a:srgbClr val="585858"/>
                </a:solidFill>
                <a:latin typeface="Gill Sans MT"/>
                <a:cs typeface="Gill Sans MT"/>
              </a:rPr>
              <a:t>e</a:t>
            </a:r>
            <a:r>
              <a:rPr sz="1800" dirty="0">
                <a:solidFill>
                  <a:srgbClr val="585858"/>
                </a:solidFill>
                <a:latin typeface="Gill Sans MT"/>
                <a:cs typeface="Gill Sans MT"/>
              </a:rPr>
              <a:t>n..  </a:t>
            </a:r>
            <a:r>
              <a:rPr sz="1800" spc="-25" dirty="0">
                <a:solidFill>
                  <a:srgbClr val="585858"/>
                </a:solidFill>
                <a:latin typeface="Gill Sans MT"/>
                <a:cs typeface="Gill Sans MT"/>
              </a:rPr>
              <a:t>Valor</a:t>
            </a:r>
            <a:r>
              <a:rPr sz="1800" spc="-1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Gill Sans MT"/>
                <a:cs typeface="Gill Sans MT"/>
              </a:rPr>
              <a:t>añadido generado </a:t>
            </a:r>
            <a:r>
              <a:rPr sz="1800" dirty="0">
                <a:solidFill>
                  <a:srgbClr val="585858"/>
                </a:solidFill>
                <a:latin typeface="Gill Sans MT"/>
                <a:cs typeface="Gill Sans MT"/>
              </a:rPr>
              <a:t>en</a:t>
            </a:r>
            <a:r>
              <a:rPr sz="1800" spc="-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Gill Sans MT"/>
                <a:cs typeface="Gill Sans MT"/>
              </a:rPr>
              <a:t>tareas </a:t>
            </a:r>
            <a:r>
              <a:rPr sz="1800" spc="-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Gill Sans MT"/>
                <a:cs typeface="Gill Sans MT"/>
              </a:rPr>
              <a:t>realizadas</a:t>
            </a:r>
            <a:r>
              <a:rPr sz="180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Gill Sans MT"/>
                <a:cs typeface="Gill Sans MT"/>
              </a:rPr>
              <a:t>lejos</a:t>
            </a:r>
            <a:r>
              <a:rPr sz="180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Gill Sans MT"/>
                <a:cs typeface="Gill Sans MT"/>
              </a:rPr>
              <a:t>del</a:t>
            </a:r>
            <a:r>
              <a:rPr sz="1800" spc="-18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Gill Sans MT"/>
                <a:cs typeface="Gill Sans MT"/>
              </a:rPr>
              <a:t>“Back-office”</a:t>
            </a:r>
            <a:endParaRPr sz="1800">
              <a:latin typeface="Gill Sans MT"/>
              <a:cs typeface="Gill Sans MT"/>
            </a:endParaRPr>
          </a:p>
          <a:p>
            <a:pPr marL="69850" marR="5080">
              <a:lnSpc>
                <a:spcPct val="100000"/>
              </a:lnSpc>
            </a:pPr>
            <a:r>
              <a:rPr sz="1800" spc="-10" dirty="0">
                <a:solidFill>
                  <a:srgbClr val="585858"/>
                </a:solidFill>
                <a:latin typeface="Gill Sans MT"/>
                <a:cs typeface="Gill Sans MT"/>
              </a:rPr>
              <a:t>Personal</a:t>
            </a:r>
            <a:r>
              <a:rPr sz="1800" dirty="0">
                <a:solidFill>
                  <a:srgbClr val="585858"/>
                </a:solidFill>
                <a:latin typeface="Gill Sans MT"/>
                <a:cs typeface="Gill Sans MT"/>
              </a:rPr>
              <a:t> menos </a:t>
            </a:r>
            <a:r>
              <a:rPr sz="1800" spc="-10" dirty="0">
                <a:solidFill>
                  <a:srgbClr val="585858"/>
                </a:solidFill>
                <a:latin typeface="Gill Sans MT"/>
                <a:cs typeface="Gill Sans MT"/>
              </a:rPr>
              <a:t>cualificado.</a:t>
            </a:r>
            <a:r>
              <a:rPr sz="1800" spc="-19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800" spc="-25" dirty="0">
                <a:solidFill>
                  <a:srgbClr val="585858"/>
                </a:solidFill>
                <a:latin typeface="Gill Sans MT"/>
                <a:cs typeface="Gill Sans MT"/>
              </a:rPr>
              <a:t>Mayor</a:t>
            </a:r>
            <a:r>
              <a:rPr sz="1800" spc="-1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Gill Sans MT"/>
                <a:cs typeface="Gill Sans MT"/>
              </a:rPr>
              <a:t>división </a:t>
            </a:r>
            <a:r>
              <a:rPr sz="1800" spc="-484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Gill Sans MT"/>
                <a:cs typeface="Gill Sans MT"/>
              </a:rPr>
              <a:t>de</a:t>
            </a:r>
            <a:r>
              <a:rPr sz="1800" spc="-10" dirty="0">
                <a:solidFill>
                  <a:srgbClr val="585858"/>
                </a:solidFill>
                <a:latin typeface="Gill Sans MT"/>
                <a:cs typeface="Gill Sans MT"/>
              </a:rPr>
              <a:t> tareas</a:t>
            </a:r>
            <a:endParaRPr sz="1800">
              <a:latin typeface="Gill Sans MT"/>
              <a:cs typeface="Gill Sans MT"/>
            </a:endParaRPr>
          </a:p>
          <a:p>
            <a:pPr marL="69850" marR="650240">
              <a:lnSpc>
                <a:spcPct val="100000"/>
              </a:lnSpc>
            </a:pPr>
            <a:r>
              <a:rPr sz="1800" spc="-10" dirty="0">
                <a:solidFill>
                  <a:srgbClr val="585858"/>
                </a:solidFill>
                <a:latin typeface="Gill Sans MT"/>
                <a:cs typeface="Gill Sans MT"/>
              </a:rPr>
              <a:t>Procesos </a:t>
            </a:r>
            <a:r>
              <a:rPr sz="1800" dirty="0">
                <a:solidFill>
                  <a:srgbClr val="585858"/>
                </a:solidFill>
                <a:latin typeface="Gill Sans MT"/>
                <a:cs typeface="Gill Sans MT"/>
              </a:rPr>
              <a:t>más </a:t>
            </a:r>
            <a:r>
              <a:rPr sz="1800" spc="-5" dirty="0">
                <a:solidFill>
                  <a:srgbClr val="585858"/>
                </a:solidFill>
                <a:latin typeface="Gill Sans MT"/>
                <a:cs typeface="Gill Sans MT"/>
              </a:rPr>
              <a:t>fáciles </a:t>
            </a:r>
            <a:r>
              <a:rPr sz="1800" dirty="0">
                <a:solidFill>
                  <a:srgbClr val="585858"/>
                </a:solidFill>
                <a:latin typeface="Gill Sans MT"/>
                <a:cs typeface="Gill Sans MT"/>
              </a:rPr>
              <a:t>de </a:t>
            </a:r>
            <a:r>
              <a:rPr sz="1800" spc="-10" dirty="0">
                <a:solidFill>
                  <a:srgbClr val="585858"/>
                </a:solidFill>
                <a:latin typeface="Gill Sans MT"/>
                <a:cs typeface="Gill Sans MT"/>
              </a:rPr>
              <a:t>controlar </a:t>
            </a:r>
            <a:r>
              <a:rPr sz="1800" dirty="0">
                <a:solidFill>
                  <a:srgbClr val="585858"/>
                </a:solidFill>
                <a:latin typeface="Gill Sans MT"/>
                <a:cs typeface="Gill Sans MT"/>
              </a:rPr>
              <a:t>y </a:t>
            </a:r>
            <a:r>
              <a:rPr sz="1800" spc="-49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Gill Sans MT"/>
                <a:cs typeface="Gill Sans MT"/>
              </a:rPr>
              <a:t>racionalizar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140346" y="864108"/>
            <a:ext cx="1766570" cy="590550"/>
            <a:chOff x="7140346" y="864108"/>
            <a:chExt cx="1766570" cy="590550"/>
          </a:xfrm>
        </p:grpSpPr>
        <p:sp>
          <p:nvSpPr>
            <p:cNvPr id="18" name="object 18"/>
            <p:cNvSpPr/>
            <p:nvPr/>
          </p:nvSpPr>
          <p:spPr>
            <a:xfrm>
              <a:off x="7154633" y="878395"/>
              <a:ext cx="1737995" cy="561975"/>
            </a:xfrm>
            <a:custGeom>
              <a:avLst/>
              <a:gdLst/>
              <a:ahLst/>
              <a:cxnLst/>
              <a:rect l="l" t="t" r="r" b="b"/>
              <a:pathLst>
                <a:path w="1737995" h="561975">
                  <a:moveTo>
                    <a:pt x="1643761" y="0"/>
                  </a:moveTo>
                  <a:lnTo>
                    <a:pt x="93611" y="0"/>
                  </a:lnTo>
                  <a:lnTo>
                    <a:pt x="81336" y="805"/>
                  </a:lnTo>
                  <a:lnTo>
                    <a:pt x="36649" y="19462"/>
                  </a:lnTo>
                  <a:lnTo>
                    <a:pt x="7147" y="57708"/>
                  </a:lnTo>
                  <a:lnTo>
                    <a:pt x="0" y="93599"/>
                  </a:lnTo>
                  <a:lnTo>
                    <a:pt x="0" y="468363"/>
                  </a:lnTo>
                  <a:lnTo>
                    <a:pt x="12611" y="515162"/>
                  </a:lnTo>
                  <a:lnTo>
                    <a:pt x="46812" y="549363"/>
                  </a:lnTo>
                  <a:lnTo>
                    <a:pt x="93611" y="561962"/>
                  </a:lnTo>
                  <a:lnTo>
                    <a:pt x="1644129" y="561606"/>
                  </a:lnTo>
                  <a:lnTo>
                    <a:pt x="1690928" y="549008"/>
                  </a:lnTo>
                  <a:lnTo>
                    <a:pt x="1725129" y="514807"/>
                  </a:lnTo>
                  <a:lnTo>
                    <a:pt x="1737728" y="468007"/>
                  </a:lnTo>
                  <a:lnTo>
                    <a:pt x="1737360" y="93599"/>
                  </a:lnTo>
                  <a:lnTo>
                    <a:pt x="1724761" y="46799"/>
                  </a:lnTo>
                  <a:lnTo>
                    <a:pt x="1690560" y="12598"/>
                  </a:lnTo>
                  <a:lnTo>
                    <a:pt x="16437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154633" y="878395"/>
              <a:ext cx="1737995" cy="561975"/>
            </a:xfrm>
            <a:custGeom>
              <a:avLst/>
              <a:gdLst/>
              <a:ahLst/>
              <a:cxnLst/>
              <a:rect l="l" t="t" r="r" b="b"/>
              <a:pathLst>
                <a:path w="1737995" h="561975">
                  <a:moveTo>
                    <a:pt x="0" y="93599"/>
                  </a:moveTo>
                  <a:lnTo>
                    <a:pt x="806" y="81275"/>
                  </a:lnTo>
                  <a:lnTo>
                    <a:pt x="3200" y="69256"/>
                  </a:lnTo>
                  <a:lnTo>
                    <a:pt x="27549" y="27408"/>
                  </a:lnTo>
                  <a:lnTo>
                    <a:pt x="69397" y="3198"/>
                  </a:lnTo>
                  <a:lnTo>
                    <a:pt x="93611" y="0"/>
                  </a:lnTo>
                  <a:lnTo>
                    <a:pt x="1643761" y="0"/>
                  </a:lnTo>
                  <a:lnTo>
                    <a:pt x="1690560" y="12598"/>
                  </a:lnTo>
                  <a:lnTo>
                    <a:pt x="1724761" y="46799"/>
                  </a:lnTo>
                  <a:lnTo>
                    <a:pt x="1737360" y="93599"/>
                  </a:lnTo>
                  <a:lnTo>
                    <a:pt x="1737728" y="468007"/>
                  </a:lnTo>
                  <a:lnTo>
                    <a:pt x="1736924" y="480331"/>
                  </a:lnTo>
                  <a:lnTo>
                    <a:pt x="1734534" y="492350"/>
                  </a:lnTo>
                  <a:lnTo>
                    <a:pt x="1710186" y="534203"/>
                  </a:lnTo>
                  <a:lnTo>
                    <a:pt x="1668338" y="558412"/>
                  </a:lnTo>
                  <a:lnTo>
                    <a:pt x="93611" y="561962"/>
                  </a:lnTo>
                  <a:lnTo>
                    <a:pt x="46812" y="549363"/>
                  </a:lnTo>
                  <a:lnTo>
                    <a:pt x="12611" y="515162"/>
                  </a:lnTo>
                  <a:lnTo>
                    <a:pt x="0" y="468363"/>
                  </a:lnTo>
                  <a:lnTo>
                    <a:pt x="0" y="93599"/>
                  </a:lnTo>
                  <a:close/>
                </a:path>
              </a:pathLst>
            </a:custGeom>
            <a:ln w="28435">
              <a:solidFill>
                <a:srgbClr val="797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364780" y="1009700"/>
            <a:ext cx="1318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Chase,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1978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09714" y="1545234"/>
            <a:ext cx="3732529" cy="590550"/>
            <a:chOff x="309714" y="1545234"/>
            <a:chExt cx="3732529" cy="590550"/>
          </a:xfrm>
        </p:grpSpPr>
        <p:sp>
          <p:nvSpPr>
            <p:cNvPr id="22" name="object 22"/>
            <p:cNvSpPr/>
            <p:nvPr/>
          </p:nvSpPr>
          <p:spPr>
            <a:xfrm>
              <a:off x="324002" y="1559521"/>
              <a:ext cx="3703954" cy="561975"/>
            </a:xfrm>
            <a:custGeom>
              <a:avLst/>
              <a:gdLst/>
              <a:ahLst/>
              <a:cxnLst/>
              <a:rect l="l" t="t" r="r" b="b"/>
              <a:pathLst>
                <a:path w="3703954" h="561975">
                  <a:moveTo>
                    <a:pt x="3609721" y="0"/>
                  </a:moveTo>
                  <a:lnTo>
                    <a:pt x="93599" y="0"/>
                  </a:lnTo>
                  <a:lnTo>
                    <a:pt x="81325" y="804"/>
                  </a:lnTo>
                  <a:lnTo>
                    <a:pt x="36636" y="19460"/>
                  </a:lnTo>
                  <a:lnTo>
                    <a:pt x="7136" y="57703"/>
                  </a:lnTo>
                  <a:lnTo>
                    <a:pt x="0" y="93599"/>
                  </a:lnTo>
                  <a:lnTo>
                    <a:pt x="0" y="468363"/>
                  </a:lnTo>
                  <a:lnTo>
                    <a:pt x="12598" y="515162"/>
                  </a:lnTo>
                  <a:lnTo>
                    <a:pt x="46799" y="549363"/>
                  </a:lnTo>
                  <a:lnTo>
                    <a:pt x="93599" y="561962"/>
                  </a:lnTo>
                  <a:lnTo>
                    <a:pt x="3610076" y="561594"/>
                  </a:lnTo>
                  <a:lnTo>
                    <a:pt x="3656876" y="548995"/>
                  </a:lnTo>
                  <a:lnTo>
                    <a:pt x="3691077" y="514794"/>
                  </a:lnTo>
                  <a:lnTo>
                    <a:pt x="3703675" y="467995"/>
                  </a:lnTo>
                  <a:lnTo>
                    <a:pt x="3703320" y="93599"/>
                  </a:lnTo>
                  <a:lnTo>
                    <a:pt x="3690721" y="46799"/>
                  </a:lnTo>
                  <a:lnTo>
                    <a:pt x="3656520" y="12598"/>
                  </a:lnTo>
                  <a:lnTo>
                    <a:pt x="3609721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24002" y="1559521"/>
              <a:ext cx="3703954" cy="561975"/>
            </a:xfrm>
            <a:custGeom>
              <a:avLst/>
              <a:gdLst/>
              <a:ahLst/>
              <a:cxnLst/>
              <a:rect l="l" t="t" r="r" b="b"/>
              <a:pathLst>
                <a:path w="3703954" h="561975">
                  <a:moveTo>
                    <a:pt x="0" y="93599"/>
                  </a:moveTo>
                  <a:lnTo>
                    <a:pt x="804" y="81273"/>
                  </a:lnTo>
                  <a:lnTo>
                    <a:pt x="3194" y="69251"/>
                  </a:lnTo>
                  <a:lnTo>
                    <a:pt x="27536" y="27403"/>
                  </a:lnTo>
                  <a:lnTo>
                    <a:pt x="69389" y="3194"/>
                  </a:lnTo>
                  <a:lnTo>
                    <a:pt x="93599" y="0"/>
                  </a:lnTo>
                  <a:lnTo>
                    <a:pt x="3609721" y="0"/>
                  </a:lnTo>
                  <a:lnTo>
                    <a:pt x="3656520" y="12598"/>
                  </a:lnTo>
                  <a:lnTo>
                    <a:pt x="3690721" y="46799"/>
                  </a:lnTo>
                  <a:lnTo>
                    <a:pt x="3703320" y="93599"/>
                  </a:lnTo>
                  <a:lnTo>
                    <a:pt x="3703675" y="467995"/>
                  </a:lnTo>
                  <a:lnTo>
                    <a:pt x="3702871" y="480320"/>
                  </a:lnTo>
                  <a:lnTo>
                    <a:pt x="3700481" y="492342"/>
                  </a:lnTo>
                  <a:lnTo>
                    <a:pt x="3676138" y="534190"/>
                  </a:lnTo>
                  <a:lnTo>
                    <a:pt x="3634285" y="558399"/>
                  </a:lnTo>
                  <a:lnTo>
                    <a:pt x="93599" y="561962"/>
                  </a:lnTo>
                  <a:lnTo>
                    <a:pt x="46799" y="549363"/>
                  </a:lnTo>
                  <a:lnTo>
                    <a:pt x="12598" y="515162"/>
                  </a:lnTo>
                  <a:lnTo>
                    <a:pt x="0" y="468363"/>
                  </a:lnTo>
                  <a:lnTo>
                    <a:pt x="0" y="93599"/>
                  </a:lnTo>
                  <a:close/>
                </a:path>
              </a:pathLst>
            </a:custGeom>
            <a:ln w="28435">
              <a:solidFill>
                <a:srgbClr val="5A5A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185024" y="1553298"/>
            <a:ext cx="198056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573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SERVICIOS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FESI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ALES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654194" y="1545234"/>
            <a:ext cx="3732529" cy="590550"/>
            <a:chOff x="4654194" y="1545234"/>
            <a:chExt cx="3732529" cy="590550"/>
          </a:xfrm>
        </p:grpSpPr>
        <p:sp>
          <p:nvSpPr>
            <p:cNvPr id="26" name="object 26"/>
            <p:cNvSpPr/>
            <p:nvPr/>
          </p:nvSpPr>
          <p:spPr>
            <a:xfrm>
              <a:off x="4668481" y="1559521"/>
              <a:ext cx="3703954" cy="561975"/>
            </a:xfrm>
            <a:custGeom>
              <a:avLst/>
              <a:gdLst/>
              <a:ahLst/>
              <a:cxnLst/>
              <a:rect l="l" t="t" r="r" b="b"/>
              <a:pathLst>
                <a:path w="3703954" h="561975">
                  <a:moveTo>
                    <a:pt x="3609721" y="0"/>
                  </a:moveTo>
                  <a:lnTo>
                    <a:pt x="93599" y="0"/>
                  </a:lnTo>
                  <a:lnTo>
                    <a:pt x="81325" y="804"/>
                  </a:lnTo>
                  <a:lnTo>
                    <a:pt x="36636" y="19460"/>
                  </a:lnTo>
                  <a:lnTo>
                    <a:pt x="7136" y="57703"/>
                  </a:lnTo>
                  <a:lnTo>
                    <a:pt x="0" y="93599"/>
                  </a:lnTo>
                  <a:lnTo>
                    <a:pt x="0" y="468363"/>
                  </a:lnTo>
                  <a:lnTo>
                    <a:pt x="12598" y="515162"/>
                  </a:lnTo>
                  <a:lnTo>
                    <a:pt x="46799" y="549363"/>
                  </a:lnTo>
                  <a:lnTo>
                    <a:pt x="93599" y="561962"/>
                  </a:lnTo>
                  <a:lnTo>
                    <a:pt x="3610076" y="561594"/>
                  </a:lnTo>
                  <a:lnTo>
                    <a:pt x="3656876" y="548995"/>
                  </a:lnTo>
                  <a:lnTo>
                    <a:pt x="3691077" y="514794"/>
                  </a:lnTo>
                  <a:lnTo>
                    <a:pt x="3703675" y="467995"/>
                  </a:lnTo>
                  <a:lnTo>
                    <a:pt x="3703320" y="93599"/>
                  </a:lnTo>
                  <a:lnTo>
                    <a:pt x="3690721" y="46799"/>
                  </a:lnTo>
                  <a:lnTo>
                    <a:pt x="3656520" y="12598"/>
                  </a:lnTo>
                  <a:lnTo>
                    <a:pt x="3609721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668481" y="1559521"/>
              <a:ext cx="3703954" cy="561975"/>
            </a:xfrm>
            <a:custGeom>
              <a:avLst/>
              <a:gdLst/>
              <a:ahLst/>
              <a:cxnLst/>
              <a:rect l="l" t="t" r="r" b="b"/>
              <a:pathLst>
                <a:path w="3703954" h="561975">
                  <a:moveTo>
                    <a:pt x="0" y="93599"/>
                  </a:moveTo>
                  <a:lnTo>
                    <a:pt x="804" y="81273"/>
                  </a:lnTo>
                  <a:lnTo>
                    <a:pt x="3194" y="69251"/>
                  </a:lnTo>
                  <a:lnTo>
                    <a:pt x="27536" y="27403"/>
                  </a:lnTo>
                  <a:lnTo>
                    <a:pt x="69389" y="3194"/>
                  </a:lnTo>
                  <a:lnTo>
                    <a:pt x="93599" y="0"/>
                  </a:lnTo>
                  <a:lnTo>
                    <a:pt x="3609721" y="0"/>
                  </a:lnTo>
                  <a:lnTo>
                    <a:pt x="3656520" y="12598"/>
                  </a:lnTo>
                  <a:lnTo>
                    <a:pt x="3690721" y="46799"/>
                  </a:lnTo>
                  <a:lnTo>
                    <a:pt x="3703320" y="93599"/>
                  </a:lnTo>
                  <a:lnTo>
                    <a:pt x="3703675" y="467995"/>
                  </a:lnTo>
                  <a:lnTo>
                    <a:pt x="3702871" y="480320"/>
                  </a:lnTo>
                  <a:lnTo>
                    <a:pt x="3700481" y="492342"/>
                  </a:lnTo>
                  <a:lnTo>
                    <a:pt x="3676138" y="534190"/>
                  </a:lnTo>
                  <a:lnTo>
                    <a:pt x="3634285" y="558399"/>
                  </a:lnTo>
                  <a:lnTo>
                    <a:pt x="93599" y="561962"/>
                  </a:lnTo>
                  <a:lnTo>
                    <a:pt x="46799" y="549363"/>
                  </a:lnTo>
                  <a:lnTo>
                    <a:pt x="12598" y="515162"/>
                  </a:lnTo>
                  <a:lnTo>
                    <a:pt x="0" y="468363"/>
                  </a:lnTo>
                  <a:lnTo>
                    <a:pt x="0" y="93599"/>
                  </a:lnTo>
                  <a:close/>
                </a:path>
              </a:pathLst>
            </a:custGeom>
            <a:ln w="28435">
              <a:solidFill>
                <a:srgbClr val="5A5A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327535" y="1690458"/>
            <a:ext cx="2382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SERVICIOS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MASA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750400" y="4785842"/>
            <a:ext cx="6249670" cy="1874520"/>
            <a:chOff x="2750400" y="4785842"/>
            <a:chExt cx="6249670" cy="1874520"/>
          </a:xfrm>
        </p:grpSpPr>
        <p:pic>
          <p:nvPicPr>
            <p:cNvPr id="30" name="object 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87044" y="4829403"/>
              <a:ext cx="1547279" cy="92807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50400" y="4785842"/>
              <a:ext cx="1262519" cy="838441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4859997" y="6120003"/>
              <a:ext cx="4140200" cy="540385"/>
            </a:xfrm>
            <a:custGeom>
              <a:avLst/>
              <a:gdLst/>
              <a:ahLst/>
              <a:cxnLst/>
              <a:rect l="l" t="t" r="r" b="b"/>
              <a:pathLst>
                <a:path w="4140200" h="540384">
                  <a:moveTo>
                    <a:pt x="4139996" y="0"/>
                  </a:moveTo>
                  <a:lnTo>
                    <a:pt x="0" y="0"/>
                  </a:lnTo>
                  <a:lnTo>
                    <a:pt x="0" y="539991"/>
                  </a:lnTo>
                  <a:lnTo>
                    <a:pt x="2069998" y="539991"/>
                  </a:lnTo>
                  <a:lnTo>
                    <a:pt x="4139996" y="539991"/>
                  </a:lnTo>
                  <a:lnTo>
                    <a:pt x="41399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859997" y="6120003"/>
              <a:ext cx="4140200" cy="540385"/>
            </a:xfrm>
            <a:custGeom>
              <a:avLst/>
              <a:gdLst/>
              <a:ahLst/>
              <a:cxnLst/>
              <a:rect l="l" t="t" r="r" b="b"/>
              <a:pathLst>
                <a:path w="4140200" h="540384">
                  <a:moveTo>
                    <a:pt x="2069998" y="539991"/>
                  </a:moveTo>
                  <a:lnTo>
                    <a:pt x="0" y="539991"/>
                  </a:lnTo>
                  <a:lnTo>
                    <a:pt x="0" y="0"/>
                  </a:lnTo>
                  <a:lnTo>
                    <a:pt x="4139996" y="0"/>
                  </a:lnTo>
                  <a:lnTo>
                    <a:pt x="4139996" y="539991"/>
                  </a:lnTo>
                  <a:lnTo>
                    <a:pt x="2069998" y="5399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290"/>
              </a:lnSpc>
            </a:pPr>
            <a:r>
              <a:rPr spc="-5" dirty="0"/>
              <a:t>Dirección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Operaciones</a:t>
            </a:r>
            <a:r>
              <a:rPr spc="-10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5" dirty="0"/>
              <a:t>Servicios</a:t>
            </a:r>
          </a:p>
          <a:p>
            <a:pPr algn="ctr">
              <a:lnSpc>
                <a:spcPts val="1540"/>
              </a:lnSpc>
            </a:pP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Grado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en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Ciencia</a:t>
            </a:r>
            <a:r>
              <a:rPr i="0" spc="-15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Gestión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Ingeniería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de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Servicios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9156700" cy="6864350"/>
            <a:chOff x="-6350" y="0"/>
            <a:chExt cx="9156700" cy="6864350"/>
          </a:xfrm>
        </p:grpSpPr>
        <p:sp>
          <p:nvSpPr>
            <p:cNvPr id="3" name="object 3"/>
            <p:cNvSpPr/>
            <p:nvPr/>
          </p:nvSpPr>
          <p:spPr>
            <a:xfrm>
              <a:off x="0" y="957237"/>
              <a:ext cx="3150870" cy="375920"/>
            </a:xfrm>
            <a:custGeom>
              <a:avLst/>
              <a:gdLst/>
              <a:ahLst/>
              <a:cxnLst/>
              <a:rect l="l" t="t" r="r" b="b"/>
              <a:pathLst>
                <a:path w="3150870" h="375919">
                  <a:moveTo>
                    <a:pt x="3150717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575358" y="375843"/>
                  </a:lnTo>
                  <a:lnTo>
                    <a:pt x="3150717" y="375843"/>
                  </a:lnTo>
                  <a:lnTo>
                    <a:pt x="3150717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956881"/>
              <a:ext cx="7920355" cy="955675"/>
            </a:xfrm>
            <a:custGeom>
              <a:avLst/>
              <a:gdLst/>
              <a:ahLst/>
              <a:cxnLst/>
              <a:rect l="l" t="t" r="r" b="b"/>
              <a:pathLst>
                <a:path w="7920355" h="955675">
                  <a:moveTo>
                    <a:pt x="7919999" y="0"/>
                  </a:moveTo>
                  <a:lnTo>
                    <a:pt x="0" y="0"/>
                  </a:lnTo>
                  <a:lnTo>
                    <a:pt x="0" y="955433"/>
                  </a:lnTo>
                  <a:lnTo>
                    <a:pt x="3959999" y="955433"/>
                  </a:lnTo>
                  <a:lnTo>
                    <a:pt x="7919999" y="955433"/>
                  </a:lnTo>
                  <a:lnTo>
                    <a:pt x="7919999" y="0"/>
                  </a:lnTo>
                  <a:close/>
                </a:path>
              </a:pathLst>
            </a:custGeom>
            <a:solidFill>
              <a:srgbClr val="D12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1904" y="862540"/>
            <a:ext cx="5086985" cy="88900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95"/>
              </a:spcBef>
            </a:pPr>
            <a:r>
              <a:rPr sz="2000" dirty="0">
                <a:solidFill>
                  <a:srgbClr val="FFFFFF"/>
                </a:solidFill>
                <a:latin typeface="Gill Sans MT"/>
                <a:cs typeface="Gill Sans MT"/>
              </a:rPr>
              <a:t>En</a:t>
            </a:r>
            <a:r>
              <a:rPr sz="2000" spc="-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spc="-240" dirty="0">
                <a:solidFill>
                  <a:srgbClr val="FFFFFF"/>
                </a:solidFill>
                <a:latin typeface="Gill Sans MT"/>
                <a:cs typeface="Gill Sans MT"/>
              </a:rPr>
              <a:t>funció</a:t>
            </a:r>
            <a:r>
              <a:rPr sz="2400" spc="-359" baseline="13888" dirty="0">
                <a:solidFill>
                  <a:srgbClr val="D1282D"/>
                </a:solidFill>
                <a:latin typeface="Gill Sans MT"/>
                <a:cs typeface="Gill Sans MT"/>
              </a:rPr>
              <a:t>S</a:t>
            </a:r>
            <a:r>
              <a:rPr sz="2000" spc="-24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400" spc="-359" baseline="13888" dirty="0">
                <a:solidFill>
                  <a:srgbClr val="D1282D"/>
                </a:solidFill>
                <a:latin typeface="Gill Sans MT"/>
                <a:cs typeface="Gill Sans MT"/>
              </a:rPr>
              <a:t>ub</a:t>
            </a:r>
            <a:r>
              <a:rPr sz="2000" spc="-240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400" spc="-359" baseline="13888" dirty="0">
                <a:solidFill>
                  <a:srgbClr val="D1282D"/>
                </a:solidFill>
                <a:latin typeface="Gill Sans MT"/>
                <a:cs typeface="Gill Sans MT"/>
              </a:rPr>
              <a:t>tí</a:t>
            </a:r>
            <a:r>
              <a:rPr sz="2000" spc="-24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400" spc="-359" baseline="13888" dirty="0">
                <a:solidFill>
                  <a:srgbClr val="D1282D"/>
                </a:solidFill>
                <a:latin typeface="Gill Sans MT"/>
                <a:cs typeface="Gill Sans MT"/>
              </a:rPr>
              <a:t>tu</a:t>
            </a:r>
            <a:r>
              <a:rPr sz="2000" spc="-240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000" spc="-2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spc="-742" baseline="13888" dirty="0">
                <a:solidFill>
                  <a:srgbClr val="D1282D"/>
                </a:solidFill>
                <a:latin typeface="Gill Sans MT"/>
                <a:cs typeface="Gill Sans MT"/>
              </a:rPr>
              <a:t>l</a:t>
            </a:r>
            <a:r>
              <a:rPr sz="2000" spc="-495" dirty="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r>
              <a:rPr sz="2400" spc="-742" baseline="13888" dirty="0">
                <a:solidFill>
                  <a:srgbClr val="D1282D"/>
                </a:solidFill>
                <a:latin typeface="Gill Sans MT"/>
                <a:cs typeface="Gill Sans MT"/>
              </a:rPr>
              <a:t>o</a:t>
            </a:r>
            <a:r>
              <a:rPr sz="2400" baseline="13888" dirty="0">
                <a:solidFill>
                  <a:srgbClr val="D1282D"/>
                </a:solidFill>
                <a:latin typeface="Gill Sans MT"/>
                <a:cs typeface="Gill Sans MT"/>
              </a:rPr>
              <a:t> </a:t>
            </a:r>
            <a:r>
              <a:rPr sz="2400" spc="-209" baseline="13888" dirty="0">
                <a:solidFill>
                  <a:srgbClr val="D1282D"/>
                </a:solidFill>
                <a:latin typeface="Gill Sans MT"/>
                <a:cs typeface="Gill Sans MT"/>
              </a:rPr>
              <a:t>1</a:t>
            </a:r>
            <a:r>
              <a:rPr sz="2000" spc="-140" dirty="0">
                <a:solidFill>
                  <a:srgbClr val="FFFFFF"/>
                </a:solidFill>
                <a:latin typeface="Gill Sans MT"/>
                <a:cs typeface="Gill Sans MT"/>
              </a:rPr>
              <a:t>rado</a:t>
            </a:r>
            <a:r>
              <a:rPr sz="20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Gill Sans MT"/>
                <a:cs typeface="Gill Sans MT"/>
              </a:rPr>
              <a:t>de Contacto</a:t>
            </a:r>
            <a:r>
              <a:rPr sz="2000" spc="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Gill Sans MT"/>
                <a:cs typeface="Gill Sans MT"/>
              </a:rPr>
              <a:t>con</a:t>
            </a:r>
            <a:r>
              <a:rPr sz="2000" spc="1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F"/>
                </a:solidFill>
                <a:latin typeface="Gill Sans MT"/>
                <a:cs typeface="Gill Sans MT"/>
              </a:rPr>
              <a:t>el</a:t>
            </a:r>
            <a:r>
              <a:rPr sz="2000" spc="1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Gill Sans MT"/>
                <a:cs typeface="Gill Sans MT"/>
              </a:rPr>
              <a:t>cliente</a:t>
            </a:r>
            <a:endParaRPr sz="2000">
              <a:latin typeface="Gill Sans MT"/>
              <a:cs typeface="Gill Sans MT"/>
            </a:endParaRPr>
          </a:p>
          <a:p>
            <a:pPr marL="38100">
              <a:lnSpc>
                <a:spcPct val="100000"/>
              </a:lnSpc>
              <a:spcBef>
                <a:spcPts val="1000"/>
              </a:spcBef>
            </a:pPr>
            <a:r>
              <a:rPr sz="2000" dirty="0">
                <a:solidFill>
                  <a:srgbClr val="FFFFFF"/>
                </a:solidFill>
                <a:latin typeface="Gill Sans MT"/>
                <a:cs typeface="Gill Sans MT"/>
              </a:rPr>
              <a:t>+</a:t>
            </a:r>
            <a:r>
              <a:rPr sz="2000" spc="-1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Gill Sans MT"/>
                <a:cs typeface="Gill Sans MT"/>
              </a:rPr>
              <a:t>Grado</a:t>
            </a:r>
            <a:r>
              <a:rPr sz="2000" spc="-1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F"/>
                </a:solidFill>
                <a:latin typeface="Gill Sans MT"/>
                <a:cs typeface="Gill Sans MT"/>
              </a:rPr>
              <a:t>intensidad</a:t>
            </a:r>
            <a:r>
              <a:rPr sz="2000" spc="-1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F"/>
                </a:solidFill>
                <a:latin typeface="Gill Sans MT"/>
                <a:cs typeface="Gill Sans MT"/>
              </a:rPr>
              <a:t>mano</a:t>
            </a:r>
            <a:r>
              <a:rPr sz="2000" spc="-1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Gill Sans MT"/>
                <a:cs typeface="Gill Sans MT"/>
              </a:rPr>
              <a:t>de obra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95274"/>
            <a:ext cx="8892540" cy="561975"/>
          </a:xfrm>
          <a:custGeom>
            <a:avLst/>
            <a:gdLst/>
            <a:ahLst/>
            <a:cxnLst/>
            <a:rect l="l" t="t" r="r" b="b"/>
            <a:pathLst>
              <a:path w="8892540" h="561975">
                <a:moveTo>
                  <a:pt x="8891993" y="0"/>
                </a:moveTo>
                <a:lnTo>
                  <a:pt x="0" y="0"/>
                </a:lnTo>
                <a:lnTo>
                  <a:pt x="0" y="561606"/>
                </a:lnTo>
                <a:lnTo>
                  <a:pt x="4446003" y="561606"/>
                </a:lnTo>
                <a:lnTo>
                  <a:pt x="8891993" y="561606"/>
                </a:lnTo>
                <a:lnTo>
                  <a:pt x="8891993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0374" y="426504"/>
            <a:ext cx="7942580" cy="4921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99390">
              <a:lnSpc>
                <a:spcPct val="100000"/>
              </a:lnSpc>
              <a:spcBef>
                <a:spcPts val="130"/>
              </a:spcBef>
            </a:pPr>
            <a:r>
              <a:rPr sz="1650" b="1" spc="15" dirty="0">
                <a:solidFill>
                  <a:srgbClr val="FFFFFF"/>
                </a:solidFill>
                <a:latin typeface="Gill Sans Ultra Bold"/>
                <a:cs typeface="Gill Sans Ultra Bold"/>
              </a:rPr>
              <a:t>2.1.</a:t>
            </a:r>
            <a:r>
              <a:rPr sz="1650" b="1" spc="-100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1650" b="1" spc="15" dirty="0">
                <a:solidFill>
                  <a:srgbClr val="FFFFFF"/>
                </a:solidFill>
                <a:latin typeface="Gill Sans Ultra Bold"/>
                <a:cs typeface="Gill Sans Ultra Bold"/>
              </a:rPr>
              <a:t>Clasificación</a:t>
            </a:r>
            <a:r>
              <a:rPr sz="1650" b="1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1650" b="1" spc="20" dirty="0">
                <a:solidFill>
                  <a:srgbClr val="FFFFFF"/>
                </a:solidFill>
                <a:latin typeface="Gill Sans Ultra Bold"/>
                <a:cs typeface="Gill Sans Ultra Bold"/>
              </a:rPr>
              <a:t>de</a:t>
            </a:r>
            <a:r>
              <a:rPr sz="1650" b="1" spc="5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1650" b="1" spc="10" dirty="0">
                <a:solidFill>
                  <a:srgbClr val="FFFFFF"/>
                </a:solidFill>
                <a:latin typeface="Gill Sans Ultra Bold"/>
                <a:cs typeface="Gill Sans Ultra Bold"/>
              </a:rPr>
              <a:t>los</a:t>
            </a:r>
            <a:r>
              <a:rPr sz="1650" b="1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1650" b="1" spc="10" dirty="0">
                <a:solidFill>
                  <a:srgbClr val="FFFFFF"/>
                </a:solidFill>
                <a:latin typeface="Gill Sans Ultra Bold"/>
                <a:cs typeface="Gill Sans Ultra Bold"/>
              </a:rPr>
              <a:t>procesos </a:t>
            </a:r>
            <a:r>
              <a:rPr sz="1650" b="1" spc="15" dirty="0">
                <a:solidFill>
                  <a:srgbClr val="FFFFFF"/>
                </a:solidFill>
                <a:latin typeface="Gill Sans Ultra Bold"/>
                <a:cs typeface="Gill Sans Ultra Bold"/>
              </a:rPr>
              <a:t>en</a:t>
            </a:r>
            <a:r>
              <a:rPr sz="1650" b="1" spc="5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1650" b="1" spc="10" dirty="0">
                <a:solidFill>
                  <a:srgbClr val="FFFFFF"/>
                </a:solidFill>
                <a:latin typeface="Gill Sans Ultra Bold"/>
                <a:cs typeface="Gill Sans Ultra Bold"/>
              </a:rPr>
              <a:t>empresas </a:t>
            </a:r>
            <a:r>
              <a:rPr sz="1650" b="1" spc="15" dirty="0">
                <a:solidFill>
                  <a:srgbClr val="FFFFFF"/>
                </a:solidFill>
                <a:latin typeface="Gill Sans Ultra Bold"/>
                <a:cs typeface="Gill Sans Ultra Bold"/>
              </a:rPr>
              <a:t>de</a:t>
            </a:r>
            <a:r>
              <a:rPr sz="1650" b="1" spc="10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1650" b="1" spc="15" dirty="0">
                <a:solidFill>
                  <a:srgbClr val="FFFFFF"/>
                </a:solidFill>
                <a:latin typeface="Gill Sans Ultra Bold"/>
                <a:cs typeface="Gill Sans Ultra Bold"/>
              </a:rPr>
              <a:t>servicios</a:t>
            </a:r>
            <a:endParaRPr sz="1650">
              <a:latin typeface="Gill Sans Ultra Bold"/>
              <a:cs typeface="Gill Sans Ultra Bold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1</a:t>
            </a:r>
            <a:r>
              <a:rPr sz="650" spc="5" dirty="0">
                <a:solidFill>
                  <a:srgbClr val="F1F1F1"/>
                </a:solidFill>
                <a:latin typeface="Gill Sans MT"/>
                <a:cs typeface="Gill Sans MT"/>
              </a:rPr>
              <a:t>.</a:t>
            </a:r>
            <a:r>
              <a:rPr sz="650" spc="-35" dirty="0">
                <a:solidFill>
                  <a:srgbClr val="F1F1F1"/>
                </a:solidFill>
                <a:latin typeface="Gill Sans MT"/>
                <a:cs typeface="Gill Sans MT"/>
              </a:rPr>
              <a:t>C</a:t>
            </a:r>
            <a:r>
              <a:rPr sz="650" spc="-65" dirty="0">
                <a:solidFill>
                  <a:srgbClr val="F1F1F1"/>
                </a:solidFill>
                <a:latin typeface="Gill Sans MT"/>
                <a:cs typeface="Gill Sans MT"/>
              </a:rPr>
              <a:t>A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650" spc="-65" dirty="0">
                <a:solidFill>
                  <a:srgbClr val="F1F1F1"/>
                </a:solidFill>
                <a:latin typeface="Gill Sans MT"/>
                <a:cs typeface="Gill Sans MT"/>
              </a:rPr>
              <a:t>P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U</a:t>
            </a:r>
            <a:r>
              <a:rPr sz="65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114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D</a:t>
            </a:r>
            <a:r>
              <a:rPr sz="650" spc="65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ÓS</a:t>
            </a:r>
            <a:r>
              <a:rPr sz="650" spc="-105" dirty="0">
                <a:solidFill>
                  <a:srgbClr val="F1F1F1"/>
                </a:solidFill>
                <a:latin typeface="Gill Sans MT"/>
                <a:cs typeface="Gill Sans MT"/>
              </a:rPr>
              <a:t>T</a:t>
            </a:r>
            <a:r>
              <a:rPr sz="650" spc="-50" dirty="0">
                <a:solidFill>
                  <a:srgbClr val="F1F1F1"/>
                </a:solidFill>
                <a:latin typeface="Gill Sans MT"/>
                <a:cs typeface="Gill Sans MT"/>
              </a:rPr>
              <a:t>OL</a:t>
            </a: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65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endParaRPr sz="650">
              <a:latin typeface="Gill Sans MT"/>
              <a:cs typeface="Gill Sans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568668" y="1065707"/>
            <a:ext cx="2266315" cy="590550"/>
            <a:chOff x="6568668" y="1065707"/>
            <a:chExt cx="2266315" cy="590550"/>
          </a:xfrm>
        </p:grpSpPr>
        <p:sp>
          <p:nvSpPr>
            <p:cNvPr id="9" name="object 9"/>
            <p:cNvSpPr/>
            <p:nvPr/>
          </p:nvSpPr>
          <p:spPr>
            <a:xfrm>
              <a:off x="6582956" y="1079995"/>
              <a:ext cx="2237740" cy="561975"/>
            </a:xfrm>
            <a:custGeom>
              <a:avLst/>
              <a:gdLst/>
              <a:ahLst/>
              <a:cxnLst/>
              <a:rect l="l" t="t" r="r" b="b"/>
              <a:pathLst>
                <a:path w="2237740" h="561975">
                  <a:moveTo>
                    <a:pt x="2143442" y="0"/>
                  </a:moveTo>
                  <a:lnTo>
                    <a:pt x="93599" y="0"/>
                  </a:lnTo>
                  <a:lnTo>
                    <a:pt x="81325" y="805"/>
                  </a:lnTo>
                  <a:lnTo>
                    <a:pt x="36642" y="19462"/>
                  </a:lnTo>
                  <a:lnTo>
                    <a:pt x="7136" y="57710"/>
                  </a:lnTo>
                  <a:lnTo>
                    <a:pt x="0" y="93599"/>
                  </a:lnTo>
                  <a:lnTo>
                    <a:pt x="0" y="468363"/>
                  </a:lnTo>
                  <a:lnTo>
                    <a:pt x="12598" y="515162"/>
                  </a:lnTo>
                  <a:lnTo>
                    <a:pt x="46799" y="549363"/>
                  </a:lnTo>
                  <a:lnTo>
                    <a:pt x="93599" y="561962"/>
                  </a:lnTo>
                  <a:lnTo>
                    <a:pt x="2143798" y="561606"/>
                  </a:lnTo>
                  <a:lnTo>
                    <a:pt x="2190597" y="549008"/>
                  </a:lnTo>
                  <a:lnTo>
                    <a:pt x="2224798" y="514807"/>
                  </a:lnTo>
                  <a:lnTo>
                    <a:pt x="2237409" y="468007"/>
                  </a:lnTo>
                  <a:lnTo>
                    <a:pt x="2237041" y="93599"/>
                  </a:lnTo>
                  <a:lnTo>
                    <a:pt x="2224443" y="46799"/>
                  </a:lnTo>
                  <a:lnTo>
                    <a:pt x="2190242" y="12598"/>
                  </a:lnTo>
                  <a:lnTo>
                    <a:pt x="21434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82956" y="1079995"/>
              <a:ext cx="2237740" cy="561975"/>
            </a:xfrm>
            <a:custGeom>
              <a:avLst/>
              <a:gdLst/>
              <a:ahLst/>
              <a:cxnLst/>
              <a:rect l="l" t="t" r="r" b="b"/>
              <a:pathLst>
                <a:path w="2237740" h="561975">
                  <a:moveTo>
                    <a:pt x="0" y="93599"/>
                  </a:moveTo>
                  <a:lnTo>
                    <a:pt x="804" y="81280"/>
                  </a:lnTo>
                  <a:lnTo>
                    <a:pt x="3194" y="69261"/>
                  </a:lnTo>
                  <a:lnTo>
                    <a:pt x="27541" y="27408"/>
                  </a:lnTo>
                  <a:lnTo>
                    <a:pt x="69389" y="3198"/>
                  </a:lnTo>
                  <a:lnTo>
                    <a:pt x="93599" y="0"/>
                  </a:lnTo>
                  <a:lnTo>
                    <a:pt x="2143442" y="0"/>
                  </a:lnTo>
                  <a:lnTo>
                    <a:pt x="2190242" y="12598"/>
                  </a:lnTo>
                  <a:lnTo>
                    <a:pt x="2224443" y="46799"/>
                  </a:lnTo>
                  <a:lnTo>
                    <a:pt x="2237041" y="93599"/>
                  </a:lnTo>
                  <a:lnTo>
                    <a:pt x="2237409" y="468007"/>
                  </a:lnTo>
                  <a:lnTo>
                    <a:pt x="2236603" y="480331"/>
                  </a:lnTo>
                  <a:lnTo>
                    <a:pt x="2234209" y="492350"/>
                  </a:lnTo>
                  <a:lnTo>
                    <a:pt x="2209860" y="534203"/>
                  </a:lnTo>
                  <a:lnTo>
                    <a:pt x="2168012" y="558412"/>
                  </a:lnTo>
                  <a:lnTo>
                    <a:pt x="93599" y="561962"/>
                  </a:lnTo>
                  <a:lnTo>
                    <a:pt x="46799" y="549363"/>
                  </a:lnTo>
                  <a:lnTo>
                    <a:pt x="12598" y="515162"/>
                  </a:lnTo>
                  <a:lnTo>
                    <a:pt x="0" y="468363"/>
                  </a:lnTo>
                  <a:lnTo>
                    <a:pt x="0" y="93599"/>
                  </a:lnTo>
                  <a:close/>
                </a:path>
              </a:pathLst>
            </a:custGeom>
            <a:ln w="28435">
              <a:solidFill>
                <a:srgbClr val="797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732257" y="1210221"/>
            <a:ext cx="1939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Arial"/>
                <a:cs typeface="Arial"/>
              </a:rPr>
              <a:t>Schemenner,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1986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22882" y="2772714"/>
            <a:ext cx="3346450" cy="1389380"/>
          </a:xfrm>
          <a:prstGeom prst="rect">
            <a:avLst/>
          </a:prstGeom>
          <a:ln w="37934">
            <a:solidFill>
              <a:srgbClr val="4F81BC"/>
            </a:solidFill>
          </a:ln>
        </p:spPr>
        <p:txBody>
          <a:bodyPr vert="horz" wrap="square" lIns="0" tIns="74295" rIns="0" bIns="0" rtlCol="0">
            <a:spAutoFit/>
          </a:bodyPr>
          <a:lstStyle/>
          <a:p>
            <a:pPr marL="741680">
              <a:lnSpc>
                <a:spcPct val="100000"/>
              </a:lnSpc>
              <a:spcBef>
                <a:spcPts val="585"/>
              </a:spcBef>
            </a:pPr>
            <a:r>
              <a:rPr sz="1450" b="1" dirty="0">
                <a:latin typeface="Arial"/>
                <a:cs typeface="Arial"/>
              </a:rPr>
              <a:t>Factoría</a:t>
            </a:r>
            <a:r>
              <a:rPr sz="1450" b="1" spc="-10" dirty="0">
                <a:latin typeface="Arial"/>
                <a:cs typeface="Arial"/>
              </a:rPr>
              <a:t> de</a:t>
            </a:r>
            <a:r>
              <a:rPr sz="1450" b="1" dirty="0">
                <a:latin typeface="Arial"/>
                <a:cs typeface="Arial"/>
              </a:rPr>
              <a:t> </a:t>
            </a:r>
            <a:r>
              <a:rPr sz="1450" b="1" spc="-5" dirty="0">
                <a:latin typeface="Arial"/>
                <a:cs typeface="Arial"/>
              </a:rPr>
              <a:t>Servicios</a:t>
            </a:r>
            <a:endParaRPr sz="1450">
              <a:latin typeface="Arial"/>
              <a:cs typeface="Arial"/>
            </a:endParaRPr>
          </a:p>
          <a:p>
            <a:pPr marL="140970">
              <a:lnSpc>
                <a:spcPct val="100000"/>
              </a:lnSpc>
              <a:spcBef>
                <a:spcPts val="910"/>
              </a:spcBef>
            </a:pPr>
            <a:r>
              <a:rPr sz="1450" dirty="0">
                <a:latin typeface="Arial"/>
                <a:cs typeface="Arial"/>
              </a:rPr>
              <a:t>-Transportes</a:t>
            </a:r>
            <a:r>
              <a:rPr sz="1450" spc="-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(avión,</a:t>
            </a:r>
            <a:r>
              <a:rPr sz="1450" spc="-1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tren,</a:t>
            </a:r>
            <a:r>
              <a:rPr sz="1450" spc="-4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autobús)</a:t>
            </a:r>
            <a:endParaRPr sz="1450">
              <a:latin typeface="Arial"/>
              <a:cs typeface="Arial"/>
            </a:endParaRPr>
          </a:p>
          <a:p>
            <a:pPr marL="252729" indent="-112395">
              <a:lnSpc>
                <a:spcPct val="100000"/>
              </a:lnSpc>
              <a:spcBef>
                <a:spcPts val="890"/>
              </a:spcBef>
              <a:buChar char="-"/>
              <a:tabLst>
                <a:tab pos="253365" algn="l"/>
              </a:tabLst>
            </a:pPr>
            <a:r>
              <a:rPr sz="1450" dirty="0">
                <a:latin typeface="Arial"/>
                <a:cs typeface="Arial"/>
              </a:rPr>
              <a:t>Hoteles</a:t>
            </a:r>
            <a:endParaRPr sz="1450">
              <a:latin typeface="Arial"/>
              <a:cs typeface="Arial"/>
            </a:endParaRPr>
          </a:p>
          <a:p>
            <a:pPr marL="252729" indent="-112395">
              <a:lnSpc>
                <a:spcPct val="100000"/>
              </a:lnSpc>
              <a:spcBef>
                <a:spcPts val="910"/>
              </a:spcBef>
              <a:buChar char="-"/>
              <a:tabLst>
                <a:tab pos="253365" algn="l"/>
              </a:tabLst>
            </a:pPr>
            <a:r>
              <a:rPr sz="1450" spc="5" dirty="0">
                <a:latin typeface="Arial"/>
                <a:cs typeface="Arial"/>
              </a:rPr>
              <a:t>Parque</a:t>
            </a:r>
            <a:r>
              <a:rPr sz="1450" spc="-50" dirty="0">
                <a:latin typeface="Arial"/>
                <a:cs typeface="Arial"/>
              </a:rPr>
              <a:t> </a:t>
            </a:r>
            <a:r>
              <a:rPr sz="1450" spc="10" dirty="0">
                <a:latin typeface="Arial"/>
                <a:cs typeface="Arial"/>
              </a:rPr>
              <a:t>de</a:t>
            </a:r>
            <a:r>
              <a:rPr sz="1450" spc="-4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atracciones</a:t>
            </a:r>
            <a:endParaRPr sz="14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58435" y="2772714"/>
            <a:ext cx="3346450" cy="1389380"/>
          </a:xfrm>
          <a:prstGeom prst="rect">
            <a:avLst/>
          </a:prstGeom>
          <a:ln w="37934">
            <a:solidFill>
              <a:srgbClr val="4F81BC"/>
            </a:solidFill>
          </a:ln>
        </p:spPr>
        <p:txBody>
          <a:bodyPr vert="horz" wrap="square" lIns="0" tIns="74295" rIns="0" bIns="0" rtlCol="0">
            <a:spAutoFit/>
          </a:bodyPr>
          <a:lstStyle/>
          <a:p>
            <a:pPr marR="849630" algn="r">
              <a:lnSpc>
                <a:spcPct val="100000"/>
              </a:lnSpc>
              <a:spcBef>
                <a:spcPts val="585"/>
              </a:spcBef>
            </a:pPr>
            <a:r>
              <a:rPr sz="1450" b="1" dirty="0">
                <a:latin typeface="Arial"/>
                <a:cs typeface="Arial"/>
              </a:rPr>
              <a:t>Taller</a:t>
            </a:r>
            <a:r>
              <a:rPr sz="1450" b="1" spc="-45" dirty="0">
                <a:latin typeface="Arial"/>
                <a:cs typeface="Arial"/>
              </a:rPr>
              <a:t> </a:t>
            </a:r>
            <a:r>
              <a:rPr sz="1450" b="1" spc="5" dirty="0">
                <a:latin typeface="Arial"/>
                <a:cs typeface="Arial"/>
              </a:rPr>
              <a:t>de</a:t>
            </a:r>
            <a:r>
              <a:rPr sz="1450" b="1" spc="-30" dirty="0">
                <a:latin typeface="Arial"/>
                <a:cs typeface="Arial"/>
              </a:rPr>
              <a:t> </a:t>
            </a:r>
            <a:r>
              <a:rPr sz="1450" b="1" spc="-5" dirty="0">
                <a:latin typeface="Arial"/>
                <a:cs typeface="Arial"/>
              </a:rPr>
              <a:t>Servicios</a:t>
            </a:r>
            <a:endParaRPr sz="1450">
              <a:latin typeface="Arial"/>
              <a:cs typeface="Arial"/>
            </a:endParaRPr>
          </a:p>
          <a:p>
            <a:pPr marL="112395" marR="838835" indent="-112395" algn="r">
              <a:lnSpc>
                <a:spcPct val="100000"/>
              </a:lnSpc>
              <a:spcBef>
                <a:spcPts val="910"/>
              </a:spcBef>
              <a:buChar char="-"/>
              <a:tabLst>
                <a:tab pos="112395" algn="l"/>
              </a:tabLst>
            </a:pPr>
            <a:r>
              <a:rPr sz="1450" dirty="0">
                <a:latin typeface="Arial"/>
                <a:cs typeface="Arial"/>
              </a:rPr>
              <a:t>Reparación</a:t>
            </a:r>
            <a:r>
              <a:rPr sz="1450" spc="-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de </a:t>
            </a:r>
            <a:r>
              <a:rPr sz="1450" spc="-5" dirty="0">
                <a:latin typeface="Arial"/>
                <a:cs typeface="Arial"/>
              </a:rPr>
              <a:t>automóviles</a:t>
            </a:r>
            <a:endParaRPr sz="1450">
              <a:latin typeface="Arial"/>
              <a:cs typeface="Arial"/>
            </a:endParaRPr>
          </a:p>
          <a:p>
            <a:pPr marL="252729" indent="-112395">
              <a:lnSpc>
                <a:spcPct val="100000"/>
              </a:lnSpc>
              <a:spcBef>
                <a:spcPts val="890"/>
              </a:spcBef>
              <a:buChar char="-"/>
              <a:tabLst>
                <a:tab pos="253365" algn="l"/>
              </a:tabLst>
            </a:pPr>
            <a:r>
              <a:rPr sz="1450" dirty="0">
                <a:latin typeface="Arial"/>
                <a:cs typeface="Arial"/>
              </a:rPr>
              <a:t>Hospitales</a:t>
            </a:r>
            <a:endParaRPr sz="1450">
              <a:latin typeface="Arial"/>
              <a:cs typeface="Arial"/>
            </a:endParaRPr>
          </a:p>
          <a:p>
            <a:pPr marL="252729" indent="-112395">
              <a:lnSpc>
                <a:spcPct val="100000"/>
              </a:lnSpc>
              <a:spcBef>
                <a:spcPts val="910"/>
              </a:spcBef>
              <a:buChar char="-"/>
              <a:tabLst>
                <a:tab pos="253365" algn="l"/>
              </a:tabLst>
            </a:pPr>
            <a:r>
              <a:rPr sz="1450" spc="-5" dirty="0">
                <a:latin typeface="Arial"/>
                <a:cs typeface="Arial"/>
              </a:rPr>
              <a:t>Gimnasio</a:t>
            </a:r>
            <a:endParaRPr sz="14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22882" y="4346993"/>
            <a:ext cx="3346450" cy="1389380"/>
          </a:xfrm>
          <a:prstGeom prst="rect">
            <a:avLst/>
          </a:prstGeom>
          <a:ln w="37934">
            <a:solidFill>
              <a:srgbClr val="4F81BC"/>
            </a:solidFill>
          </a:ln>
        </p:spPr>
        <p:txBody>
          <a:bodyPr vert="horz" wrap="square" lIns="0" tIns="73660" rIns="0" bIns="0" rtlCol="0">
            <a:spAutoFit/>
          </a:bodyPr>
          <a:lstStyle/>
          <a:p>
            <a:pPr marL="868680">
              <a:lnSpc>
                <a:spcPct val="100000"/>
              </a:lnSpc>
              <a:spcBef>
                <a:spcPts val="580"/>
              </a:spcBef>
            </a:pPr>
            <a:r>
              <a:rPr sz="1450" b="1" spc="-5" dirty="0">
                <a:latin typeface="Arial"/>
                <a:cs typeface="Arial"/>
              </a:rPr>
              <a:t>Servicios</a:t>
            </a:r>
            <a:r>
              <a:rPr sz="1450" b="1" spc="-20" dirty="0">
                <a:latin typeface="Arial"/>
                <a:cs typeface="Arial"/>
              </a:rPr>
              <a:t> </a:t>
            </a:r>
            <a:r>
              <a:rPr sz="1450" b="1" spc="10" dirty="0">
                <a:latin typeface="Arial"/>
                <a:cs typeface="Arial"/>
              </a:rPr>
              <a:t>en</a:t>
            </a:r>
            <a:r>
              <a:rPr sz="1450" b="1" spc="-30" dirty="0">
                <a:latin typeface="Arial"/>
                <a:cs typeface="Arial"/>
              </a:rPr>
              <a:t> </a:t>
            </a:r>
            <a:r>
              <a:rPr sz="1450" b="1" spc="5" dirty="0">
                <a:latin typeface="Arial"/>
                <a:cs typeface="Arial"/>
              </a:rPr>
              <a:t>Masa</a:t>
            </a:r>
            <a:endParaRPr sz="1450">
              <a:latin typeface="Arial"/>
              <a:cs typeface="Arial"/>
            </a:endParaRPr>
          </a:p>
          <a:p>
            <a:pPr marL="252729" indent="-112395">
              <a:lnSpc>
                <a:spcPct val="100000"/>
              </a:lnSpc>
              <a:spcBef>
                <a:spcPts val="919"/>
              </a:spcBef>
              <a:buChar char="-"/>
              <a:tabLst>
                <a:tab pos="253365" algn="l"/>
              </a:tabLst>
            </a:pPr>
            <a:r>
              <a:rPr sz="1450" spc="5" dirty="0">
                <a:latin typeface="Arial"/>
                <a:cs typeface="Arial"/>
              </a:rPr>
              <a:t>Venta</a:t>
            </a:r>
            <a:r>
              <a:rPr sz="1450" spc="-45" dirty="0">
                <a:latin typeface="Arial"/>
                <a:cs typeface="Arial"/>
              </a:rPr>
              <a:t> </a:t>
            </a:r>
            <a:r>
              <a:rPr sz="1450" spc="-5" dirty="0">
                <a:latin typeface="Arial"/>
                <a:cs typeface="Arial"/>
              </a:rPr>
              <a:t>detallista</a:t>
            </a:r>
            <a:endParaRPr sz="1450">
              <a:latin typeface="Arial"/>
              <a:cs typeface="Arial"/>
            </a:endParaRPr>
          </a:p>
          <a:p>
            <a:pPr marL="252729" indent="-112395">
              <a:lnSpc>
                <a:spcPct val="100000"/>
              </a:lnSpc>
              <a:spcBef>
                <a:spcPts val="890"/>
              </a:spcBef>
              <a:buChar char="-"/>
              <a:tabLst>
                <a:tab pos="253365" algn="l"/>
              </a:tabLst>
            </a:pPr>
            <a:r>
              <a:rPr sz="1450" dirty="0">
                <a:latin typeface="Arial"/>
                <a:cs typeface="Arial"/>
              </a:rPr>
              <a:t>Escuela</a:t>
            </a:r>
            <a:endParaRPr sz="1450">
              <a:latin typeface="Arial"/>
              <a:cs typeface="Arial"/>
            </a:endParaRPr>
          </a:p>
          <a:p>
            <a:pPr marL="252729" indent="-112395">
              <a:lnSpc>
                <a:spcPct val="100000"/>
              </a:lnSpc>
              <a:spcBef>
                <a:spcPts val="890"/>
              </a:spcBef>
              <a:buChar char="-"/>
              <a:tabLst>
                <a:tab pos="253365" algn="l"/>
              </a:tabLst>
            </a:pPr>
            <a:r>
              <a:rPr sz="1450" dirty="0">
                <a:latin typeface="Arial"/>
                <a:cs typeface="Arial"/>
              </a:rPr>
              <a:t>Policía</a:t>
            </a:r>
            <a:endParaRPr sz="14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58435" y="4346993"/>
            <a:ext cx="3346450" cy="1389380"/>
          </a:xfrm>
          <a:prstGeom prst="rect">
            <a:avLst/>
          </a:prstGeom>
          <a:ln w="37934">
            <a:solidFill>
              <a:srgbClr val="4F81BC"/>
            </a:solidFill>
          </a:ln>
        </p:spPr>
        <p:txBody>
          <a:bodyPr vert="horz" wrap="square" lIns="0" tIns="73660" rIns="0" bIns="0" rtlCol="0">
            <a:spAutoFit/>
          </a:bodyPr>
          <a:lstStyle/>
          <a:p>
            <a:pPr marL="627380">
              <a:lnSpc>
                <a:spcPct val="100000"/>
              </a:lnSpc>
              <a:spcBef>
                <a:spcPts val="580"/>
              </a:spcBef>
            </a:pPr>
            <a:r>
              <a:rPr sz="1450" b="1" spc="-5" dirty="0">
                <a:latin typeface="Arial"/>
                <a:cs typeface="Arial"/>
              </a:rPr>
              <a:t>Servicios</a:t>
            </a:r>
            <a:r>
              <a:rPr sz="1450" b="1" spc="-15" dirty="0">
                <a:latin typeface="Arial"/>
                <a:cs typeface="Arial"/>
              </a:rPr>
              <a:t> </a:t>
            </a:r>
            <a:r>
              <a:rPr sz="1450" b="1" dirty="0">
                <a:latin typeface="Arial"/>
                <a:cs typeface="Arial"/>
              </a:rPr>
              <a:t>Profesionales</a:t>
            </a:r>
            <a:endParaRPr sz="1450">
              <a:latin typeface="Arial"/>
              <a:cs typeface="Arial"/>
            </a:endParaRPr>
          </a:p>
          <a:p>
            <a:pPr marL="252729" indent="-112395">
              <a:lnSpc>
                <a:spcPct val="100000"/>
              </a:lnSpc>
              <a:spcBef>
                <a:spcPts val="919"/>
              </a:spcBef>
              <a:buChar char="-"/>
              <a:tabLst>
                <a:tab pos="253365" algn="l"/>
              </a:tabLst>
            </a:pPr>
            <a:r>
              <a:rPr sz="1450" dirty="0">
                <a:latin typeface="Arial"/>
                <a:cs typeface="Arial"/>
              </a:rPr>
              <a:t>Consultores</a:t>
            </a:r>
            <a:r>
              <a:rPr sz="1450" spc="-2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y</a:t>
            </a:r>
            <a:r>
              <a:rPr sz="1450" spc="-50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Abogados</a:t>
            </a:r>
            <a:endParaRPr sz="1450">
              <a:latin typeface="Arial"/>
              <a:cs typeface="Arial"/>
            </a:endParaRPr>
          </a:p>
          <a:p>
            <a:pPr marL="252729" indent="-112395">
              <a:lnSpc>
                <a:spcPct val="100000"/>
              </a:lnSpc>
              <a:spcBef>
                <a:spcPts val="890"/>
              </a:spcBef>
              <a:buChar char="-"/>
              <a:tabLst>
                <a:tab pos="253365" algn="l"/>
              </a:tabLst>
            </a:pPr>
            <a:r>
              <a:rPr sz="1450" dirty="0">
                <a:latin typeface="Arial"/>
                <a:cs typeface="Arial"/>
              </a:rPr>
              <a:t>Arquitectos</a:t>
            </a:r>
            <a:endParaRPr sz="1450">
              <a:latin typeface="Arial"/>
              <a:cs typeface="Arial"/>
            </a:endParaRPr>
          </a:p>
          <a:p>
            <a:pPr marL="252729" indent="-112395">
              <a:lnSpc>
                <a:spcPct val="100000"/>
              </a:lnSpc>
              <a:spcBef>
                <a:spcPts val="890"/>
              </a:spcBef>
              <a:buChar char="-"/>
              <a:tabLst>
                <a:tab pos="253365" algn="l"/>
              </a:tabLst>
            </a:pPr>
            <a:r>
              <a:rPr sz="1450" dirty="0">
                <a:latin typeface="Arial"/>
                <a:cs typeface="Arial"/>
              </a:rPr>
              <a:t>Médicos</a:t>
            </a:r>
            <a:endParaRPr sz="14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01263" y="2115629"/>
            <a:ext cx="3124200" cy="267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b="1" spc="-20" dirty="0">
                <a:latin typeface="Arial"/>
                <a:cs typeface="Arial"/>
              </a:rPr>
              <a:t>GRADO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DE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PERSONALIZACIÓN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16338" y="2478862"/>
            <a:ext cx="553085" cy="267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spc="-15" dirty="0">
                <a:latin typeface="Arial"/>
                <a:cs typeface="Arial"/>
              </a:rPr>
              <a:t>BA</a:t>
            </a:r>
            <a:r>
              <a:rPr sz="1600" spc="-10" dirty="0">
                <a:latin typeface="Arial"/>
                <a:cs typeface="Arial"/>
              </a:rPr>
              <a:t>JO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48297" y="2499385"/>
            <a:ext cx="555625" cy="267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spc="-15" dirty="0">
                <a:latin typeface="Arial"/>
                <a:cs typeface="Arial"/>
              </a:rPr>
              <a:t>A</a:t>
            </a:r>
            <a:r>
              <a:rPr sz="1600" spc="-20" dirty="0">
                <a:latin typeface="Arial"/>
                <a:cs typeface="Arial"/>
              </a:rPr>
              <a:t>L</a:t>
            </a:r>
            <a:r>
              <a:rPr sz="1600" spc="15" dirty="0">
                <a:latin typeface="Arial"/>
                <a:cs typeface="Arial"/>
              </a:rPr>
              <a:t>T</a:t>
            </a:r>
            <a:r>
              <a:rPr sz="1600" spc="-10" dirty="0">
                <a:latin typeface="Arial"/>
                <a:cs typeface="Arial"/>
              </a:rPr>
              <a:t>O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9680" y="3241293"/>
            <a:ext cx="520700" cy="24028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1860"/>
              </a:lnSpc>
            </a:pPr>
            <a:r>
              <a:rPr sz="1600" b="1" spc="-20" dirty="0">
                <a:latin typeface="Arial"/>
                <a:cs typeface="Arial"/>
              </a:rPr>
              <a:t>GRADO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DE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INTENSIDAD</a:t>
            </a:r>
            <a:endParaRPr sz="1600">
              <a:latin typeface="Arial"/>
              <a:cs typeface="Arial"/>
            </a:endParaRPr>
          </a:p>
          <a:p>
            <a:pPr marL="57785" algn="ctr">
              <a:lnSpc>
                <a:spcPct val="100000"/>
              </a:lnSpc>
              <a:spcBef>
                <a:spcPts val="200"/>
              </a:spcBef>
            </a:pPr>
            <a:r>
              <a:rPr sz="1600" b="1" spc="-20" dirty="0">
                <a:latin typeface="Arial"/>
                <a:cs typeface="Arial"/>
              </a:rPr>
              <a:t>MANO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DE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OBRA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07748" y="3255250"/>
            <a:ext cx="251460" cy="5537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60"/>
              </a:lnSpc>
            </a:pPr>
            <a:r>
              <a:rPr sz="1600" spc="-5" dirty="0">
                <a:latin typeface="Arial"/>
                <a:cs typeface="Arial"/>
              </a:rPr>
              <a:t>BA</a:t>
            </a:r>
            <a:r>
              <a:rPr sz="1600" spc="5" dirty="0">
                <a:latin typeface="Arial"/>
                <a:cs typeface="Arial"/>
              </a:rPr>
              <a:t>J</a:t>
            </a:r>
            <a:r>
              <a:rPr sz="1600" dirty="0">
                <a:latin typeface="Arial"/>
                <a:cs typeface="Arial"/>
              </a:rPr>
              <a:t>O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07748" y="4791009"/>
            <a:ext cx="251460" cy="5562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60"/>
              </a:lnSpc>
            </a:pPr>
            <a:r>
              <a:rPr sz="1600" spc="-5" dirty="0">
                <a:latin typeface="Arial"/>
                <a:cs typeface="Arial"/>
              </a:rPr>
              <a:t>AL</a:t>
            </a:r>
            <a:r>
              <a:rPr sz="1600" spc="25" dirty="0">
                <a:latin typeface="Arial"/>
                <a:cs typeface="Arial"/>
              </a:rPr>
              <a:t>T</a:t>
            </a:r>
            <a:r>
              <a:rPr sz="1600" dirty="0">
                <a:latin typeface="Arial"/>
                <a:cs typeface="Arial"/>
              </a:rPr>
              <a:t>O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859997" y="6120003"/>
            <a:ext cx="4140200" cy="540385"/>
            <a:chOff x="4859997" y="6120003"/>
            <a:chExt cx="4140200" cy="540385"/>
          </a:xfrm>
        </p:grpSpPr>
        <p:sp>
          <p:nvSpPr>
            <p:cNvPr id="23" name="object 23"/>
            <p:cNvSpPr/>
            <p:nvPr/>
          </p:nvSpPr>
          <p:spPr>
            <a:xfrm>
              <a:off x="4859997" y="6120003"/>
              <a:ext cx="4140200" cy="540385"/>
            </a:xfrm>
            <a:custGeom>
              <a:avLst/>
              <a:gdLst/>
              <a:ahLst/>
              <a:cxnLst/>
              <a:rect l="l" t="t" r="r" b="b"/>
              <a:pathLst>
                <a:path w="4140200" h="540384">
                  <a:moveTo>
                    <a:pt x="4139996" y="0"/>
                  </a:moveTo>
                  <a:lnTo>
                    <a:pt x="0" y="0"/>
                  </a:lnTo>
                  <a:lnTo>
                    <a:pt x="0" y="539991"/>
                  </a:lnTo>
                  <a:lnTo>
                    <a:pt x="2069998" y="539991"/>
                  </a:lnTo>
                  <a:lnTo>
                    <a:pt x="4139996" y="539991"/>
                  </a:lnTo>
                  <a:lnTo>
                    <a:pt x="41399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859997" y="6120003"/>
              <a:ext cx="4140200" cy="540385"/>
            </a:xfrm>
            <a:custGeom>
              <a:avLst/>
              <a:gdLst/>
              <a:ahLst/>
              <a:cxnLst/>
              <a:rect l="l" t="t" r="r" b="b"/>
              <a:pathLst>
                <a:path w="4140200" h="540384">
                  <a:moveTo>
                    <a:pt x="2069998" y="539991"/>
                  </a:moveTo>
                  <a:lnTo>
                    <a:pt x="0" y="539991"/>
                  </a:lnTo>
                  <a:lnTo>
                    <a:pt x="0" y="0"/>
                  </a:lnTo>
                  <a:lnTo>
                    <a:pt x="4139996" y="0"/>
                  </a:lnTo>
                  <a:lnTo>
                    <a:pt x="4139996" y="539991"/>
                  </a:lnTo>
                  <a:lnTo>
                    <a:pt x="2069998" y="5399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290"/>
              </a:lnSpc>
            </a:pPr>
            <a:r>
              <a:rPr spc="-5" dirty="0"/>
              <a:t>Dirección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Operaciones</a:t>
            </a:r>
            <a:r>
              <a:rPr spc="-10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5" dirty="0"/>
              <a:t>Servicios</a:t>
            </a:r>
          </a:p>
          <a:p>
            <a:pPr algn="ctr">
              <a:lnSpc>
                <a:spcPts val="1540"/>
              </a:lnSpc>
            </a:pP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Grado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en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Ciencia</a:t>
            </a:r>
            <a:r>
              <a:rPr i="0" spc="-15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Gestión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Ingeniería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de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Servicios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9156700" cy="6864350"/>
            <a:chOff x="-6350" y="0"/>
            <a:chExt cx="9156700" cy="6864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4750"/>
              <a:ext cx="9143631" cy="90289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000838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9143631" y="0"/>
                  </a:moveTo>
                  <a:lnTo>
                    <a:pt x="0" y="0"/>
                  </a:lnTo>
                  <a:lnTo>
                    <a:pt x="0" y="856805"/>
                  </a:lnTo>
                  <a:lnTo>
                    <a:pt x="9143631" y="856805"/>
                  </a:lnTo>
                  <a:lnTo>
                    <a:pt x="91436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857644"/>
              <a:ext cx="4508500" cy="0"/>
            </a:xfrm>
            <a:custGeom>
              <a:avLst/>
              <a:gdLst/>
              <a:ahLst/>
              <a:cxnLst/>
              <a:rect l="l" t="t" r="r" b="b"/>
              <a:pathLst>
                <a:path w="4508500">
                  <a:moveTo>
                    <a:pt x="4508284" y="0"/>
                  </a:moveTo>
                  <a:lnTo>
                    <a:pt x="0" y="0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994539"/>
              <a:ext cx="9144000" cy="12700"/>
            </a:xfrm>
            <a:custGeom>
              <a:avLst/>
              <a:gdLst/>
              <a:ahLst/>
              <a:cxnLst/>
              <a:rect l="l" t="t" r="r" b="b"/>
              <a:pathLst>
                <a:path w="9144000" h="12700">
                  <a:moveTo>
                    <a:pt x="0" y="12598"/>
                  </a:moveTo>
                  <a:lnTo>
                    <a:pt x="9143631" y="12598"/>
                  </a:lnTo>
                  <a:lnTo>
                    <a:pt x="9143631" y="0"/>
                  </a:lnTo>
                  <a:lnTo>
                    <a:pt x="0" y="0"/>
                  </a:lnTo>
                  <a:lnTo>
                    <a:pt x="0" y="125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08284" y="6857644"/>
              <a:ext cx="4635500" cy="0"/>
            </a:xfrm>
            <a:custGeom>
              <a:avLst/>
              <a:gdLst/>
              <a:ahLst/>
              <a:cxnLst/>
              <a:rect l="l" t="t" r="r" b="b"/>
              <a:pathLst>
                <a:path w="4635500">
                  <a:moveTo>
                    <a:pt x="4635347" y="0"/>
                  </a:moveTo>
                  <a:lnTo>
                    <a:pt x="0" y="0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24" y="6137287"/>
              <a:ext cx="1423784" cy="54251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10374" y="792251"/>
            <a:ext cx="833119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1</a:t>
            </a:r>
            <a:r>
              <a:rPr sz="650" spc="5" dirty="0">
                <a:solidFill>
                  <a:srgbClr val="F1F1F1"/>
                </a:solidFill>
                <a:latin typeface="Gill Sans MT"/>
                <a:cs typeface="Gill Sans MT"/>
              </a:rPr>
              <a:t>.</a:t>
            </a:r>
            <a:r>
              <a:rPr sz="650" spc="-35" dirty="0">
                <a:solidFill>
                  <a:srgbClr val="F1F1F1"/>
                </a:solidFill>
                <a:latin typeface="Gill Sans MT"/>
                <a:cs typeface="Gill Sans MT"/>
              </a:rPr>
              <a:t>C</a:t>
            </a:r>
            <a:r>
              <a:rPr sz="650" spc="-65" dirty="0">
                <a:solidFill>
                  <a:srgbClr val="F1F1F1"/>
                </a:solidFill>
                <a:latin typeface="Gill Sans MT"/>
                <a:cs typeface="Gill Sans MT"/>
              </a:rPr>
              <a:t>A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650" spc="-65" dirty="0">
                <a:solidFill>
                  <a:srgbClr val="F1F1F1"/>
                </a:solidFill>
                <a:latin typeface="Gill Sans MT"/>
                <a:cs typeface="Gill Sans MT"/>
              </a:rPr>
              <a:t>P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U</a:t>
            </a:r>
            <a:r>
              <a:rPr sz="65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114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D</a:t>
            </a:r>
            <a:r>
              <a:rPr sz="650" spc="65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ÓS</a:t>
            </a:r>
            <a:r>
              <a:rPr sz="650" spc="-105" dirty="0">
                <a:solidFill>
                  <a:srgbClr val="F1F1F1"/>
                </a:solidFill>
                <a:latin typeface="Gill Sans MT"/>
                <a:cs typeface="Gill Sans MT"/>
              </a:rPr>
              <a:t>T</a:t>
            </a:r>
            <a:r>
              <a:rPr sz="650" spc="-50" dirty="0">
                <a:solidFill>
                  <a:srgbClr val="F1F1F1"/>
                </a:solidFill>
                <a:latin typeface="Gill Sans MT"/>
                <a:cs typeface="Gill Sans MT"/>
              </a:rPr>
              <a:t>OL</a:t>
            </a: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65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957237"/>
            <a:ext cx="3150870" cy="375920"/>
          </a:xfrm>
          <a:custGeom>
            <a:avLst/>
            <a:gdLst/>
            <a:ahLst/>
            <a:cxnLst/>
            <a:rect l="l" t="t" r="r" b="b"/>
            <a:pathLst>
              <a:path w="3150870" h="375919">
                <a:moveTo>
                  <a:pt x="3150717" y="0"/>
                </a:moveTo>
                <a:lnTo>
                  <a:pt x="0" y="0"/>
                </a:lnTo>
                <a:lnTo>
                  <a:pt x="0" y="375843"/>
                </a:lnTo>
                <a:lnTo>
                  <a:pt x="1575358" y="375843"/>
                </a:lnTo>
                <a:lnTo>
                  <a:pt x="3150717" y="375843"/>
                </a:lnTo>
                <a:lnTo>
                  <a:pt x="3150717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91704" y="989545"/>
            <a:ext cx="9150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D1282D"/>
                </a:solidFill>
                <a:latin typeface="Gill Sans MT"/>
                <a:cs typeface="Gill Sans MT"/>
              </a:rPr>
              <a:t>Subtítulo</a:t>
            </a:r>
            <a:r>
              <a:rPr sz="1600" spc="-75" dirty="0">
                <a:solidFill>
                  <a:srgbClr val="D1282D"/>
                </a:solidFill>
                <a:latin typeface="Gill Sans MT"/>
                <a:cs typeface="Gill Sans MT"/>
              </a:rPr>
              <a:t> </a:t>
            </a:r>
            <a:r>
              <a:rPr sz="1600" spc="-5" dirty="0">
                <a:solidFill>
                  <a:srgbClr val="D1282D"/>
                </a:solidFill>
                <a:latin typeface="Gill Sans MT"/>
                <a:cs typeface="Gill Sans MT"/>
              </a:rPr>
              <a:t>1</a:t>
            </a:r>
            <a:endParaRPr sz="1600">
              <a:latin typeface="Gill Sans MT"/>
              <a:cs typeface="Gill Sans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-355" y="395274"/>
            <a:ext cx="8497570" cy="937894"/>
            <a:chOff x="-355" y="395274"/>
            <a:chExt cx="8497570" cy="937894"/>
          </a:xfrm>
        </p:grpSpPr>
        <p:sp>
          <p:nvSpPr>
            <p:cNvPr id="13" name="object 13"/>
            <p:cNvSpPr/>
            <p:nvPr/>
          </p:nvSpPr>
          <p:spPr>
            <a:xfrm>
              <a:off x="-355" y="957237"/>
              <a:ext cx="3556000" cy="375920"/>
            </a:xfrm>
            <a:custGeom>
              <a:avLst/>
              <a:gdLst/>
              <a:ahLst/>
              <a:cxnLst/>
              <a:rect l="l" t="t" r="r" b="b"/>
              <a:pathLst>
                <a:path w="3556000" h="375919">
                  <a:moveTo>
                    <a:pt x="3555720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778038" y="375843"/>
                  </a:lnTo>
                  <a:lnTo>
                    <a:pt x="3555720" y="375843"/>
                  </a:lnTo>
                  <a:lnTo>
                    <a:pt x="3555720" y="0"/>
                  </a:lnTo>
                  <a:close/>
                </a:path>
              </a:pathLst>
            </a:custGeom>
            <a:solidFill>
              <a:srgbClr val="D12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395274"/>
              <a:ext cx="8496935" cy="561975"/>
            </a:xfrm>
            <a:custGeom>
              <a:avLst/>
              <a:gdLst/>
              <a:ahLst/>
              <a:cxnLst/>
              <a:rect l="l" t="t" r="r" b="b"/>
              <a:pathLst>
                <a:path w="8496935" h="561975">
                  <a:moveTo>
                    <a:pt x="8496719" y="0"/>
                  </a:moveTo>
                  <a:lnTo>
                    <a:pt x="0" y="0"/>
                  </a:lnTo>
                  <a:lnTo>
                    <a:pt x="0" y="561606"/>
                  </a:lnTo>
                  <a:lnTo>
                    <a:pt x="4248365" y="561606"/>
                  </a:lnTo>
                  <a:lnTo>
                    <a:pt x="8496719" y="561606"/>
                  </a:lnTo>
                  <a:lnTo>
                    <a:pt x="8496719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991704" y="426503"/>
            <a:ext cx="688594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5" dirty="0">
                <a:latin typeface="Gill Sans Ultra Bold"/>
                <a:cs typeface="Gill Sans Ultra Bold"/>
              </a:rPr>
              <a:t>2.2.</a:t>
            </a:r>
            <a:r>
              <a:rPr sz="2800" b="1" spc="-165" dirty="0">
                <a:latin typeface="Gill Sans Ultra Bold"/>
                <a:cs typeface="Gill Sans Ultra Bold"/>
              </a:rPr>
              <a:t> </a:t>
            </a:r>
            <a:r>
              <a:rPr sz="2800" b="1" dirty="0">
                <a:latin typeface="Gill Sans Ultra Bold"/>
                <a:cs typeface="Gill Sans Ultra Bold"/>
              </a:rPr>
              <a:t>La </a:t>
            </a:r>
            <a:r>
              <a:rPr sz="2800" b="1" spc="-10" dirty="0">
                <a:latin typeface="Gill Sans Ultra Bold"/>
                <a:cs typeface="Gill Sans Ultra Bold"/>
              </a:rPr>
              <a:t>matriz</a:t>
            </a:r>
            <a:r>
              <a:rPr sz="2800" b="1" spc="5" dirty="0">
                <a:latin typeface="Gill Sans Ultra Bold"/>
                <a:cs typeface="Gill Sans Ultra Bold"/>
              </a:rPr>
              <a:t> </a:t>
            </a:r>
            <a:r>
              <a:rPr sz="2800" b="1" dirty="0">
                <a:latin typeface="Gill Sans Ultra Bold"/>
                <a:cs typeface="Gill Sans Ultra Bold"/>
              </a:rPr>
              <a:t>sistema-servicio</a:t>
            </a:r>
            <a:endParaRPr sz="2800">
              <a:latin typeface="Gill Sans Ultra Bold"/>
              <a:cs typeface="Gill Sans Ultra Bol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9625" y="1719618"/>
            <a:ext cx="18859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Wingdings"/>
                <a:cs typeface="Wingdings"/>
              </a:rPr>
              <a:t>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16825" y="1741220"/>
            <a:ext cx="6807834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Gill Sans MT"/>
                <a:cs typeface="Gill Sans MT"/>
              </a:rPr>
              <a:t>Herramienta</a:t>
            </a:r>
            <a:r>
              <a:rPr sz="2800" spc="-15" dirty="0">
                <a:latin typeface="Gill Sans MT"/>
                <a:cs typeface="Gill Sans MT"/>
              </a:rPr>
              <a:t> </a:t>
            </a:r>
            <a:r>
              <a:rPr sz="2800" spc="-5" dirty="0">
                <a:latin typeface="Gill Sans MT"/>
                <a:cs typeface="Gill Sans MT"/>
              </a:rPr>
              <a:t>de</a:t>
            </a:r>
            <a:r>
              <a:rPr sz="2800" dirty="0">
                <a:latin typeface="Gill Sans MT"/>
                <a:cs typeface="Gill Sans MT"/>
              </a:rPr>
              <a:t> </a:t>
            </a:r>
            <a:r>
              <a:rPr sz="2800" spc="-5" dirty="0">
                <a:latin typeface="Gill Sans MT"/>
                <a:cs typeface="Gill Sans MT"/>
              </a:rPr>
              <a:t>análisis </a:t>
            </a:r>
            <a:r>
              <a:rPr sz="2800" spc="-10" dirty="0">
                <a:latin typeface="Gill Sans MT"/>
                <a:cs typeface="Gill Sans MT"/>
              </a:rPr>
              <a:t>operativo </a:t>
            </a:r>
            <a:r>
              <a:rPr sz="2800" dirty="0">
                <a:latin typeface="Gill Sans MT"/>
                <a:cs typeface="Gill Sans MT"/>
              </a:rPr>
              <a:t>y</a:t>
            </a:r>
            <a:r>
              <a:rPr sz="2800" spc="-5" dirty="0">
                <a:latin typeface="Gill Sans MT"/>
                <a:cs typeface="Gill Sans MT"/>
              </a:rPr>
              <a:t> estratégico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9625" y="2572829"/>
            <a:ext cx="18859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Wingdings"/>
                <a:cs typeface="Wingdings"/>
              </a:rPr>
              <a:t>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16177" y="2593339"/>
            <a:ext cx="147701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Gill Sans MT"/>
                <a:cs typeface="Gill Sans MT"/>
              </a:rPr>
              <a:t>Relaciona: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16825" y="3002305"/>
            <a:ext cx="1651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C00000"/>
                </a:solidFill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C00000"/>
                </a:solidFill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74025" y="3019945"/>
            <a:ext cx="343789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i="1" spc="-10" dirty="0">
                <a:latin typeface="Gill Sans MT"/>
                <a:cs typeface="Gill Sans MT"/>
              </a:rPr>
              <a:t>Grado </a:t>
            </a:r>
            <a:r>
              <a:rPr sz="2400" i="1" dirty="0">
                <a:latin typeface="Gill Sans MT"/>
                <a:cs typeface="Gill Sans MT"/>
              </a:rPr>
              <a:t>de </a:t>
            </a:r>
            <a:r>
              <a:rPr sz="2400" i="1" spc="-5" dirty="0">
                <a:latin typeface="Gill Sans MT"/>
                <a:cs typeface="Gill Sans MT"/>
              </a:rPr>
              <a:t>contacto con </a:t>
            </a:r>
            <a:r>
              <a:rPr sz="2400" i="1" spc="5" dirty="0">
                <a:latin typeface="Gill Sans MT"/>
                <a:cs typeface="Gill Sans MT"/>
              </a:rPr>
              <a:t>cliente </a:t>
            </a:r>
            <a:r>
              <a:rPr sz="2400" i="1" spc="-655" dirty="0">
                <a:latin typeface="Gill Sans MT"/>
                <a:cs typeface="Gill Sans MT"/>
              </a:rPr>
              <a:t> </a:t>
            </a:r>
            <a:r>
              <a:rPr sz="2400" i="1" spc="-10" dirty="0">
                <a:latin typeface="Gill Sans MT"/>
                <a:cs typeface="Gill Sans MT"/>
              </a:rPr>
              <a:t>Eficiencia </a:t>
            </a:r>
            <a:r>
              <a:rPr sz="2400" i="1" dirty="0">
                <a:latin typeface="Gill Sans MT"/>
                <a:cs typeface="Gill Sans MT"/>
              </a:rPr>
              <a:t>de </a:t>
            </a:r>
            <a:r>
              <a:rPr sz="2400" i="1" spc="-5" dirty="0">
                <a:latin typeface="Gill Sans MT"/>
                <a:cs typeface="Gill Sans MT"/>
              </a:rPr>
              <a:t>las operaciones </a:t>
            </a:r>
            <a:r>
              <a:rPr sz="2400" i="1" dirty="0">
                <a:latin typeface="Gill Sans MT"/>
                <a:cs typeface="Gill Sans MT"/>
              </a:rPr>
              <a:t> </a:t>
            </a:r>
            <a:r>
              <a:rPr sz="2400" i="1" spc="5" dirty="0">
                <a:latin typeface="Gill Sans MT"/>
                <a:cs typeface="Gill Sans MT"/>
              </a:rPr>
              <a:t>Oportunidad</a:t>
            </a:r>
            <a:r>
              <a:rPr sz="2400" i="1" spc="-10" dirty="0">
                <a:latin typeface="Gill Sans MT"/>
                <a:cs typeface="Gill Sans MT"/>
              </a:rPr>
              <a:t> </a:t>
            </a:r>
            <a:r>
              <a:rPr sz="2400" i="1" dirty="0">
                <a:latin typeface="Gill Sans MT"/>
                <a:cs typeface="Gill Sans MT"/>
              </a:rPr>
              <a:t>de</a:t>
            </a:r>
            <a:r>
              <a:rPr sz="2400" i="1" spc="-10" dirty="0">
                <a:latin typeface="Gill Sans MT"/>
                <a:cs typeface="Gill Sans MT"/>
              </a:rPr>
              <a:t> </a:t>
            </a:r>
            <a:r>
              <a:rPr sz="2400" i="1" dirty="0">
                <a:latin typeface="Gill Sans MT"/>
                <a:cs typeface="Gill Sans MT"/>
              </a:rPr>
              <a:t>ventas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59625" y="4462817"/>
            <a:ext cx="18859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Wingdings"/>
                <a:cs typeface="Wingdings"/>
              </a:rPr>
              <a:t>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16825" y="4482985"/>
            <a:ext cx="733298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9060">
              <a:lnSpc>
                <a:spcPct val="100000"/>
              </a:lnSpc>
              <a:spcBef>
                <a:spcPts val="100"/>
              </a:spcBef>
            </a:pPr>
            <a:r>
              <a:rPr sz="2800" u="sng" spc="-1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O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bje</a:t>
            </a:r>
            <a:r>
              <a:rPr sz="2800" u="sng" spc="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t</a:t>
            </a:r>
            <a:r>
              <a:rPr sz="2800" u="sng" spc="-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i</a:t>
            </a:r>
            <a:r>
              <a:rPr sz="2800" u="sng" spc="-6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v</a:t>
            </a:r>
            <a:r>
              <a:rPr sz="2800" u="sng" spc="-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o</a:t>
            </a:r>
            <a:r>
              <a:rPr sz="2800" dirty="0">
                <a:latin typeface="Gill Sans MT"/>
                <a:cs typeface="Gill Sans MT"/>
              </a:rPr>
              <a:t>:</a:t>
            </a:r>
            <a:r>
              <a:rPr sz="2800" spc="-29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De</a:t>
            </a:r>
            <a:r>
              <a:rPr sz="2800" spc="5" dirty="0">
                <a:latin typeface="Gill Sans MT"/>
                <a:cs typeface="Gill Sans MT"/>
              </a:rPr>
              <a:t>t</a:t>
            </a:r>
            <a:r>
              <a:rPr sz="2800" dirty="0">
                <a:latin typeface="Gill Sans MT"/>
                <a:cs typeface="Gill Sans MT"/>
              </a:rPr>
              <a:t>erm</a:t>
            </a:r>
            <a:r>
              <a:rPr sz="2800" spc="-5" dirty="0">
                <a:latin typeface="Gill Sans MT"/>
                <a:cs typeface="Gill Sans MT"/>
              </a:rPr>
              <a:t>i</a:t>
            </a:r>
            <a:r>
              <a:rPr sz="2800" dirty="0">
                <a:latin typeface="Gill Sans MT"/>
                <a:cs typeface="Gill Sans MT"/>
              </a:rPr>
              <a:t>n</a:t>
            </a:r>
            <a:r>
              <a:rPr sz="2800" spc="-5" dirty="0">
                <a:latin typeface="Gill Sans MT"/>
                <a:cs typeface="Gill Sans MT"/>
              </a:rPr>
              <a:t>a</a:t>
            </a:r>
            <a:r>
              <a:rPr sz="2800" dirty="0">
                <a:latin typeface="Gill Sans MT"/>
                <a:cs typeface="Gill Sans MT"/>
              </a:rPr>
              <a:t>r</a:t>
            </a:r>
            <a:r>
              <a:rPr sz="2800" spc="-1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la</a:t>
            </a:r>
            <a:r>
              <a:rPr sz="2800" spc="-20" dirty="0">
                <a:latin typeface="Gill Sans MT"/>
                <a:cs typeface="Gill Sans MT"/>
              </a:rPr>
              <a:t> fo</a:t>
            </a:r>
            <a:r>
              <a:rPr sz="2800" spc="-5" dirty="0">
                <a:latin typeface="Gill Sans MT"/>
                <a:cs typeface="Gill Sans MT"/>
              </a:rPr>
              <a:t>rm</a:t>
            </a:r>
            <a:r>
              <a:rPr sz="2800" dirty="0">
                <a:latin typeface="Gill Sans MT"/>
                <a:cs typeface="Gill Sans MT"/>
              </a:rPr>
              <a:t>a</a:t>
            </a:r>
            <a:r>
              <a:rPr sz="2800" spc="-5" dirty="0">
                <a:latin typeface="Gill Sans MT"/>
                <a:cs typeface="Gill Sans MT"/>
              </a:rPr>
              <a:t> m</a:t>
            </a:r>
            <a:r>
              <a:rPr sz="2800" spc="-20" dirty="0">
                <a:latin typeface="Gill Sans MT"/>
                <a:cs typeface="Gill Sans MT"/>
              </a:rPr>
              <a:t>á</a:t>
            </a:r>
            <a:r>
              <a:rPr sz="2800" dirty="0">
                <a:latin typeface="Gill Sans MT"/>
                <a:cs typeface="Gill Sans MT"/>
              </a:rPr>
              <a:t>s </a:t>
            </a:r>
            <a:r>
              <a:rPr sz="2800" spc="-5" dirty="0">
                <a:latin typeface="Gill Sans MT"/>
                <a:cs typeface="Gill Sans MT"/>
              </a:rPr>
              <a:t>i</a:t>
            </a:r>
            <a:r>
              <a:rPr sz="2800" spc="5" dirty="0">
                <a:latin typeface="Gill Sans MT"/>
                <a:cs typeface="Gill Sans MT"/>
              </a:rPr>
              <a:t>n</a:t>
            </a:r>
            <a:r>
              <a:rPr sz="2800" dirty="0">
                <a:latin typeface="Gill Sans MT"/>
                <a:cs typeface="Gill Sans MT"/>
              </a:rPr>
              <a:t>d</a:t>
            </a:r>
            <a:r>
              <a:rPr sz="2800" spc="-5" dirty="0">
                <a:latin typeface="Gill Sans MT"/>
                <a:cs typeface="Gill Sans MT"/>
              </a:rPr>
              <a:t>i</a:t>
            </a:r>
            <a:r>
              <a:rPr sz="2800" spc="-10" dirty="0">
                <a:latin typeface="Gill Sans MT"/>
                <a:cs typeface="Gill Sans MT"/>
              </a:rPr>
              <a:t>c</a:t>
            </a:r>
            <a:r>
              <a:rPr sz="2800" spc="-5" dirty="0">
                <a:latin typeface="Gill Sans MT"/>
                <a:cs typeface="Gill Sans MT"/>
              </a:rPr>
              <a:t>a</a:t>
            </a:r>
            <a:r>
              <a:rPr sz="2800" dirty="0">
                <a:latin typeface="Gill Sans MT"/>
                <a:cs typeface="Gill Sans MT"/>
              </a:rPr>
              <a:t>da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en</a:t>
            </a:r>
            <a:r>
              <a:rPr sz="2800" spc="5" dirty="0">
                <a:latin typeface="Gill Sans MT"/>
                <a:cs typeface="Gill Sans MT"/>
              </a:rPr>
              <a:t> </a:t>
            </a:r>
            <a:r>
              <a:rPr sz="2800" spc="-5" dirty="0">
                <a:latin typeface="Gill Sans MT"/>
                <a:cs typeface="Gill Sans MT"/>
              </a:rPr>
              <a:t>l</a:t>
            </a:r>
            <a:r>
              <a:rPr sz="2800" dirty="0">
                <a:latin typeface="Gill Sans MT"/>
                <a:cs typeface="Gill Sans MT"/>
              </a:rPr>
              <a:t>a  que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se define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el </a:t>
            </a:r>
            <a:r>
              <a:rPr sz="2800" spc="-15" dirty="0">
                <a:latin typeface="Gill Sans MT"/>
                <a:cs typeface="Gill Sans MT"/>
              </a:rPr>
              <a:t>proceso</a:t>
            </a:r>
            <a:r>
              <a:rPr sz="2800" dirty="0">
                <a:latin typeface="Gill Sans MT"/>
                <a:cs typeface="Gill Sans MT"/>
              </a:rPr>
              <a:t> de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0" dirty="0">
                <a:latin typeface="Gill Sans MT"/>
                <a:cs typeface="Gill Sans MT"/>
              </a:rPr>
              <a:t>prestación</a:t>
            </a:r>
            <a:r>
              <a:rPr sz="2800" dirty="0">
                <a:latin typeface="Gill Sans MT"/>
                <a:cs typeface="Gill Sans MT"/>
              </a:rPr>
              <a:t> del </a:t>
            </a:r>
            <a:r>
              <a:rPr sz="2800" spc="5" dirty="0">
                <a:latin typeface="Gill Sans MT"/>
                <a:cs typeface="Gill Sans MT"/>
              </a:rPr>
              <a:t>servicio</a:t>
            </a:r>
            <a:endParaRPr sz="2800">
              <a:latin typeface="Gill Sans MT"/>
              <a:cs typeface="Gill Sans MT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859997" y="6120003"/>
            <a:ext cx="4140200" cy="540385"/>
            <a:chOff x="4859997" y="6120003"/>
            <a:chExt cx="4140200" cy="540385"/>
          </a:xfrm>
        </p:grpSpPr>
        <p:sp>
          <p:nvSpPr>
            <p:cNvPr id="25" name="object 25"/>
            <p:cNvSpPr/>
            <p:nvPr/>
          </p:nvSpPr>
          <p:spPr>
            <a:xfrm>
              <a:off x="4859997" y="6120003"/>
              <a:ext cx="4140200" cy="540385"/>
            </a:xfrm>
            <a:custGeom>
              <a:avLst/>
              <a:gdLst/>
              <a:ahLst/>
              <a:cxnLst/>
              <a:rect l="l" t="t" r="r" b="b"/>
              <a:pathLst>
                <a:path w="4140200" h="540384">
                  <a:moveTo>
                    <a:pt x="4139996" y="0"/>
                  </a:moveTo>
                  <a:lnTo>
                    <a:pt x="0" y="0"/>
                  </a:lnTo>
                  <a:lnTo>
                    <a:pt x="0" y="539991"/>
                  </a:lnTo>
                  <a:lnTo>
                    <a:pt x="2069998" y="539991"/>
                  </a:lnTo>
                  <a:lnTo>
                    <a:pt x="4139996" y="539991"/>
                  </a:lnTo>
                  <a:lnTo>
                    <a:pt x="41399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859997" y="6120003"/>
              <a:ext cx="4140200" cy="540385"/>
            </a:xfrm>
            <a:custGeom>
              <a:avLst/>
              <a:gdLst/>
              <a:ahLst/>
              <a:cxnLst/>
              <a:rect l="l" t="t" r="r" b="b"/>
              <a:pathLst>
                <a:path w="4140200" h="540384">
                  <a:moveTo>
                    <a:pt x="2069998" y="539991"/>
                  </a:moveTo>
                  <a:lnTo>
                    <a:pt x="0" y="539991"/>
                  </a:lnTo>
                  <a:lnTo>
                    <a:pt x="0" y="0"/>
                  </a:lnTo>
                  <a:lnTo>
                    <a:pt x="4139996" y="0"/>
                  </a:lnTo>
                  <a:lnTo>
                    <a:pt x="4139996" y="539991"/>
                  </a:lnTo>
                  <a:lnTo>
                    <a:pt x="2069998" y="5399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290"/>
              </a:lnSpc>
            </a:pPr>
            <a:r>
              <a:rPr spc="-5" dirty="0"/>
              <a:t>Dirección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Operaciones</a:t>
            </a:r>
            <a:r>
              <a:rPr spc="-10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5" dirty="0"/>
              <a:t>Servicios</a:t>
            </a:r>
          </a:p>
          <a:p>
            <a:pPr algn="ctr">
              <a:lnSpc>
                <a:spcPts val="1540"/>
              </a:lnSpc>
            </a:pP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Grado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en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Ciencia</a:t>
            </a:r>
            <a:r>
              <a:rPr i="0" spc="-15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Gestión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Ingeniería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de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Servicios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9156700" cy="6864350"/>
            <a:chOff x="-6350" y="0"/>
            <a:chExt cx="9156700" cy="6864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4750"/>
              <a:ext cx="9143631" cy="90289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000838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9143631" y="0"/>
                  </a:moveTo>
                  <a:lnTo>
                    <a:pt x="0" y="0"/>
                  </a:lnTo>
                  <a:lnTo>
                    <a:pt x="0" y="856805"/>
                  </a:lnTo>
                  <a:lnTo>
                    <a:pt x="9143631" y="856805"/>
                  </a:lnTo>
                  <a:lnTo>
                    <a:pt x="91436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857644"/>
              <a:ext cx="4508500" cy="0"/>
            </a:xfrm>
            <a:custGeom>
              <a:avLst/>
              <a:gdLst/>
              <a:ahLst/>
              <a:cxnLst/>
              <a:rect l="l" t="t" r="r" b="b"/>
              <a:pathLst>
                <a:path w="4508500">
                  <a:moveTo>
                    <a:pt x="4508284" y="0"/>
                  </a:moveTo>
                  <a:lnTo>
                    <a:pt x="0" y="0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994539"/>
              <a:ext cx="9144000" cy="12700"/>
            </a:xfrm>
            <a:custGeom>
              <a:avLst/>
              <a:gdLst/>
              <a:ahLst/>
              <a:cxnLst/>
              <a:rect l="l" t="t" r="r" b="b"/>
              <a:pathLst>
                <a:path w="9144000" h="12700">
                  <a:moveTo>
                    <a:pt x="0" y="12598"/>
                  </a:moveTo>
                  <a:lnTo>
                    <a:pt x="9143631" y="12598"/>
                  </a:lnTo>
                  <a:lnTo>
                    <a:pt x="9143631" y="0"/>
                  </a:lnTo>
                  <a:lnTo>
                    <a:pt x="0" y="0"/>
                  </a:lnTo>
                  <a:lnTo>
                    <a:pt x="0" y="125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08284" y="6857644"/>
              <a:ext cx="4635500" cy="0"/>
            </a:xfrm>
            <a:custGeom>
              <a:avLst/>
              <a:gdLst/>
              <a:ahLst/>
              <a:cxnLst/>
              <a:rect l="l" t="t" r="r" b="b"/>
              <a:pathLst>
                <a:path w="4635500">
                  <a:moveTo>
                    <a:pt x="4635347" y="0"/>
                  </a:moveTo>
                  <a:lnTo>
                    <a:pt x="0" y="0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24" y="6137287"/>
              <a:ext cx="1423784" cy="54251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10374" y="792251"/>
            <a:ext cx="833119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1</a:t>
            </a:r>
            <a:r>
              <a:rPr sz="650" spc="5" dirty="0">
                <a:solidFill>
                  <a:srgbClr val="F1F1F1"/>
                </a:solidFill>
                <a:latin typeface="Gill Sans MT"/>
                <a:cs typeface="Gill Sans MT"/>
              </a:rPr>
              <a:t>.</a:t>
            </a:r>
            <a:r>
              <a:rPr sz="650" spc="-35" dirty="0">
                <a:solidFill>
                  <a:srgbClr val="F1F1F1"/>
                </a:solidFill>
                <a:latin typeface="Gill Sans MT"/>
                <a:cs typeface="Gill Sans MT"/>
              </a:rPr>
              <a:t>C</a:t>
            </a:r>
            <a:r>
              <a:rPr sz="650" spc="-65" dirty="0">
                <a:solidFill>
                  <a:srgbClr val="F1F1F1"/>
                </a:solidFill>
                <a:latin typeface="Gill Sans MT"/>
                <a:cs typeface="Gill Sans MT"/>
              </a:rPr>
              <a:t>A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650" spc="-65" dirty="0">
                <a:solidFill>
                  <a:srgbClr val="F1F1F1"/>
                </a:solidFill>
                <a:latin typeface="Gill Sans MT"/>
                <a:cs typeface="Gill Sans MT"/>
              </a:rPr>
              <a:t>P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U</a:t>
            </a:r>
            <a:r>
              <a:rPr sz="65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114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D</a:t>
            </a:r>
            <a:r>
              <a:rPr sz="650" spc="65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ÓS</a:t>
            </a:r>
            <a:r>
              <a:rPr sz="650" spc="-105" dirty="0">
                <a:solidFill>
                  <a:srgbClr val="F1F1F1"/>
                </a:solidFill>
                <a:latin typeface="Gill Sans MT"/>
                <a:cs typeface="Gill Sans MT"/>
              </a:rPr>
              <a:t>T</a:t>
            </a:r>
            <a:r>
              <a:rPr sz="650" spc="-50" dirty="0">
                <a:solidFill>
                  <a:srgbClr val="F1F1F1"/>
                </a:solidFill>
                <a:latin typeface="Gill Sans MT"/>
                <a:cs typeface="Gill Sans MT"/>
              </a:rPr>
              <a:t>OL</a:t>
            </a: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65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endParaRPr sz="650">
              <a:latin typeface="Gill Sans MT"/>
              <a:cs typeface="Gill Sans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-355" y="395274"/>
            <a:ext cx="8497570" cy="937894"/>
            <a:chOff x="-355" y="395274"/>
            <a:chExt cx="8497570" cy="937894"/>
          </a:xfrm>
        </p:grpSpPr>
        <p:sp>
          <p:nvSpPr>
            <p:cNvPr id="11" name="object 11"/>
            <p:cNvSpPr/>
            <p:nvPr/>
          </p:nvSpPr>
          <p:spPr>
            <a:xfrm>
              <a:off x="0" y="957237"/>
              <a:ext cx="3150870" cy="375920"/>
            </a:xfrm>
            <a:custGeom>
              <a:avLst/>
              <a:gdLst/>
              <a:ahLst/>
              <a:cxnLst/>
              <a:rect l="l" t="t" r="r" b="b"/>
              <a:pathLst>
                <a:path w="3150870" h="375919">
                  <a:moveTo>
                    <a:pt x="3150717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575358" y="375843"/>
                  </a:lnTo>
                  <a:lnTo>
                    <a:pt x="3150717" y="375843"/>
                  </a:lnTo>
                  <a:lnTo>
                    <a:pt x="3150717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355" y="957237"/>
              <a:ext cx="3556000" cy="375920"/>
            </a:xfrm>
            <a:custGeom>
              <a:avLst/>
              <a:gdLst/>
              <a:ahLst/>
              <a:cxnLst/>
              <a:rect l="l" t="t" r="r" b="b"/>
              <a:pathLst>
                <a:path w="3556000" h="375919">
                  <a:moveTo>
                    <a:pt x="3555720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778038" y="375843"/>
                  </a:lnTo>
                  <a:lnTo>
                    <a:pt x="3555720" y="375843"/>
                  </a:lnTo>
                  <a:lnTo>
                    <a:pt x="3555720" y="0"/>
                  </a:lnTo>
                  <a:close/>
                </a:path>
              </a:pathLst>
            </a:custGeom>
            <a:solidFill>
              <a:srgbClr val="D12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395274"/>
              <a:ext cx="8496935" cy="561975"/>
            </a:xfrm>
            <a:custGeom>
              <a:avLst/>
              <a:gdLst/>
              <a:ahLst/>
              <a:cxnLst/>
              <a:rect l="l" t="t" r="r" b="b"/>
              <a:pathLst>
                <a:path w="8496935" h="561975">
                  <a:moveTo>
                    <a:pt x="8496719" y="0"/>
                  </a:moveTo>
                  <a:lnTo>
                    <a:pt x="0" y="0"/>
                  </a:lnTo>
                  <a:lnTo>
                    <a:pt x="0" y="561606"/>
                  </a:lnTo>
                  <a:lnTo>
                    <a:pt x="4248365" y="561606"/>
                  </a:lnTo>
                  <a:lnTo>
                    <a:pt x="8496719" y="561606"/>
                  </a:lnTo>
                  <a:lnTo>
                    <a:pt x="8496719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991704" y="426503"/>
            <a:ext cx="688594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5" dirty="0">
                <a:latin typeface="Gill Sans Ultra Bold"/>
                <a:cs typeface="Gill Sans Ultra Bold"/>
              </a:rPr>
              <a:t>2.2.</a:t>
            </a:r>
            <a:r>
              <a:rPr sz="2800" b="1" spc="-165" dirty="0">
                <a:latin typeface="Gill Sans Ultra Bold"/>
                <a:cs typeface="Gill Sans Ultra Bold"/>
              </a:rPr>
              <a:t> </a:t>
            </a:r>
            <a:r>
              <a:rPr sz="2800" b="1" dirty="0">
                <a:latin typeface="Gill Sans Ultra Bold"/>
                <a:cs typeface="Gill Sans Ultra Bold"/>
              </a:rPr>
              <a:t>La </a:t>
            </a:r>
            <a:r>
              <a:rPr sz="2800" b="1" spc="-10" dirty="0">
                <a:latin typeface="Gill Sans Ultra Bold"/>
                <a:cs typeface="Gill Sans Ultra Bold"/>
              </a:rPr>
              <a:t>matriz</a:t>
            </a:r>
            <a:r>
              <a:rPr sz="2800" b="1" spc="5" dirty="0">
                <a:latin typeface="Gill Sans Ultra Bold"/>
                <a:cs typeface="Gill Sans Ultra Bold"/>
              </a:rPr>
              <a:t> </a:t>
            </a:r>
            <a:r>
              <a:rPr sz="2800" b="1" dirty="0">
                <a:latin typeface="Gill Sans Ultra Bold"/>
                <a:cs typeface="Gill Sans Ultra Bold"/>
              </a:rPr>
              <a:t>sistema-servicio</a:t>
            </a:r>
            <a:endParaRPr sz="2800">
              <a:latin typeface="Gill Sans Ultra Bold"/>
              <a:cs typeface="Gill Sans Ultra Bold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567802" y="2077923"/>
            <a:ext cx="6162040" cy="3636010"/>
            <a:chOff x="1567802" y="2077923"/>
            <a:chExt cx="6162040" cy="3636010"/>
          </a:xfrm>
        </p:grpSpPr>
        <p:sp>
          <p:nvSpPr>
            <p:cNvPr id="16" name="object 16"/>
            <p:cNvSpPr/>
            <p:nvPr/>
          </p:nvSpPr>
          <p:spPr>
            <a:xfrm>
              <a:off x="1600923" y="2139480"/>
              <a:ext cx="0" cy="3512820"/>
            </a:xfrm>
            <a:custGeom>
              <a:avLst/>
              <a:gdLst/>
              <a:ahLst/>
              <a:cxnLst/>
              <a:rect l="l" t="t" r="r" b="b"/>
              <a:pathLst>
                <a:path h="3512820">
                  <a:moveTo>
                    <a:pt x="0" y="0"/>
                  </a:moveTo>
                  <a:lnTo>
                    <a:pt x="0" y="3512515"/>
                  </a:lnTo>
                </a:path>
              </a:pathLst>
            </a:custGeom>
            <a:ln w="21958">
              <a:solidFill>
                <a:srgbClr val="CC00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67789" y="2077922"/>
              <a:ext cx="66675" cy="3636010"/>
            </a:xfrm>
            <a:custGeom>
              <a:avLst/>
              <a:gdLst/>
              <a:ahLst/>
              <a:cxnLst/>
              <a:rect l="l" t="t" r="r" b="b"/>
              <a:pathLst>
                <a:path w="66675" h="3636010">
                  <a:moveTo>
                    <a:pt x="66243" y="3569398"/>
                  </a:moveTo>
                  <a:lnTo>
                    <a:pt x="0" y="3569398"/>
                  </a:lnTo>
                  <a:lnTo>
                    <a:pt x="33121" y="3635641"/>
                  </a:lnTo>
                  <a:lnTo>
                    <a:pt x="66243" y="3569398"/>
                  </a:lnTo>
                  <a:close/>
                </a:path>
                <a:path w="66675" h="3636010">
                  <a:moveTo>
                    <a:pt x="66255" y="65874"/>
                  </a:moveTo>
                  <a:lnTo>
                    <a:pt x="33134" y="0"/>
                  </a:lnTo>
                  <a:lnTo>
                    <a:pt x="12" y="65874"/>
                  </a:lnTo>
                  <a:lnTo>
                    <a:pt x="66255" y="65874"/>
                  </a:lnTo>
                  <a:close/>
                </a:path>
              </a:pathLst>
            </a:custGeom>
            <a:solidFill>
              <a:srgbClr val="CC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696441" y="2139480"/>
              <a:ext cx="0" cy="3512820"/>
            </a:xfrm>
            <a:custGeom>
              <a:avLst/>
              <a:gdLst/>
              <a:ahLst/>
              <a:cxnLst/>
              <a:rect l="l" t="t" r="r" b="b"/>
              <a:pathLst>
                <a:path h="3512820">
                  <a:moveTo>
                    <a:pt x="0" y="0"/>
                  </a:moveTo>
                  <a:lnTo>
                    <a:pt x="0" y="3512515"/>
                  </a:lnTo>
                </a:path>
              </a:pathLst>
            </a:custGeom>
            <a:ln w="21958">
              <a:solidFill>
                <a:srgbClr val="00CC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663320" y="2077922"/>
              <a:ext cx="66675" cy="3636010"/>
            </a:xfrm>
            <a:custGeom>
              <a:avLst/>
              <a:gdLst/>
              <a:ahLst/>
              <a:cxnLst/>
              <a:rect l="l" t="t" r="r" b="b"/>
              <a:pathLst>
                <a:path w="66675" h="3636010">
                  <a:moveTo>
                    <a:pt x="66243" y="3569398"/>
                  </a:moveTo>
                  <a:lnTo>
                    <a:pt x="0" y="3569398"/>
                  </a:lnTo>
                  <a:lnTo>
                    <a:pt x="33121" y="3635641"/>
                  </a:lnTo>
                  <a:lnTo>
                    <a:pt x="66243" y="3569398"/>
                  </a:lnTo>
                  <a:close/>
                </a:path>
                <a:path w="66675" h="3636010">
                  <a:moveTo>
                    <a:pt x="66243" y="65874"/>
                  </a:moveTo>
                  <a:lnTo>
                    <a:pt x="33121" y="0"/>
                  </a:lnTo>
                  <a:lnTo>
                    <a:pt x="0" y="65874"/>
                  </a:lnTo>
                  <a:lnTo>
                    <a:pt x="66243" y="65874"/>
                  </a:lnTo>
                  <a:close/>
                </a:path>
              </a:pathLst>
            </a:custGeom>
            <a:solidFill>
              <a:srgbClr val="00CC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21154" y="5654878"/>
              <a:ext cx="5796915" cy="0"/>
            </a:xfrm>
            <a:custGeom>
              <a:avLst/>
              <a:gdLst/>
              <a:ahLst/>
              <a:cxnLst/>
              <a:rect l="l" t="t" r="r" b="b"/>
              <a:pathLst>
                <a:path w="5796915">
                  <a:moveTo>
                    <a:pt x="0" y="0"/>
                  </a:moveTo>
                  <a:lnTo>
                    <a:pt x="5796368" y="0"/>
                  </a:lnTo>
                </a:path>
              </a:pathLst>
            </a:custGeom>
            <a:ln w="21958">
              <a:solidFill>
                <a:srgbClr val="4045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59597" y="5621756"/>
              <a:ext cx="5920105" cy="66040"/>
            </a:xfrm>
            <a:custGeom>
              <a:avLst/>
              <a:gdLst/>
              <a:ahLst/>
              <a:cxnLst/>
              <a:rect l="l" t="t" r="r" b="b"/>
              <a:pathLst>
                <a:path w="5920105" h="66039">
                  <a:moveTo>
                    <a:pt x="65887" y="0"/>
                  </a:moveTo>
                  <a:lnTo>
                    <a:pt x="0" y="33121"/>
                  </a:lnTo>
                  <a:lnTo>
                    <a:pt x="65887" y="65887"/>
                  </a:lnTo>
                  <a:lnTo>
                    <a:pt x="65887" y="0"/>
                  </a:lnTo>
                  <a:close/>
                </a:path>
                <a:path w="5920105" h="66039">
                  <a:moveTo>
                    <a:pt x="5919482" y="33121"/>
                  </a:moveTo>
                  <a:lnTo>
                    <a:pt x="5853608" y="0"/>
                  </a:lnTo>
                  <a:lnTo>
                    <a:pt x="5853608" y="65887"/>
                  </a:lnTo>
                  <a:lnTo>
                    <a:pt x="5919482" y="33121"/>
                  </a:lnTo>
                  <a:close/>
                </a:path>
              </a:pathLst>
            </a:custGeom>
            <a:solidFill>
              <a:srgbClr val="4045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361414" y="5674220"/>
            <a:ext cx="374650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b="1" spc="-25" dirty="0">
                <a:solidFill>
                  <a:srgbClr val="CC0099"/>
                </a:solidFill>
                <a:latin typeface="Tahoma"/>
                <a:cs typeface="Tahoma"/>
              </a:rPr>
              <a:t>B</a:t>
            </a:r>
            <a:r>
              <a:rPr sz="1200" b="1" spc="20" dirty="0">
                <a:solidFill>
                  <a:srgbClr val="CC0099"/>
                </a:solidFill>
                <a:latin typeface="Tahoma"/>
                <a:cs typeface="Tahoma"/>
              </a:rPr>
              <a:t>a</a:t>
            </a:r>
            <a:r>
              <a:rPr sz="1200" b="1" spc="30" dirty="0">
                <a:solidFill>
                  <a:srgbClr val="CC0099"/>
                </a:solidFill>
                <a:latin typeface="Tahoma"/>
                <a:cs typeface="Tahoma"/>
              </a:rPr>
              <a:t>j</a:t>
            </a:r>
            <a:r>
              <a:rPr sz="1200" b="1" spc="5" dirty="0">
                <a:solidFill>
                  <a:srgbClr val="CC0099"/>
                </a:solidFill>
                <a:latin typeface="Tahoma"/>
                <a:cs typeface="Tahoma"/>
              </a:rPr>
              <a:t>a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57599" y="5674220"/>
            <a:ext cx="33083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b="1" spc="-20" dirty="0">
                <a:solidFill>
                  <a:srgbClr val="00CC66"/>
                </a:solidFill>
                <a:latin typeface="Tahoma"/>
                <a:cs typeface="Tahoma"/>
              </a:rPr>
              <a:t>Al</a:t>
            </a:r>
            <a:r>
              <a:rPr sz="1200" b="1" spc="20" dirty="0">
                <a:solidFill>
                  <a:srgbClr val="00CC66"/>
                </a:solidFill>
                <a:latin typeface="Tahoma"/>
                <a:cs typeface="Tahoma"/>
              </a:rPr>
              <a:t>t</a:t>
            </a:r>
            <a:r>
              <a:rPr sz="1200" b="1" spc="5" dirty="0">
                <a:solidFill>
                  <a:srgbClr val="00CC66"/>
                </a:solidFill>
                <a:latin typeface="Tahoma"/>
                <a:cs typeface="Tahoma"/>
              </a:rPr>
              <a:t>a</a:t>
            </a:r>
            <a:endParaRPr sz="1200">
              <a:latin typeface="Tahoma"/>
              <a:cs typeface="Tahoma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1703685" y="1652924"/>
          <a:ext cx="5835650" cy="539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4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4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4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9115">
                <a:tc>
                  <a:txBody>
                    <a:bodyPr/>
                    <a:lstStyle/>
                    <a:p>
                      <a:pPr marL="677545" marR="309245" indent="-36576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550" dirty="0">
                          <a:solidFill>
                            <a:srgbClr val="646BB8"/>
                          </a:solidFill>
                          <a:latin typeface="Comic Sans MS"/>
                          <a:cs typeface="Comic Sans MS"/>
                        </a:rPr>
                        <a:t>Nucleo</a:t>
                      </a:r>
                      <a:r>
                        <a:rPr sz="1550" spc="-100" dirty="0">
                          <a:solidFill>
                            <a:srgbClr val="646BB8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550" spc="-10" dirty="0">
                          <a:solidFill>
                            <a:srgbClr val="646BB8"/>
                          </a:solidFill>
                          <a:latin typeface="Comic Sans MS"/>
                          <a:cs typeface="Comic Sans MS"/>
                        </a:rPr>
                        <a:t>aislado </a:t>
                      </a:r>
                      <a:r>
                        <a:rPr sz="1550" spc="-450" dirty="0">
                          <a:solidFill>
                            <a:srgbClr val="646BB8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550" dirty="0">
                          <a:solidFill>
                            <a:srgbClr val="646BB8"/>
                          </a:solidFill>
                          <a:latin typeface="Comic Sans MS"/>
                          <a:cs typeface="Comic Sans MS"/>
                        </a:rPr>
                        <a:t>(nada)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20955" marB="0">
                    <a:lnL w="28575">
                      <a:solidFill>
                        <a:srgbClr val="40458B"/>
                      </a:solidFill>
                      <a:prstDash val="solid"/>
                    </a:lnL>
                    <a:lnR w="12700">
                      <a:solidFill>
                        <a:srgbClr val="40458B"/>
                      </a:solidFill>
                      <a:prstDash val="solid"/>
                    </a:lnR>
                    <a:lnT w="28575">
                      <a:solidFill>
                        <a:srgbClr val="40458B"/>
                      </a:solidFill>
                      <a:prstDash val="solid"/>
                    </a:lnT>
                    <a:lnB w="28575">
                      <a:solidFill>
                        <a:srgbClr val="40458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3085" marR="93980" indent="-461009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550" spc="5" dirty="0">
                          <a:solidFill>
                            <a:srgbClr val="646BB8"/>
                          </a:solidFill>
                          <a:latin typeface="Comic Sans MS"/>
                          <a:cs typeface="Comic Sans MS"/>
                        </a:rPr>
                        <a:t>S</a:t>
                      </a:r>
                      <a:r>
                        <a:rPr sz="1550" spc="-30" dirty="0">
                          <a:solidFill>
                            <a:srgbClr val="646BB8"/>
                          </a:solidFill>
                          <a:latin typeface="Comic Sans MS"/>
                          <a:cs typeface="Comic Sans MS"/>
                        </a:rPr>
                        <a:t>i</a:t>
                      </a:r>
                      <a:r>
                        <a:rPr sz="1550" spc="-10" dirty="0">
                          <a:solidFill>
                            <a:srgbClr val="646BB8"/>
                          </a:solidFill>
                          <a:latin typeface="Comic Sans MS"/>
                          <a:cs typeface="Comic Sans MS"/>
                        </a:rPr>
                        <a:t>s</a:t>
                      </a:r>
                      <a:r>
                        <a:rPr sz="1550" spc="10" dirty="0">
                          <a:solidFill>
                            <a:srgbClr val="646BB8"/>
                          </a:solidFill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sz="1550" dirty="0">
                          <a:solidFill>
                            <a:srgbClr val="646BB8"/>
                          </a:solidFill>
                          <a:latin typeface="Comic Sans MS"/>
                          <a:cs typeface="Comic Sans MS"/>
                        </a:rPr>
                        <a:t>e</a:t>
                      </a:r>
                      <a:r>
                        <a:rPr sz="1550" spc="-5" dirty="0">
                          <a:solidFill>
                            <a:srgbClr val="646BB8"/>
                          </a:solidFill>
                          <a:latin typeface="Comic Sans MS"/>
                          <a:cs typeface="Comic Sans MS"/>
                        </a:rPr>
                        <a:t>m</a:t>
                      </a:r>
                      <a:r>
                        <a:rPr sz="1550" dirty="0">
                          <a:solidFill>
                            <a:srgbClr val="646BB8"/>
                          </a:solidFill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sz="1550" spc="-105" dirty="0">
                          <a:solidFill>
                            <a:srgbClr val="646BB8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550" spc="-25" dirty="0">
                          <a:solidFill>
                            <a:srgbClr val="646BB8"/>
                          </a:solidFill>
                          <a:latin typeface="Comic Sans MS"/>
                          <a:cs typeface="Comic Sans MS"/>
                        </a:rPr>
                        <a:t>p</a:t>
                      </a:r>
                      <a:r>
                        <a:rPr sz="1550" dirty="0">
                          <a:solidFill>
                            <a:srgbClr val="646BB8"/>
                          </a:solidFill>
                          <a:latin typeface="Comic Sans MS"/>
                          <a:cs typeface="Comic Sans MS"/>
                        </a:rPr>
                        <a:t>e</a:t>
                      </a:r>
                      <a:r>
                        <a:rPr sz="1550" spc="-5" dirty="0">
                          <a:solidFill>
                            <a:srgbClr val="646BB8"/>
                          </a:solidFill>
                          <a:latin typeface="Comic Sans MS"/>
                          <a:cs typeface="Comic Sans MS"/>
                        </a:rPr>
                        <a:t>rm</a:t>
                      </a:r>
                      <a:r>
                        <a:rPr sz="1550" spc="10" dirty="0">
                          <a:solidFill>
                            <a:srgbClr val="646BB8"/>
                          </a:solidFill>
                          <a:latin typeface="Comic Sans MS"/>
                          <a:cs typeface="Comic Sans MS"/>
                        </a:rPr>
                        <a:t>e</a:t>
                      </a:r>
                      <a:r>
                        <a:rPr sz="1550" dirty="0">
                          <a:solidFill>
                            <a:srgbClr val="646BB8"/>
                          </a:solidFill>
                          <a:latin typeface="Comic Sans MS"/>
                          <a:cs typeface="Comic Sans MS"/>
                        </a:rPr>
                        <a:t>ab</a:t>
                      </a:r>
                      <a:r>
                        <a:rPr sz="1550" spc="-30" dirty="0">
                          <a:solidFill>
                            <a:srgbClr val="646BB8"/>
                          </a:solidFill>
                          <a:latin typeface="Comic Sans MS"/>
                          <a:cs typeface="Comic Sans MS"/>
                        </a:rPr>
                        <a:t>l</a:t>
                      </a:r>
                      <a:r>
                        <a:rPr sz="1550" dirty="0">
                          <a:solidFill>
                            <a:srgbClr val="646BB8"/>
                          </a:solidFill>
                          <a:latin typeface="Comic Sans MS"/>
                          <a:cs typeface="Comic Sans MS"/>
                        </a:rPr>
                        <a:t>e  (un</a:t>
                      </a:r>
                      <a:r>
                        <a:rPr sz="1550" spc="-25" dirty="0">
                          <a:solidFill>
                            <a:srgbClr val="646BB8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550" spc="-10" dirty="0">
                          <a:solidFill>
                            <a:srgbClr val="646BB8"/>
                          </a:solidFill>
                          <a:latin typeface="Comic Sans MS"/>
                          <a:cs typeface="Comic Sans MS"/>
                        </a:rPr>
                        <a:t>poco)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40458B"/>
                      </a:solidFill>
                      <a:prstDash val="solid"/>
                    </a:lnL>
                    <a:lnR w="12700">
                      <a:solidFill>
                        <a:srgbClr val="40458B"/>
                      </a:solidFill>
                      <a:prstDash val="solid"/>
                    </a:lnR>
                    <a:lnT w="28575">
                      <a:solidFill>
                        <a:srgbClr val="40458B"/>
                      </a:solidFill>
                      <a:prstDash val="solid"/>
                    </a:lnT>
                    <a:lnB w="28575">
                      <a:solidFill>
                        <a:srgbClr val="40458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5790" marR="186055" indent="-4108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550" spc="5" dirty="0">
                          <a:solidFill>
                            <a:srgbClr val="646BB8"/>
                          </a:solidFill>
                          <a:latin typeface="Comic Sans MS"/>
                          <a:cs typeface="Comic Sans MS"/>
                        </a:rPr>
                        <a:t>S</a:t>
                      </a:r>
                      <a:r>
                        <a:rPr sz="1550" spc="-30" dirty="0">
                          <a:solidFill>
                            <a:srgbClr val="646BB8"/>
                          </a:solidFill>
                          <a:latin typeface="Comic Sans MS"/>
                          <a:cs typeface="Comic Sans MS"/>
                        </a:rPr>
                        <a:t>i</a:t>
                      </a:r>
                      <a:r>
                        <a:rPr sz="1550" spc="-10" dirty="0">
                          <a:solidFill>
                            <a:srgbClr val="646BB8"/>
                          </a:solidFill>
                          <a:latin typeface="Comic Sans MS"/>
                          <a:cs typeface="Comic Sans MS"/>
                        </a:rPr>
                        <a:t>s</a:t>
                      </a:r>
                      <a:r>
                        <a:rPr sz="1550" spc="10" dirty="0">
                          <a:solidFill>
                            <a:srgbClr val="646BB8"/>
                          </a:solidFill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sz="1550" dirty="0">
                          <a:solidFill>
                            <a:srgbClr val="646BB8"/>
                          </a:solidFill>
                          <a:latin typeface="Comic Sans MS"/>
                          <a:cs typeface="Comic Sans MS"/>
                        </a:rPr>
                        <a:t>e</a:t>
                      </a:r>
                      <a:r>
                        <a:rPr sz="1550" spc="-5" dirty="0">
                          <a:solidFill>
                            <a:srgbClr val="646BB8"/>
                          </a:solidFill>
                          <a:latin typeface="Comic Sans MS"/>
                          <a:cs typeface="Comic Sans MS"/>
                        </a:rPr>
                        <a:t>m</a:t>
                      </a:r>
                      <a:r>
                        <a:rPr sz="1550" dirty="0">
                          <a:solidFill>
                            <a:srgbClr val="646BB8"/>
                          </a:solidFill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sz="1550" spc="-105" dirty="0">
                          <a:solidFill>
                            <a:srgbClr val="646BB8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550" spc="-5" dirty="0">
                          <a:solidFill>
                            <a:srgbClr val="646BB8"/>
                          </a:solidFill>
                          <a:latin typeface="Comic Sans MS"/>
                          <a:cs typeface="Comic Sans MS"/>
                        </a:rPr>
                        <a:t>r</a:t>
                      </a:r>
                      <a:r>
                        <a:rPr sz="1550" dirty="0">
                          <a:solidFill>
                            <a:srgbClr val="646BB8"/>
                          </a:solidFill>
                          <a:latin typeface="Comic Sans MS"/>
                          <a:cs typeface="Comic Sans MS"/>
                        </a:rPr>
                        <a:t>e</a:t>
                      </a:r>
                      <a:r>
                        <a:rPr sz="1550" spc="5" dirty="0">
                          <a:solidFill>
                            <a:srgbClr val="646BB8"/>
                          </a:solidFill>
                          <a:latin typeface="Comic Sans MS"/>
                          <a:cs typeface="Comic Sans MS"/>
                        </a:rPr>
                        <a:t>ac</a:t>
                      </a:r>
                      <a:r>
                        <a:rPr sz="1550" spc="10" dirty="0">
                          <a:solidFill>
                            <a:srgbClr val="646BB8"/>
                          </a:solidFill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sz="1550" spc="-40" dirty="0">
                          <a:solidFill>
                            <a:srgbClr val="646BB8"/>
                          </a:solidFill>
                          <a:latin typeface="Comic Sans MS"/>
                          <a:cs typeface="Comic Sans MS"/>
                        </a:rPr>
                        <a:t>i</a:t>
                      </a:r>
                      <a:r>
                        <a:rPr sz="1550" spc="-10" dirty="0">
                          <a:solidFill>
                            <a:srgbClr val="646BB8"/>
                          </a:solidFill>
                          <a:latin typeface="Comic Sans MS"/>
                          <a:cs typeface="Comic Sans MS"/>
                        </a:rPr>
                        <a:t>v</a:t>
                      </a:r>
                      <a:r>
                        <a:rPr sz="1550" dirty="0">
                          <a:solidFill>
                            <a:srgbClr val="646BB8"/>
                          </a:solidFill>
                          <a:latin typeface="Comic Sans MS"/>
                          <a:cs typeface="Comic Sans MS"/>
                        </a:rPr>
                        <a:t>o  (mucho)</a:t>
                      </a:r>
                      <a:endParaRPr sz="1550">
                        <a:latin typeface="Comic Sans MS"/>
                        <a:cs typeface="Comic Sans MS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40458B"/>
                      </a:solidFill>
                      <a:prstDash val="solid"/>
                    </a:lnL>
                    <a:lnR w="28575">
                      <a:solidFill>
                        <a:srgbClr val="40458B"/>
                      </a:solidFill>
                      <a:prstDash val="solid"/>
                    </a:lnR>
                    <a:lnT w="28575">
                      <a:solidFill>
                        <a:srgbClr val="40458B"/>
                      </a:solidFill>
                      <a:prstDash val="solid"/>
                    </a:lnT>
                    <a:lnB w="28575">
                      <a:solidFill>
                        <a:srgbClr val="40458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object 25"/>
          <p:cNvSpPr txBox="1"/>
          <p:nvPr/>
        </p:nvSpPr>
        <p:spPr>
          <a:xfrm>
            <a:off x="1633220" y="2742018"/>
            <a:ext cx="1268095" cy="49720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59385" marR="5080" indent="-147320">
              <a:lnSpc>
                <a:spcPts val="1839"/>
              </a:lnSpc>
              <a:spcBef>
                <a:spcPts val="185"/>
              </a:spcBef>
            </a:pPr>
            <a:r>
              <a:rPr sz="1550" b="1" spc="10" dirty="0">
                <a:solidFill>
                  <a:srgbClr val="CC0099"/>
                </a:solidFill>
                <a:latin typeface="Tahoma"/>
                <a:cs typeface="Tahoma"/>
              </a:rPr>
              <a:t>O</a:t>
            </a:r>
            <a:r>
              <a:rPr sz="1550" b="1" spc="-10" dirty="0">
                <a:solidFill>
                  <a:srgbClr val="CC0099"/>
                </a:solidFill>
                <a:latin typeface="Tahoma"/>
                <a:cs typeface="Tahoma"/>
              </a:rPr>
              <a:t>p</a:t>
            </a:r>
            <a:r>
              <a:rPr sz="1550" b="1" spc="20" dirty="0">
                <a:solidFill>
                  <a:srgbClr val="CC0099"/>
                </a:solidFill>
                <a:latin typeface="Tahoma"/>
                <a:cs typeface="Tahoma"/>
              </a:rPr>
              <a:t>o</a:t>
            </a:r>
            <a:r>
              <a:rPr sz="1550" b="1" spc="15" dirty="0">
                <a:solidFill>
                  <a:srgbClr val="CC0099"/>
                </a:solidFill>
                <a:latin typeface="Tahoma"/>
                <a:cs typeface="Tahoma"/>
              </a:rPr>
              <a:t>r</a:t>
            </a:r>
            <a:r>
              <a:rPr sz="1550" b="1" spc="-25" dirty="0">
                <a:solidFill>
                  <a:srgbClr val="CC0099"/>
                </a:solidFill>
                <a:latin typeface="Tahoma"/>
                <a:cs typeface="Tahoma"/>
              </a:rPr>
              <a:t>t</a:t>
            </a:r>
            <a:r>
              <a:rPr sz="1550" b="1" spc="-10" dirty="0">
                <a:solidFill>
                  <a:srgbClr val="CC0099"/>
                </a:solidFill>
                <a:latin typeface="Tahoma"/>
                <a:cs typeface="Tahoma"/>
              </a:rPr>
              <a:t>u</a:t>
            </a:r>
            <a:r>
              <a:rPr sz="1550" b="1" spc="-15" dirty="0">
                <a:solidFill>
                  <a:srgbClr val="CC0099"/>
                </a:solidFill>
                <a:latin typeface="Tahoma"/>
                <a:cs typeface="Tahoma"/>
              </a:rPr>
              <a:t>n</a:t>
            </a:r>
            <a:r>
              <a:rPr sz="1550" b="1" spc="-20" dirty="0">
                <a:solidFill>
                  <a:srgbClr val="CC0099"/>
                </a:solidFill>
                <a:latin typeface="Tahoma"/>
                <a:cs typeface="Tahoma"/>
              </a:rPr>
              <a:t>i</a:t>
            </a:r>
            <a:r>
              <a:rPr sz="1550" b="1" dirty="0">
                <a:solidFill>
                  <a:srgbClr val="CC0099"/>
                </a:solidFill>
                <a:latin typeface="Tahoma"/>
                <a:cs typeface="Tahoma"/>
              </a:rPr>
              <a:t>d</a:t>
            </a:r>
            <a:r>
              <a:rPr sz="1550" b="1" spc="-20" dirty="0">
                <a:solidFill>
                  <a:srgbClr val="CC0099"/>
                </a:solidFill>
                <a:latin typeface="Tahoma"/>
                <a:cs typeface="Tahoma"/>
              </a:rPr>
              <a:t>a</a:t>
            </a:r>
            <a:r>
              <a:rPr sz="1550" b="1" spc="-5" dirty="0">
                <a:solidFill>
                  <a:srgbClr val="CC0099"/>
                </a:solidFill>
                <a:latin typeface="Tahoma"/>
                <a:cs typeface="Tahoma"/>
              </a:rPr>
              <a:t>d  de</a:t>
            </a:r>
            <a:r>
              <a:rPr sz="1550" b="1" spc="-70" dirty="0">
                <a:solidFill>
                  <a:srgbClr val="CC0099"/>
                </a:solidFill>
                <a:latin typeface="Tahoma"/>
                <a:cs typeface="Tahoma"/>
              </a:rPr>
              <a:t> </a:t>
            </a:r>
            <a:r>
              <a:rPr sz="1550" b="1" spc="-5" dirty="0">
                <a:solidFill>
                  <a:srgbClr val="CC0099"/>
                </a:solidFill>
                <a:latin typeface="Tahoma"/>
                <a:cs typeface="Tahoma"/>
              </a:rPr>
              <a:t>ventas</a:t>
            </a:r>
            <a:endParaRPr sz="155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29631" y="3667937"/>
            <a:ext cx="1256030" cy="49720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78105" marR="5080" indent="-66040">
              <a:lnSpc>
                <a:spcPts val="1839"/>
              </a:lnSpc>
              <a:spcBef>
                <a:spcPts val="185"/>
              </a:spcBef>
            </a:pPr>
            <a:r>
              <a:rPr sz="1550" b="1" spc="20" dirty="0">
                <a:solidFill>
                  <a:srgbClr val="00CC66"/>
                </a:solidFill>
                <a:latin typeface="Tahoma"/>
                <a:cs typeface="Tahoma"/>
              </a:rPr>
              <a:t>E</a:t>
            </a:r>
            <a:r>
              <a:rPr sz="1550" b="1" spc="-35" dirty="0">
                <a:solidFill>
                  <a:srgbClr val="00CC66"/>
                </a:solidFill>
                <a:latin typeface="Tahoma"/>
                <a:cs typeface="Tahoma"/>
              </a:rPr>
              <a:t>f</a:t>
            </a:r>
            <a:r>
              <a:rPr sz="1550" b="1" dirty="0">
                <a:solidFill>
                  <a:srgbClr val="00CC66"/>
                </a:solidFill>
                <a:latin typeface="Tahoma"/>
                <a:cs typeface="Tahoma"/>
              </a:rPr>
              <a:t>i</a:t>
            </a:r>
            <a:r>
              <a:rPr sz="1550" b="1" spc="-30" dirty="0">
                <a:solidFill>
                  <a:srgbClr val="00CC66"/>
                </a:solidFill>
                <a:latin typeface="Tahoma"/>
                <a:cs typeface="Tahoma"/>
              </a:rPr>
              <a:t>c</a:t>
            </a:r>
            <a:r>
              <a:rPr sz="1550" b="1" dirty="0">
                <a:solidFill>
                  <a:srgbClr val="00CC66"/>
                </a:solidFill>
                <a:latin typeface="Tahoma"/>
                <a:cs typeface="Tahoma"/>
              </a:rPr>
              <a:t>i</a:t>
            </a:r>
            <a:r>
              <a:rPr sz="1550" b="1" spc="-15" dirty="0">
                <a:solidFill>
                  <a:srgbClr val="00CC66"/>
                </a:solidFill>
                <a:latin typeface="Tahoma"/>
                <a:cs typeface="Tahoma"/>
              </a:rPr>
              <a:t>en</a:t>
            </a:r>
            <a:r>
              <a:rPr sz="1550" b="1" spc="-10" dirty="0">
                <a:solidFill>
                  <a:srgbClr val="00CC66"/>
                </a:solidFill>
                <a:latin typeface="Tahoma"/>
                <a:cs typeface="Tahoma"/>
              </a:rPr>
              <a:t>c</a:t>
            </a:r>
            <a:r>
              <a:rPr sz="1550" b="1" spc="-20" dirty="0">
                <a:solidFill>
                  <a:srgbClr val="00CC66"/>
                </a:solidFill>
                <a:latin typeface="Tahoma"/>
                <a:cs typeface="Tahoma"/>
              </a:rPr>
              <a:t>i</a:t>
            </a:r>
            <a:r>
              <a:rPr sz="1550" b="1" spc="-5" dirty="0">
                <a:solidFill>
                  <a:srgbClr val="00CC66"/>
                </a:solidFill>
                <a:latin typeface="Tahoma"/>
                <a:cs typeface="Tahoma"/>
              </a:rPr>
              <a:t>a</a:t>
            </a:r>
            <a:r>
              <a:rPr sz="1550" b="1" spc="-55" dirty="0">
                <a:solidFill>
                  <a:srgbClr val="00CC66"/>
                </a:solidFill>
                <a:latin typeface="Tahoma"/>
                <a:cs typeface="Tahoma"/>
              </a:rPr>
              <a:t> </a:t>
            </a:r>
            <a:r>
              <a:rPr sz="1550" b="1" dirty="0">
                <a:solidFill>
                  <a:srgbClr val="00CC66"/>
                </a:solidFill>
                <a:latin typeface="Tahoma"/>
                <a:cs typeface="Tahoma"/>
              </a:rPr>
              <a:t>d</a:t>
            </a:r>
            <a:r>
              <a:rPr sz="1550" b="1" spc="-5" dirty="0">
                <a:solidFill>
                  <a:srgbClr val="00CC66"/>
                </a:solidFill>
                <a:latin typeface="Tahoma"/>
                <a:cs typeface="Tahoma"/>
              </a:rPr>
              <a:t>e  </a:t>
            </a:r>
            <a:r>
              <a:rPr sz="1550" b="1" dirty="0">
                <a:solidFill>
                  <a:srgbClr val="00CC66"/>
                </a:solidFill>
                <a:latin typeface="Tahoma"/>
                <a:cs typeface="Tahoma"/>
              </a:rPr>
              <a:t>producción</a:t>
            </a:r>
            <a:endParaRPr sz="155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91704" y="989545"/>
            <a:ext cx="5027930" cy="1142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4104640"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D1282D"/>
                </a:solidFill>
                <a:latin typeface="Gill Sans MT"/>
                <a:cs typeface="Gill Sans MT"/>
              </a:rPr>
              <a:t>Subtítulo</a:t>
            </a:r>
            <a:r>
              <a:rPr sz="1600" spc="-65" dirty="0">
                <a:solidFill>
                  <a:srgbClr val="D1282D"/>
                </a:solidFill>
                <a:latin typeface="Gill Sans MT"/>
                <a:cs typeface="Gill Sans MT"/>
              </a:rPr>
              <a:t> </a:t>
            </a:r>
            <a:r>
              <a:rPr sz="1600" spc="-5" dirty="0">
                <a:solidFill>
                  <a:srgbClr val="D1282D"/>
                </a:solidFill>
                <a:latin typeface="Gill Sans MT"/>
                <a:cs typeface="Gill Sans MT"/>
              </a:rPr>
              <a:t>1</a:t>
            </a:r>
            <a:endParaRPr sz="1600">
              <a:latin typeface="Gill Sans MT"/>
              <a:cs typeface="Gill Sans MT"/>
            </a:endParaRPr>
          </a:p>
          <a:p>
            <a:pPr marL="1870710">
              <a:lnSpc>
                <a:spcPct val="100000"/>
              </a:lnSpc>
              <a:spcBef>
                <a:spcPts val="1275"/>
              </a:spcBef>
            </a:pPr>
            <a:r>
              <a:rPr sz="1550" b="1" dirty="0">
                <a:solidFill>
                  <a:srgbClr val="40458B"/>
                </a:solidFill>
                <a:latin typeface="Tahoma"/>
                <a:cs typeface="Tahoma"/>
              </a:rPr>
              <a:t>Grado</a:t>
            </a:r>
            <a:r>
              <a:rPr sz="1550" b="1" spc="-114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sz="1550" b="1" spc="-10" dirty="0">
                <a:solidFill>
                  <a:srgbClr val="40458B"/>
                </a:solidFill>
                <a:latin typeface="Tahoma"/>
                <a:cs typeface="Tahoma"/>
              </a:rPr>
              <a:t>contacto</a:t>
            </a:r>
            <a:r>
              <a:rPr sz="1550" b="1" spc="-45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sz="1550" b="1" dirty="0">
                <a:solidFill>
                  <a:srgbClr val="40458B"/>
                </a:solidFill>
                <a:latin typeface="Tahoma"/>
                <a:cs typeface="Tahoma"/>
              </a:rPr>
              <a:t>cliente/servidor</a:t>
            </a:r>
            <a:endParaRPr sz="15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Tahoma"/>
              <a:cs typeface="Tahoma"/>
            </a:endParaRPr>
          </a:p>
          <a:p>
            <a:pPr marR="4067175" algn="ctr">
              <a:lnSpc>
                <a:spcPct val="100000"/>
              </a:lnSpc>
            </a:pPr>
            <a:r>
              <a:rPr sz="1200" b="1" spc="-5" dirty="0">
                <a:solidFill>
                  <a:srgbClr val="CC0099"/>
                </a:solidFill>
                <a:latin typeface="Tahoma"/>
                <a:cs typeface="Tahoma"/>
              </a:rPr>
              <a:t>Alta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28" name="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55934" y="2250294"/>
            <a:ext cx="5926810" cy="3349574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1770385" y="3685578"/>
            <a:ext cx="3071495" cy="18783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815464" marR="5080" indent="-52705" algn="ctr">
              <a:lnSpc>
                <a:spcPct val="102400"/>
              </a:lnSpc>
              <a:spcBef>
                <a:spcPts val="75"/>
              </a:spcBef>
            </a:pPr>
            <a:r>
              <a:rPr sz="1200" b="1" spc="5" dirty="0">
                <a:solidFill>
                  <a:srgbClr val="EBF0FD"/>
                </a:solidFill>
                <a:latin typeface="Tahoma"/>
                <a:cs typeface="Tahoma"/>
              </a:rPr>
              <a:t>Cara</a:t>
            </a:r>
            <a:r>
              <a:rPr sz="1200" b="1" spc="-5" dirty="0">
                <a:solidFill>
                  <a:srgbClr val="EBF0FD"/>
                </a:solidFill>
                <a:latin typeface="Tahoma"/>
                <a:cs typeface="Tahoma"/>
              </a:rPr>
              <a:t> </a:t>
            </a:r>
            <a:r>
              <a:rPr sz="1200" b="1" spc="5" dirty="0">
                <a:solidFill>
                  <a:srgbClr val="EBF0FD"/>
                </a:solidFill>
                <a:latin typeface="Tahoma"/>
                <a:cs typeface="Tahoma"/>
              </a:rPr>
              <a:t>a</a:t>
            </a:r>
            <a:r>
              <a:rPr sz="1200" b="1" spc="65" dirty="0">
                <a:solidFill>
                  <a:srgbClr val="EBF0FD"/>
                </a:solidFill>
                <a:latin typeface="Tahoma"/>
                <a:cs typeface="Tahoma"/>
              </a:rPr>
              <a:t> </a:t>
            </a:r>
            <a:r>
              <a:rPr sz="1200" b="1" spc="10" dirty="0">
                <a:solidFill>
                  <a:srgbClr val="EBF0FD"/>
                </a:solidFill>
                <a:latin typeface="Tahoma"/>
                <a:cs typeface="Tahoma"/>
              </a:rPr>
              <a:t>cara </a:t>
            </a:r>
            <a:r>
              <a:rPr sz="1200" b="1" spc="15" dirty="0">
                <a:solidFill>
                  <a:srgbClr val="EBF0FD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EBF0FD"/>
                </a:solidFill>
                <a:latin typeface="Tahoma"/>
                <a:cs typeface="Tahoma"/>
              </a:rPr>
              <a:t>E</a:t>
            </a:r>
            <a:r>
              <a:rPr sz="1200" b="1" spc="10" dirty="0">
                <a:solidFill>
                  <a:srgbClr val="EBF0FD"/>
                </a:solidFill>
                <a:latin typeface="Tahoma"/>
                <a:cs typeface="Tahoma"/>
              </a:rPr>
              <a:t>s</a:t>
            </a:r>
            <a:r>
              <a:rPr sz="1200" b="1" spc="-5" dirty="0">
                <a:solidFill>
                  <a:srgbClr val="EBF0FD"/>
                </a:solidFill>
                <a:latin typeface="Tahoma"/>
                <a:cs typeface="Tahoma"/>
              </a:rPr>
              <a:t>p</a:t>
            </a:r>
            <a:r>
              <a:rPr sz="1200" b="1" spc="-35" dirty="0">
                <a:solidFill>
                  <a:srgbClr val="EBF0FD"/>
                </a:solidFill>
                <a:latin typeface="Tahoma"/>
                <a:cs typeface="Tahoma"/>
              </a:rPr>
              <a:t>e</a:t>
            </a:r>
            <a:r>
              <a:rPr sz="1200" b="1" spc="5" dirty="0">
                <a:solidFill>
                  <a:srgbClr val="EBF0FD"/>
                </a:solidFill>
                <a:latin typeface="Tahoma"/>
                <a:cs typeface="Tahoma"/>
              </a:rPr>
              <a:t>c</a:t>
            </a:r>
            <a:r>
              <a:rPr sz="1200" b="1" spc="-30" dirty="0">
                <a:solidFill>
                  <a:srgbClr val="EBF0FD"/>
                </a:solidFill>
                <a:latin typeface="Tahoma"/>
                <a:cs typeface="Tahoma"/>
              </a:rPr>
              <a:t>i</a:t>
            </a:r>
            <a:r>
              <a:rPr sz="1200" b="1" spc="10" dirty="0">
                <a:solidFill>
                  <a:srgbClr val="EBF0FD"/>
                </a:solidFill>
                <a:latin typeface="Tahoma"/>
                <a:cs typeface="Tahoma"/>
              </a:rPr>
              <a:t>f</a:t>
            </a:r>
            <a:r>
              <a:rPr sz="1200" b="1" spc="-35" dirty="0">
                <a:solidFill>
                  <a:srgbClr val="EBF0FD"/>
                </a:solidFill>
                <a:latin typeface="Tahoma"/>
                <a:cs typeface="Tahoma"/>
              </a:rPr>
              <a:t>i</a:t>
            </a:r>
            <a:r>
              <a:rPr sz="1200" b="1" spc="5" dirty="0">
                <a:solidFill>
                  <a:srgbClr val="EBF0FD"/>
                </a:solidFill>
                <a:latin typeface="Tahoma"/>
                <a:cs typeface="Tahoma"/>
              </a:rPr>
              <a:t>c</a:t>
            </a:r>
            <a:r>
              <a:rPr sz="1200" b="1" spc="25" dirty="0">
                <a:solidFill>
                  <a:srgbClr val="EBF0FD"/>
                </a:solidFill>
                <a:latin typeface="Tahoma"/>
                <a:cs typeface="Tahoma"/>
              </a:rPr>
              <a:t>a</a:t>
            </a:r>
            <a:r>
              <a:rPr sz="1200" b="1" spc="-15" dirty="0">
                <a:solidFill>
                  <a:srgbClr val="EBF0FD"/>
                </a:solidFill>
                <a:latin typeface="Tahoma"/>
                <a:cs typeface="Tahoma"/>
              </a:rPr>
              <a:t>ci</a:t>
            </a:r>
            <a:r>
              <a:rPr sz="1200" b="1" spc="5" dirty="0">
                <a:solidFill>
                  <a:srgbClr val="EBF0FD"/>
                </a:solidFill>
                <a:latin typeface="Tahoma"/>
                <a:cs typeface="Tahoma"/>
              </a:rPr>
              <a:t>o</a:t>
            </a:r>
            <a:r>
              <a:rPr sz="1200" b="1" spc="-15" dirty="0">
                <a:solidFill>
                  <a:srgbClr val="EBF0FD"/>
                </a:solidFill>
                <a:latin typeface="Tahoma"/>
                <a:cs typeface="Tahoma"/>
              </a:rPr>
              <a:t>n</a:t>
            </a:r>
            <a:r>
              <a:rPr sz="1200" b="1" spc="-35" dirty="0">
                <a:solidFill>
                  <a:srgbClr val="EBF0FD"/>
                </a:solidFill>
                <a:latin typeface="Tahoma"/>
                <a:cs typeface="Tahoma"/>
              </a:rPr>
              <a:t>e</a:t>
            </a:r>
            <a:r>
              <a:rPr sz="1200" b="1" spc="5" dirty="0">
                <a:solidFill>
                  <a:srgbClr val="EBF0FD"/>
                </a:solidFill>
                <a:latin typeface="Tahoma"/>
                <a:cs typeface="Tahoma"/>
              </a:rPr>
              <a:t>s  </a:t>
            </a:r>
            <a:r>
              <a:rPr sz="1200" b="1" spc="-5" dirty="0">
                <a:solidFill>
                  <a:srgbClr val="EBF0FD"/>
                </a:solidFill>
                <a:latin typeface="Tahoma"/>
                <a:cs typeface="Tahoma"/>
              </a:rPr>
              <a:t>rígidas</a:t>
            </a:r>
            <a:endParaRPr sz="1200">
              <a:latin typeface="Tahoma"/>
              <a:cs typeface="Tahoma"/>
            </a:endParaRPr>
          </a:p>
          <a:p>
            <a:pPr marL="1254125" marR="1087120" indent="-8255" algn="ctr">
              <a:lnSpc>
                <a:spcPts val="1270"/>
              </a:lnSpc>
              <a:spcBef>
                <a:spcPts val="765"/>
              </a:spcBef>
            </a:pPr>
            <a:r>
              <a:rPr sz="1100" b="1" spc="-10" dirty="0">
                <a:solidFill>
                  <a:srgbClr val="40458B"/>
                </a:solidFill>
                <a:latin typeface="Tahoma"/>
                <a:cs typeface="Tahoma"/>
              </a:rPr>
              <a:t>Contacto </a:t>
            </a:r>
            <a:r>
              <a:rPr sz="1100" b="1" spc="-5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sz="1100" b="1" spc="5" dirty="0">
                <a:solidFill>
                  <a:srgbClr val="40458B"/>
                </a:solidFill>
                <a:latin typeface="Tahoma"/>
                <a:cs typeface="Tahoma"/>
              </a:rPr>
              <a:t>T</a:t>
            </a:r>
            <a:r>
              <a:rPr sz="1100" b="1" spc="-15" dirty="0">
                <a:solidFill>
                  <a:srgbClr val="40458B"/>
                </a:solidFill>
                <a:latin typeface="Tahoma"/>
                <a:cs typeface="Tahoma"/>
              </a:rPr>
              <a:t>e</a:t>
            </a:r>
            <a:r>
              <a:rPr sz="1100" b="1" dirty="0">
                <a:solidFill>
                  <a:srgbClr val="40458B"/>
                </a:solidFill>
                <a:latin typeface="Tahoma"/>
                <a:cs typeface="Tahoma"/>
              </a:rPr>
              <a:t>l</a:t>
            </a:r>
            <a:r>
              <a:rPr sz="1100" b="1" spc="-15" dirty="0">
                <a:solidFill>
                  <a:srgbClr val="40458B"/>
                </a:solidFill>
                <a:latin typeface="Tahoma"/>
                <a:cs typeface="Tahoma"/>
              </a:rPr>
              <a:t>e</a:t>
            </a:r>
            <a:r>
              <a:rPr sz="1100" b="1" spc="-25" dirty="0">
                <a:solidFill>
                  <a:srgbClr val="40458B"/>
                </a:solidFill>
                <a:latin typeface="Tahoma"/>
                <a:cs typeface="Tahoma"/>
              </a:rPr>
              <a:t>f</a:t>
            </a:r>
            <a:r>
              <a:rPr sz="1100" b="1" dirty="0">
                <a:solidFill>
                  <a:srgbClr val="40458B"/>
                </a:solidFill>
                <a:latin typeface="Tahoma"/>
                <a:cs typeface="Tahoma"/>
              </a:rPr>
              <a:t>ó</a:t>
            </a:r>
            <a:r>
              <a:rPr sz="1100" b="1" spc="-15" dirty="0">
                <a:solidFill>
                  <a:srgbClr val="40458B"/>
                </a:solidFill>
                <a:latin typeface="Tahoma"/>
                <a:cs typeface="Tahoma"/>
              </a:rPr>
              <a:t>n</a:t>
            </a:r>
            <a:r>
              <a:rPr sz="1100" b="1" spc="10" dirty="0">
                <a:solidFill>
                  <a:srgbClr val="40458B"/>
                </a:solidFill>
                <a:latin typeface="Tahoma"/>
                <a:cs typeface="Tahoma"/>
              </a:rPr>
              <a:t>i</a:t>
            </a:r>
            <a:r>
              <a:rPr sz="1100" b="1" spc="-5" dirty="0">
                <a:solidFill>
                  <a:srgbClr val="40458B"/>
                </a:solidFill>
                <a:latin typeface="Tahoma"/>
                <a:cs typeface="Tahoma"/>
              </a:rPr>
              <a:t>c</a:t>
            </a:r>
            <a:r>
              <a:rPr sz="1100" b="1" spc="-15" dirty="0">
                <a:solidFill>
                  <a:srgbClr val="40458B"/>
                </a:solidFill>
                <a:latin typeface="Tahoma"/>
                <a:cs typeface="Tahoma"/>
              </a:rPr>
              <a:t>o</a:t>
            </a:r>
            <a:endParaRPr sz="1100">
              <a:latin typeface="Tahoma"/>
              <a:cs typeface="Tahoma"/>
            </a:endParaRPr>
          </a:p>
          <a:p>
            <a:pPr marR="1125220" algn="ctr">
              <a:lnSpc>
                <a:spcPts val="1295"/>
              </a:lnSpc>
              <a:spcBef>
                <a:spcPts val="1065"/>
              </a:spcBef>
            </a:pPr>
            <a:r>
              <a:rPr sz="1100" b="1" spc="-5" dirty="0">
                <a:solidFill>
                  <a:srgbClr val="40458B"/>
                </a:solidFill>
                <a:latin typeface="Tahoma"/>
                <a:cs typeface="Tahoma"/>
              </a:rPr>
              <a:t>Tecnología</a:t>
            </a:r>
            <a:endParaRPr sz="1100">
              <a:latin typeface="Tahoma"/>
              <a:cs typeface="Tahoma"/>
            </a:endParaRPr>
          </a:p>
          <a:p>
            <a:pPr marR="1126490" algn="ctr">
              <a:lnSpc>
                <a:spcPts val="1295"/>
              </a:lnSpc>
            </a:pPr>
            <a:r>
              <a:rPr sz="1100" b="1" i="1" spc="-25" dirty="0">
                <a:solidFill>
                  <a:srgbClr val="40458B"/>
                </a:solidFill>
                <a:latin typeface="Tahoma"/>
                <a:cs typeface="Tahoma"/>
              </a:rPr>
              <a:t>I</a:t>
            </a:r>
            <a:r>
              <a:rPr sz="1100" b="1" i="1" spc="-15" dirty="0">
                <a:solidFill>
                  <a:srgbClr val="40458B"/>
                </a:solidFill>
                <a:latin typeface="Tahoma"/>
                <a:cs typeface="Tahoma"/>
              </a:rPr>
              <a:t>n</a:t>
            </a:r>
            <a:r>
              <a:rPr sz="1100" b="1" i="1" spc="-25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sz="1100" b="1" i="1" dirty="0">
                <a:solidFill>
                  <a:srgbClr val="40458B"/>
                </a:solidFill>
                <a:latin typeface="Tahoma"/>
                <a:cs typeface="Tahoma"/>
              </a:rPr>
              <a:t>s</a:t>
            </a:r>
            <a:r>
              <a:rPr sz="1100" b="1" i="1" spc="5" dirty="0">
                <a:solidFill>
                  <a:srgbClr val="40458B"/>
                </a:solidFill>
                <a:latin typeface="Tahoma"/>
                <a:cs typeface="Tahoma"/>
              </a:rPr>
              <a:t>i</a:t>
            </a:r>
            <a:r>
              <a:rPr sz="1100" b="1" i="1" dirty="0">
                <a:solidFill>
                  <a:srgbClr val="40458B"/>
                </a:solidFill>
                <a:latin typeface="Tahoma"/>
                <a:cs typeface="Tahoma"/>
              </a:rPr>
              <a:t>t</a:t>
            </a:r>
            <a:r>
              <a:rPr sz="1100" b="1" i="1" spc="-15" dirty="0">
                <a:solidFill>
                  <a:srgbClr val="40458B"/>
                </a:solidFill>
                <a:latin typeface="Tahoma"/>
                <a:cs typeface="Tahoma"/>
              </a:rPr>
              <a:t>u</a:t>
            </a:r>
            <a:endParaRPr sz="1100">
              <a:latin typeface="Tahoma"/>
              <a:cs typeface="Tahoma"/>
            </a:endParaRPr>
          </a:p>
          <a:p>
            <a:pPr marL="12700" marR="2336165" indent="28575">
              <a:lnSpc>
                <a:spcPts val="1270"/>
              </a:lnSpc>
              <a:spcBef>
                <a:spcPts val="725"/>
              </a:spcBef>
            </a:pPr>
            <a:r>
              <a:rPr sz="1100" b="1" spc="-5" dirty="0">
                <a:solidFill>
                  <a:srgbClr val="40458B"/>
                </a:solidFill>
                <a:latin typeface="Tahoma"/>
                <a:cs typeface="Tahoma"/>
              </a:rPr>
              <a:t>Contacto </a:t>
            </a:r>
            <a:r>
              <a:rPr sz="1100" b="1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sz="1100" b="1" spc="-10" dirty="0">
                <a:solidFill>
                  <a:srgbClr val="40458B"/>
                </a:solidFill>
                <a:latin typeface="Tahoma"/>
                <a:cs typeface="Tahoma"/>
              </a:rPr>
              <a:t>p</a:t>
            </a:r>
            <a:r>
              <a:rPr sz="1100" b="1" dirty="0">
                <a:solidFill>
                  <a:srgbClr val="40458B"/>
                </a:solidFill>
                <a:latin typeface="Tahoma"/>
                <a:cs typeface="Tahoma"/>
              </a:rPr>
              <a:t>o</a:t>
            </a:r>
            <a:r>
              <a:rPr sz="1100" b="1" spc="-10" dirty="0">
                <a:solidFill>
                  <a:srgbClr val="40458B"/>
                </a:solidFill>
                <a:latin typeface="Tahoma"/>
                <a:cs typeface="Tahoma"/>
              </a:rPr>
              <a:t>r</a:t>
            </a:r>
            <a:r>
              <a:rPr sz="1100" b="1" spc="-45" dirty="0">
                <a:solidFill>
                  <a:srgbClr val="40458B"/>
                </a:solidFill>
                <a:latin typeface="Tahoma"/>
                <a:cs typeface="Tahoma"/>
              </a:rPr>
              <a:t> </a:t>
            </a:r>
            <a:r>
              <a:rPr sz="1100" b="1" spc="-5" dirty="0">
                <a:solidFill>
                  <a:srgbClr val="40458B"/>
                </a:solidFill>
                <a:latin typeface="Tahoma"/>
                <a:cs typeface="Tahoma"/>
              </a:rPr>
              <a:t>c</a:t>
            </a:r>
            <a:r>
              <a:rPr sz="1100" b="1" dirty="0">
                <a:solidFill>
                  <a:srgbClr val="40458B"/>
                </a:solidFill>
                <a:latin typeface="Tahoma"/>
                <a:cs typeface="Tahoma"/>
              </a:rPr>
              <a:t>o</a:t>
            </a:r>
            <a:r>
              <a:rPr sz="1100" b="1" spc="-20" dirty="0">
                <a:solidFill>
                  <a:srgbClr val="40458B"/>
                </a:solidFill>
                <a:latin typeface="Tahoma"/>
                <a:cs typeface="Tahoma"/>
              </a:rPr>
              <a:t>rr</a:t>
            </a:r>
            <a:r>
              <a:rPr sz="1100" b="1" spc="-15" dirty="0">
                <a:solidFill>
                  <a:srgbClr val="40458B"/>
                </a:solidFill>
                <a:latin typeface="Tahoma"/>
                <a:cs typeface="Tahoma"/>
              </a:rPr>
              <a:t>eo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684939" y="3099854"/>
            <a:ext cx="1270000" cy="58356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-51435" algn="ctr">
              <a:lnSpc>
                <a:spcPct val="102200"/>
              </a:lnSpc>
              <a:spcBef>
                <a:spcPts val="75"/>
              </a:spcBef>
            </a:pPr>
            <a:r>
              <a:rPr sz="1200" b="1" spc="5" dirty="0">
                <a:solidFill>
                  <a:srgbClr val="EBF0FD"/>
                </a:solidFill>
                <a:latin typeface="Tahoma"/>
                <a:cs typeface="Tahoma"/>
              </a:rPr>
              <a:t>Cara</a:t>
            </a:r>
            <a:r>
              <a:rPr sz="1200" b="1" dirty="0">
                <a:solidFill>
                  <a:srgbClr val="EBF0FD"/>
                </a:solidFill>
                <a:latin typeface="Tahoma"/>
                <a:cs typeface="Tahoma"/>
              </a:rPr>
              <a:t> </a:t>
            </a:r>
            <a:r>
              <a:rPr sz="1200" b="1" spc="5" dirty="0">
                <a:solidFill>
                  <a:srgbClr val="EBF0FD"/>
                </a:solidFill>
                <a:latin typeface="Tahoma"/>
                <a:cs typeface="Tahoma"/>
              </a:rPr>
              <a:t>a</a:t>
            </a:r>
            <a:r>
              <a:rPr sz="1200" b="1" spc="55" dirty="0">
                <a:solidFill>
                  <a:srgbClr val="EBF0FD"/>
                </a:solidFill>
                <a:latin typeface="Tahoma"/>
                <a:cs typeface="Tahoma"/>
              </a:rPr>
              <a:t> </a:t>
            </a:r>
            <a:r>
              <a:rPr sz="1200" b="1" spc="5" dirty="0">
                <a:solidFill>
                  <a:srgbClr val="EBF0FD"/>
                </a:solidFill>
                <a:latin typeface="Tahoma"/>
                <a:cs typeface="Tahoma"/>
              </a:rPr>
              <a:t>cara </a:t>
            </a:r>
            <a:r>
              <a:rPr sz="1200" b="1" spc="10" dirty="0">
                <a:solidFill>
                  <a:srgbClr val="EBF0FD"/>
                </a:solidFill>
                <a:latin typeface="Tahoma"/>
                <a:cs typeface="Tahoma"/>
              </a:rPr>
              <a:t> </a:t>
            </a:r>
            <a:r>
              <a:rPr sz="1200" b="1" spc="-35" dirty="0">
                <a:solidFill>
                  <a:srgbClr val="EBF0FD"/>
                </a:solidFill>
                <a:latin typeface="Tahoma"/>
                <a:cs typeface="Tahoma"/>
              </a:rPr>
              <a:t>e</a:t>
            </a:r>
            <a:r>
              <a:rPr sz="1200" b="1" spc="20" dirty="0">
                <a:solidFill>
                  <a:srgbClr val="EBF0FD"/>
                </a:solidFill>
                <a:latin typeface="Tahoma"/>
                <a:cs typeface="Tahoma"/>
              </a:rPr>
              <a:t>s</a:t>
            </a:r>
            <a:r>
              <a:rPr sz="1200" b="1" spc="-5" dirty="0">
                <a:solidFill>
                  <a:srgbClr val="EBF0FD"/>
                </a:solidFill>
                <a:latin typeface="Tahoma"/>
                <a:cs typeface="Tahoma"/>
              </a:rPr>
              <a:t>p</a:t>
            </a:r>
            <a:r>
              <a:rPr sz="1200" b="1" spc="-25" dirty="0">
                <a:solidFill>
                  <a:srgbClr val="EBF0FD"/>
                </a:solidFill>
                <a:latin typeface="Tahoma"/>
                <a:cs typeface="Tahoma"/>
              </a:rPr>
              <a:t>e</a:t>
            </a:r>
            <a:r>
              <a:rPr sz="1200" b="1" spc="-15" dirty="0">
                <a:solidFill>
                  <a:srgbClr val="EBF0FD"/>
                </a:solidFill>
                <a:latin typeface="Tahoma"/>
                <a:cs typeface="Tahoma"/>
              </a:rPr>
              <a:t>ci</a:t>
            </a:r>
            <a:r>
              <a:rPr sz="1200" b="1" dirty="0">
                <a:solidFill>
                  <a:srgbClr val="EBF0FD"/>
                </a:solidFill>
                <a:latin typeface="Tahoma"/>
                <a:cs typeface="Tahoma"/>
              </a:rPr>
              <a:t>f</a:t>
            </a:r>
            <a:r>
              <a:rPr sz="1200" b="1" spc="-30" dirty="0">
                <a:solidFill>
                  <a:srgbClr val="EBF0FD"/>
                </a:solidFill>
                <a:latin typeface="Tahoma"/>
                <a:cs typeface="Tahoma"/>
              </a:rPr>
              <a:t>i</a:t>
            </a:r>
            <a:r>
              <a:rPr sz="1200" b="1" spc="-5" dirty="0">
                <a:solidFill>
                  <a:srgbClr val="EBF0FD"/>
                </a:solidFill>
                <a:latin typeface="Tahoma"/>
                <a:cs typeface="Tahoma"/>
              </a:rPr>
              <a:t>c</a:t>
            </a:r>
            <a:r>
              <a:rPr sz="1200" b="1" spc="25" dirty="0">
                <a:solidFill>
                  <a:srgbClr val="EBF0FD"/>
                </a:solidFill>
                <a:latin typeface="Tahoma"/>
                <a:cs typeface="Tahoma"/>
              </a:rPr>
              <a:t>a</a:t>
            </a:r>
            <a:r>
              <a:rPr sz="1200" b="1" spc="5" dirty="0">
                <a:solidFill>
                  <a:srgbClr val="EBF0FD"/>
                </a:solidFill>
                <a:latin typeface="Tahoma"/>
                <a:cs typeface="Tahoma"/>
              </a:rPr>
              <a:t>c</a:t>
            </a:r>
            <a:r>
              <a:rPr sz="1200" b="1" spc="-30" dirty="0">
                <a:solidFill>
                  <a:srgbClr val="EBF0FD"/>
                </a:solidFill>
                <a:latin typeface="Tahoma"/>
                <a:cs typeface="Tahoma"/>
              </a:rPr>
              <a:t>i</a:t>
            </a:r>
            <a:r>
              <a:rPr sz="1200" b="1" spc="-5" dirty="0">
                <a:solidFill>
                  <a:srgbClr val="EBF0FD"/>
                </a:solidFill>
                <a:latin typeface="Tahoma"/>
                <a:cs typeface="Tahoma"/>
              </a:rPr>
              <a:t>o</a:t>
            </a:r>
            <a:r>
              <a:rPr sz="1200" b="1" spc="40" dirty="0">
                <a:solidFill>
                  <a:srgbClr val="EBF0FD"/>
                </a:solidFill>
                <a:latin typeface="Tahoma"/>
                <a:cs typeface="Tahoma"/>
              </a:rPr>
              <a:t>n</a:t>
            </a:r>
            <a:r>
              <a:rPr sz="1200" b="1" spc="-25" dirty="0">
                <a:solidFill>
                  <a:srgbClr val="EBF0FD"/>
                </a:solidFill>
                <a:latin typeface="Tahoma"/>
                <a:cs typeface="Tahoma"/>
              </a:rPr>
              <a:t>e</a:t>
            </a:r>
            <a:r>
              <a:rPr sz="1200" b="1" spc="5" dirty="0">
                <a:solidFill>
                  <a:srgbClr val="EBF0FD"/>
                </a:solidFill>
                <a:latin typeface="Tahoma"/>
                <a:cs typeface="Tahoma"/>
              </a:rPr>
              <a:t>s  </a:t>
            </a:r>
            <a:r>
              <a:rPr sz="1200" b="1" spc="-10" dirty="0">
                <a:solidFill>
                  <a:srgbClr val="EBF0FD"/>
                </a:solidFill>
                <a:latin typeface="Tahoma"/>
                <a:cs typeface="Tahoma"/>
              </a:rPr>
              <a:t>flexibles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032412" y="2454744"/>
            <a:ext cx="1223010" cy="58356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-65405" algn="ctr">
              <a:lnSpc>
                <a:spcPct val="102200"/>
              </a:lnSpc>
              <a:spcBef>
                <a:spcPts val="75"/>
              </a:spcBef>
            </a:pPr>
            <a:r>
              <a:rPr sz="1200" b="1" spc="5" dirty="0">
                <a:solidFill>
                  <a:srgbClr val="EBF0FD"/>
                </a:solidFill>
                <a:latin typeface="Tahoma"/>
                <a:cs typeface="Tahoma"/>
              </a:rPr>
              <a:t>Cara</a:t>
            </a:r>
            <a:r>
              <a:rPr sz="1200" b="1" spc="10" dirty="0">
                <a:solidFill>
                  <a:srgbClr val="EBF0FD"/>
                </a:solidFill>
                <a:latin typeface="Tahoma"/>
                <a:cs typeface="Tahoma"/>
              </a:rPr>
              <a:t> </a:t>
            </a:r>
            <a:r>
              <a:rPr sz="1200" b="1" spc="5" dirty="0">
                <a:solidFill>
                  <a:srgbClr val="EBF0FD"/>
                </a:solidFill>
                <a:latin typeface="Tahoma"/>
                <a:cs typeface="Tahoma"/>
              </a:rPr>
              <a:t>a</a:t>
            </a:r>
            <a:r>
              <a:rPr sz="1200" b="1" spc="50" dirty="0">
                <a:solidFill>
                  <a:srgbClr val="EBF0FD"/>
                </a:solidFill>
                <a:latin typeface="Tahoma"/>
                <a:cs typeface="Tahoma"/>
              </a:rPr>
              <a:t> </a:t>
            </a:r>
            <a:r>
              <a:rPr sz="1200" b="1" spc="5" dirty="0">
                <a:solidFill>
                  <a:srgbClr val="EBF0FD"/>
                </a:solidFill>
                <a:latin typeface="Tahoma"/>
                <a:cs typeface="Tahoma"/>
              </a:rPr>
              <a:t>cara </a:t>
            </a:r>
            <a:r>
              <a:rPr sz="1200" b="1" spc="10" dirty="0">
                <a:solidFill>
                  <a:srgbClr val="EBF0FD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EBF0FD"/>
                </a:solidFill>
                <a:latin typeface="Tahoma"/>
                <a:cs typeface="Tahoma"/>
              </a:rPr>
              <a:t>p</a:t>
            </a:r>
            <a:r>
              <a:rPr sz="1200" b="1" spc="-25" dirty="0">
                <a:solidFill>
                  <a:srgbClr val="EBF0FD"/>
                </a:solidFill>
                <a:latin typeface="Tahoma"/>
                <a:cs typeface="Tahoma"/>
              </a:rPr>
              <a:t>e</a:t>
            </a:r>
            <a:r>
              <a:rPr sz="1200" b="1" spc="-15" dirty="0">
                <a:solidFill>
                  <a:srgbClr val="EBF0FD"/>
                </a:solidFill>
                <a:latin typeface="Tahoma"/>
                <a:cs typeface="Tahoma"/>
              </a:rPr>
              <a:t>r</a:t>
            </a:r>
            <a:r>
              <a:rPr sz="1200" b="1" spc="20" dirty="0">
                <a:solidFill>
                  <a:srgbClr val="EBF0FD"/>
                </a:solidFill>
                <a:latin typeface="Tahoma"/>
                <a:cs typeface="Tahoma"/>
              </a:rPr>
              <a:t>s</a:t>
            </a:r>
            <a:r>
              <a:rPr sz="1200" b="1" spc="-5" dirty="0">
                <a:solidFill>
                  <a:srgbClr val="EBF0FD"/>
                </a:solidFill>
                <a:latin typeface="Tahoma"/>
                <a:cs typeface="Tahoma"/>
              </a:rPr>
              <a:t>o</a:t>
            </a:r>
            <a:r>
              <a:rPr sz="1200" b="1" spc="-15" dirty="0">
                <a:solidFill>
                  <a:srgbClr val="EBF0FD"/>
                </a:solidFill>
                <a:latin typeface="Tahoma"/>
                <a:cs typeface="Tahoma"/>
              </a:rPr>
              <a:t>n</a:t>
            </a:r>
            <a:r>
              <a:rPr sz="1200" b="1" spc="20" dirty="0">
                <a:solidFill>
                  <a:srgbClr val="EBF0FD"/>
                </a:solidFill>
                <a:latin typeface="Tahoma"/>
                <a:cs typeface="Tahoma"/>
              </a:rPr>
              <a:t>a</a:t>
            </a:r>
            <a:r>
              <a:rPr sz="1200" b="1" spc="-15" dirty="0">
                <a:solidFill>
                  <a:srgbClr val="EBF0FD"/>
                </a:solidFill>
                <a:latin typeface="Tahoma"/>
                <a:cs typeface="Tahoma"/>
              </a:rPr>
              <a:t>liz</a:t>
            </a:r>
            <a:r>
              <a:rPr sz="1200" b="1" spc="25" dirty="0">
                <a:solidFill>
                  <a:srgbClr val="EBF0FD"/>
                </a:solidFill>
                <a:latin typeface="Tahoma"/>
                <a:cs typeface="Tahoma"/>
              </a:rPr>
              <a:t>a</a:t>
            </a:r>
            <a:r>
              <a:rPr sz="1200" b="1" spc="5" dirty="0">
                <a:solidFill>
                  <a:srgbClr val="EBF0FD"/>
                </a:solidFill>
                <a:latin typeface="Tahoma"/>
                <a:cs typeface="Tahoma"/>
              </a:rPr>
              <a:t>c</a:t>
            </a:r>
            <a:r>
              <a:rPr sz="1200" b="1" spc="-30" dirty="0">
                <a:solidFill>
                  <a:srgbClr val="EBF0FD"/>
                </a:solidFill>
                <a:latin typeface="Tahoma"/>
                <a:cs typeface="Tahoma"/>
              </a:rPr>
              <a:t>i</a:t>
            </a:r>
            <a:r>
              <a:rPr sz="1200" b="1" spc="-5" dirty="0">
                <a:solidFill>
                  <a:srgbClr val="EBF0FD"/>
                </a:solidFill>
                <a:latin typeface="Tahoma"/>
                <a:cs typeface="Tahoma"/>
              </a:rPr>
              <a:t>ó</a:t>
            </a:r>
            <a:r>
              <a:rPr sz="1200" b="1" spc="5" dirty="0">
                <a:solidFill>
                  <a:srgbClr val="EBF0FD"/>
                </a:solidFill>
                <a:latin typeface="Tahoma"/>
                <a:cs typeface="Tahoma"/>
              </a:rPr>
              <a:t>n  </a:t>
            </a:r>
            <a:r>
              <a:rPr sz="1200" b="1" spc="15" dirty="0">
                <a:solidFill>
                  <a:srgbClr val="EBF0FD"/>
                </a:solidFill>
                <a:latin typeface="Tahoma"/>
                <a:cs typeface="Tahoma"/>
              </a:rPr>
              <a:t>total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859997" y="6120003"/>
            <a:ext cx="4140200" cy="540385"/>
            <a:chOff x="4859997" y="6120003"/>
            <a:chExt cx="4140200" cy="540385"/>
          </a:xfrm>
        </p:grpSpPr>
        <p:sp>
          <p:nvSpPr>
            <p:cNvPr id="33" name="object 33"/>
            <p:cNvSpPr/>
            <p:nvPr/>
          </p:nvSpPr>
          <p:spPr>
            <a:xfrm>
              <a:off x="4859997" y="6120003"/>
              <a:ext cx="4140200" cy="540385"/>
            </a:xfrm>
            <a:custGeom>
              <a:avLst/>
              <a:gdLst/>
              <a:ahLst/>
              <a:cxnLst/>
              <a:rect l="l" t="t" r="r" b="b"/>
              <a:pathLst>
                <a:path w="4140200" h="540384">
                  <a:moveTo>
                    <a:pt x="4139996" y="0"/>
                  </a:moveTo>
                  <a:lnTo>
                    <a:pt x="0" y="0"/>
                  </a:lnTo>
                  <a:lnTo>
                    <a:pt x="0" y="539991"/>
                  </a:lnTo>
                  <a:lnTo>
                    <a:pt x="2069998" y="539991"/>
                  </a:lnTo>
                  <a:lnTo>
                    <a:pt x="4139996" y="539991"/>
                  </a:lnTo>
                  <a:lnTo>
                    <a:pt x="41399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859997" y="6120003"/>
              <a:ext cx="4140200" cy="540385"/>
            </a:xfrm>
            <a:custGeom>
              <a:avLst/>
              <a:gdLst/>
              <a:ahLst/>
              <a:cxnLst/>
              <a:rect l="l" t="t" r="r" b="b"/>
              <a:pathLst>
                <a:path w="4140200" h="540384">
                  <a:moveTo>
                    <a:pt x="2069998" y="539991"/>
                  </a:moveTo>
                  <a:lnTo>
                    <a:pt x="0" y="539991"/>
                  </a:lnTo>
                  <a:lnTo>
                    <a:pt x="0" y="0"/>
                  </a:lnTo>
                  <a:lnTo>
                    <a:pt x="4139996" y="0"/>
                  </a:lnTo>
                  <a:lnTo>
                    <a:pt x="4139996" y="539991"/>
                  </a:lnTo>
                  <a:lnTo>
                    <a:pt x="2069998" y="5399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290"/>
              </a:lnSpc>
            </a:pPr>
            <a:r>
              <a:rPr spc="-5" dirty="0"/>
              <a:t>Dirección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Operaciones</a:t>
            </a:r>
            <a:r>
              <a:rPr spc="-10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5" dirty="0"/>
              <a:t>Servicios</a:t>
            </a:r>
          </a:p>
          <a:p>
            <a:pPr algn="ctr">
              <a:lnSpc>
                <a:spcPts val="1540"/>
              </a:lnSpc>
            </a:pP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Grado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en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Ciencia</a:t>
            </a:r>
            <a:r>
              <a:rPr i="0" spc="-15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Gestión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Ingeniería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de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Servicios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9156700" cy="6864350"/>
            <a:chOff x="-6350" y="0"/>
            <a:chExt cx="9156700" cy="6864350"/>
          </a:xfrm>
        </p:grpSpPr>
        <p:sp>
          <p:nvSpPr>
            <p:cNvPr id="3" name="object 3"/>
            <p:cNvSpPr/>
            <p:nvPr/>
          </p:nvSpPr>
          <p:spPr>
            <a:xfrm>
              <a:off x="0" y="957237"/>
              <a:ext cx="3150870" cy="375920"/>
            </a:xfrm>
            <a:custGeom>
              <a:avLst/>
              <a:gdLst/>
              <a:ahLst/>
              <a:cxnLst/>
              <a:rect l="l" t="t" r="r" b="b"/>
              <a:pathLst>
                <a:path w="3150870" h="375919">
                  <a:moveTo>
                    <a:pt x="3150717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575358" y="375843"/>
                  </a:lnTo>
                  <a:lnTo>
                    <a:pt x="3150717" y="375843"/>
                  </a:lnTo>
                  <a:lnTo>
                    <a:pt x="3150717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355" y="957237"/>
              <a:ext cx="3556000" cy="375920"/>
            </a:xfrm>
            <a:custGeom>
              <a:avLst/>
              <a:gdLst/>
              <a:ahLst/>
              <a:cxnLst/>
              <a:rect l="l" t="t" r="r" b="b"/>
              <a:pathLst>
                <a:path w="3556000" h="375919">
                  <a:moveTo>
                    <a:pt x="3555720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778038" y="375843"/>
                  </a:lnTo>
                  <a:lnTo>
                    <a:pt x="3555720" y="375843"/>
                  </a:lnTo>
                  <a:lnTo>
                    <a:pt x="3555720" y="0"/>
                  </a:lnTo>
                  <a:close/>
                </a:path>
              </a:pathLst>
            </a:custGeom>
            <a:solidFill>
              <a:srgbClr val="D12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355" y="395274"/>
              <a:ext cx="8809355" cy="561975"/>
            </a:xfrm>
            <a:custGeom>
              <a:avLst/>
              <a:gdLst/>
              <a:ahLst/>
              <a:cxnLst/>
              <a:rect l="l" t="t" r="r" b="b"/>
              <a:pathLst>
                <a:path w="8809355" h="561975">
                  <a:moveTo>
                    <a:pt x="8808834" y="0"/>
                  </a:moveTo>
                  <a:lnTo>
                    <a:pt x="0" y="0"/>
                  </a:lnTo>
                  <a:lnTo>
                    <a:pt x="0" y="561606"/>
                  </a:lnTo>
                  <a:lnTo>
                    <a:pt x="4404601" y="561606"/>
                  </a:lnTo>
                  <a:lnTo>
                    <a:pt x="8808834" y="561606"/>
                  </a:lnTo>
                  <a:lnTo>
                    <a:pt x="8808834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10374" y="289976"/>
            <a:ext cx="7570470" cy="5087620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marL="255270">
              <a:lnSpc>
                <a:spcPct val="100000"/>
              </a:lnSpc>
              <a:spcBef>
                <a:spcPts val="1195"/>
              </a:spcBef>
            </a:pPr>
            <a:r>
              <a:rPr sz="2050" b="1" spc="5" dirty="0">
                <a:solidFill>
                  <a:srgbClr val="FFFFFF"/>
                </a:solidFill>
                <a:latin typeface="Gill Sans Ultra Bold"/>
                <a:cs typeface="Gill Sans Ultra Bold"/>
              </a:rPr>
              <a:t>2.3.</a:t>
            </a:r>
            <a:r>
              <a:rPr sz="2050" b="1" spc="-285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2050" b="1" spc="-5" dirty="0">
                <a:solidFill>
                  <a:srgbClr val="FFFFFF"/>
                </a:solidFill>
                <a:latin typeface="Gill Sans Ultra Bold"/>
                <a:cs typeface="Gill Sans Ultra Bold"/>
              </a:rPr>
              <a:t>A</a:t>
            </a:r>
            <a:r>
              <a:rPr sz="2050" b="1" spc="5" dirty="0">
                <a:solidFill>
                  <a:srgbClr val="FFFFFF"/>
                </a:solidFill>
                <a:latin typeface="Gill Sans Ultra Bold"/>
                <a:cs typeface="Gill Sans Ultra Bold"/>
              </a:rPr>
              <a:t>p</a:t>
            </a:r>
            <a:r>
              <a:rPr sz="2050" b="1" spc="-60" dirty="0">
                <a:solidFill>
                  <a:srgbClr val="FFFFFF"/>
                </a:solidFill>
                <a:latin typeface="Gill Sans Ultra Bold"/>
                <a:cs typeface="Gill Sans Ultra Bold"/>
              </a:rPr>
              <a:t>r</a:t>
            </a:r>
            <a:r>
              <a:rPr sz="2050" b="1" spc="-120" dirty="0">
                <a:solidFill>
                  <a:srgbClr val="FFFFFF"/>
                </a:solidFill>
                <a:latin typeface="Gill Sans Ultra Bold"/>
                <a:cs typeface="Gill Sans Ultra Bold"/>
              </a:rPr>
              <a:t>o</a:t>
            </a:r>
            <a:r>
              <a:rPr sz="2050" b="1" spc="5" dirty="0">
                <a:solidFill>
                  <a:srgbClr val="FFFFFF"/>
                </a:solidFill>
                <a:latin typeface="Gill Sans Ultra Bold"/>
                <a:cs typeface="Gill Sans Ultra Bold"/>
              </a:rPr>
              <a:t>x</a:t>
            </a:r>
            <a:r>
              <a:rPr sz="2050" b="1" dirty="0">
                <a:solidFill>
                  <a:srgbClr val="FFFFFF"/>
                </a:solidFill>
                <a:latin typeface="Gill Sans Ultra Bold"/>
                <a:cs typeface="Gill Sans Ultra Bold"/>
              </a:rPr>
              <a:t>i</a:t>
            </a:r>
            <a:r>
              <a:rPr sz="2050" b="1" spc="5" dirty="0">
                <a:solidFill>
                  <a:srgbClr val="FFFFFF"/>
                </a:solidFill>
                <a:latin typeface="Gill Sans Ultra Bold"/>
                <a:cs typeface="Gill Sans Ultra Bold"/>
              </a:rPr>
              <a:t>m</a:t>
            </a:r>
            <a:r>
              <a:rPr sz="2050" b="1" spc="10" dirty="0">
                <a:solidFill>
                  <a:srgbClr val="FFFFFF"/>
                </a:solidFill>
                <a:latin typeface="Gill Sans Ultra Bold"/>
                <a:cs typeface="Gill Sans Ultra Bold"/>
              </a:rPr>
              <a:t>a</a:t>
            </a:r>
            <a:r>
              <a:rPr sz="2050" b="1" dirty="0">
                <a:solidFill>
                  <a:srgbClr val="FFFFFF"/>
                </a:solidFill>
                <a:latin typeface="Gill Sans Ultra Bold"/>
                <a:cs typeface="Gill Sans Ultra Bold"/>
              </a:rPr>
              <a:t>c</a:t>
            </a:r>
            <a:r>
              <a:rPr sz="2050" b="1" spc="5" dirty="0">
                <a:solidFill>
                  <a:srgbClr val="FFFFFF"/>
                </a:solidFill>
                <a:latin typeface="Gill Sans Ultra Bold"/>
                <a:cs typeface="Gill Sans Ultra Bold"/>
              </a:rPr>
              <a:t>i</a:t>
            </a:r>
            <a:r>
              <a:rPr sz="2050" b="1" dirty="0">
                <a:solidFill>
                  <a:srgbClr val="FFFFFF"/>
                </a:solidFill>
                <a:latin typeface="Gill Sans Ultra Bold"/>
                <a:cs typeface="Gill Sans Ultra Bold"/>
              </a:rPr>
              <a:t>o</a:t>
            </a:r>
            <a:r>
              <a:rPr sz="2050" b="1" spc="5" dirty="0">
                <a:solidFill>
                  <a:srgbClr val="FFFFFF"/>
                </a:solidFill>
                <a:latin typeface="Gill Sans Ultra Bold"/>
                <a:cs typeface="Gill Sans Ultra Bold"/>
              </a:rPr>
              <a:t>n</a:t>
            </a:r>
            <a:r>
              <a:rPr sz="2050" b="1" dirty="0">
                <a:solidFill>
                  <a:srgbClr val="FFFFFF"/>
                </a:solidFill>
                <a:latin typeface="Gill Sans Ultra Bold"/>
                <a:cs typeface="Gill Sans Ultra Bold"/>
              </a:rPr>
              <a:t>e</a:t>
            </a:r>
            <a:r>
              <a:rPr sz="2050" b="1" spc="10" dirty="0">
                <a:solidFill>
                  <a:srgbClr val="FFFFFF"/>
                </a:solidFill>
                <a:latin typeface="Gill Sans Ultra Bold"/>
                <a:cs typeface="Gill Sans Ultra Bold"/>
              </a:rPr>
              <a:t>s</a:t>
            </a:r>
            <a:r>
              <a:rPr sz="2050" b="1" dirty="0">
                <a:solidFill>
                  <a:srgbClr val="FFFFFF"/>
                </a:solidFill>
                <a:latin typeface="Gill Sans Ultra Bold"/>
                <a:cs typeface="Gill Sans Ultra Bold"/>
              </a:rPr>
              <a:t> a</a:t>
            </a:r>
            <a:r>
              <a:rPr sz="2050" b="1" spc="5" dirty="0">
                <a:solidFill>
                  <a:srgbClr val="FFFFFF"/>
                </a:solidFill>
                <a:latin typeface="Gill Sans Ultra Bold"/>
                <a:cs typeface="Gill Sans Ultra Bold"/>
              </a:rPr>
              <a:t>l</a:t>
            </a:r>
            <a:r>
              <a:rPr sz="2050" b="1" dirty="0">
                <a:solidFill>
                  <a:srgbClr val="FFFFFF"/>
                </a:solidFill>
                <a:latin typeface="Gill Sans Ultra Bold"/>
                <a:cs typeface="Gill Sans Ultra Bold"/>
              </a:rPr>
              <a:t> d</a:t>
            </a:r>
            <a:r>
              <a:rPr sz="2050" b="1" spc="5" dirty="0">
                <a:solidFill>
                  <a:srgbClr val="FFFFFF"/>
                </a:solidFill>
                <a:latin typeface="Gill Sans Ultra Bold"/>
                <a:cs typeface="Gill Sans Ultra Bold"/>
              </a:rPr>
              <a:t>iseñ</a:t>
            </a:r>
            <a:r>
              <a:rPr sz="2050" b="1" spc="10" dirty="0">
                <a:solidFill>
                  <a:srgbClr val="FFFFFF"/>
                </a:solidFill>
                <a:latin typeface="Gill Sans Ultra Bold"/>
                <a:cs typeface="Gill Sans Ultra Bold"/>
              </a:rPr>
              <a:t>o</a:t>
            </a:r>
            <a:r>
              <a:rPr sz="2050" b="1" spc="-10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2050" b="1" spc="5" dirty="0">
                <a:solidFill>
                  <a:srgbClr val="FFFFFF"/>
                </a:solidFill>
                <a:latin typeface="Gill Sans Ultra Bold"/>
                <a:cs typeface="Gill Sans Ultra Bold"/>
              </a:rPr>
              <a:t>d</a:t>
            </a:r>
            <a:r>
              <a:rPr sz="2050" b="1" dirty="0">
                <a:solidFill>
                  <a:srgbClr val="FFFFFF"/>
                </a:solidFill>
                <a:latin typeface="Gill Sans Ultra Bold"/>
                <a:cs typeface="Gill Sans Ultra Bold"/>
              </a:rPr>
              <a:t>e</a:t>
            </a:r>
            <a:r>
              <a:rPr sz="2050" b="1" spc="5" dirty="0">
                <a:solidFill>
                  <a:srgbClr val="FFFFFF"/>
                </a:solidFill>
                <a:latin typeface="Gill Sans Ultra Bold"/>
                <a:cs typeface="Gill Sans Ultra Bold"/>
              </a:rPr>
              <a:t>l</a:t>
            </a:r>
            <a:r>
              <a:rPr sz="2050" b="1" spc="-10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2050" b="1" spc="5" dirty="0">
                <a:solidFill>
                  <a:srgbClr val="FFFFFF"/>
                </a:solidFill>
                <a:latin typeface="Gill Sans Ultra Bold"/>
                <a:cs typeface="Gill Sans Ultra Bold"/>
              </a:rPr>
              <a:t>se</a:t>
            </a:r>
            <a:r>
              <a:rPr sz="2050" b="1" spc="35" dirty="0">
                <a:solidFill>
                  <a:srgbClr val="FFFFFF"/>
                </a:solidFill>
                <a:latin typeface="Gill Sans Ultra Bold"/>
                <a:cs typeface="Gill Sans Ultra Bold"/>
              </a:rPr>
              <a:t>r</a:t>
            </a:r>
            <a:r>
              <a:rPr sz="2050" b="1" dirty="0">
                <a:solidFill>
                  <a:srgbClr val="FFFFFF"/>
                </a:solidFill>
                <a:latin typeface="Gill Sans Ultra Bold"/>
                <a:cs typeface="Gill Sans Ultra Bold"/>
              </a:rPr>
              <a:t>vi</a:t>
            </a:r>
            <a:r>
              <a:rPr sz="2050" b="1" spc="10" dirty="0">
                <a:solidFill>
                  <a:srgbClr val="FFFFFF"/>
                </a:solidFill>
                <a:latin typeface="Gill Sans Ultra Bold"/>
                <a:cs typeface="Gill Sans Ultra Bold"/>
              </a:rPr>
              <a:t>c</a:t>
            </a:r>
            <a:r>
              <a:rPr sz="2050" b="1" dirty="0">
                <a:solidFill>
                  <a:srgbClr val="FFFFFF"/>
                </a:solidFill>
                <a:latin typeface="Gill Sans Ultra Bold"/>
                <a:cs typeface="Gill Sans Ultra Bold"/>
              </a:rPr>
              <a:t>i</a:t>
            </a:r>
            <a:r>
              <a:rPr sz="2050" b="1" spc="10" dirty="0">
                <a:solidFill>
                  <a:srgbClr val="FFFFFF"/>
                </a:solidFill>
                <a:latin typeface="Gill Sans Ultra Bold"/>
                <a:cs typeface="Gill Sans Ultra Bold"/>
              </a:rPr>
              <a:t>o</a:t>
            </a:r>
            <a:endParaRPr sz="2050">
              <a:latin typeface="Gill Sans Ultra Bold"/>
              <a:cs typeface="Gill Sans Ultra Bold"/>
            </a:endParaRPr>
          </a:p>
          <a:p>
            <a:pPr marL="68580" indent="-56515">
              <a:lnSpc>
                <a:spcPct val="100000"/>
              </a:lnSpc>
              <a:spcBef>
                <a:spcPts val="390"/>
              </a:spcBef>
              <a:buSzPct val="84615"/>
              <a:buAutoNum type="arabicPeriod"/>
              <a:tabLst>
                <a:tab pos="69215" algn="l"/>
              </a:tabLst>
            </a:pPr>
            <a:r>
              <a:rPr sz="650" spc="-25" dirty="0">
                <a:solidFill>
                  <a:srgbClr val="F1F1F1"/>
                </a:solidFill>
                <a:latin typeface="Gill Sans MT"/>
                <a:cs typeface="Gill Sans MT"/>
              </a:rPr>
              <a:t>C</a:t>
            </a:r>
            <a:r>
              <a:rPr sz="650" spc="-35" dirty="0">
                <a:solidFill>
                  <a:srgbClr val="F1F1F1"/>
                </a:solidFill>
                <a:latin typeface="Gill Sans MT"/>
                <a:cs typeface="Gill Sans MT"/>
              </a:rPr>
              <a:t>AM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PU</a:t>
            </a:r>
            <a:r>
              <a:rPr sz="650" spc="1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10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D</a:t>
            </a:r>
            <a:r>
              <a:rPr sz="650" spc="15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650" spc="-9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650" spc="-30" dirty="0">
                <a:solidFill>
                  <a:srgbClr val="F1F1F1"/>
                </a:solidFill>
                <a:latin typeface="Gill Sans MT"/>
                <a:cs typeface="Gill Sans MT"/>
              </a:rPr>
              <a:t>Ó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80" dirty="0">
                <a:solidFill>
                  <a:srgbClr val="F1F1F1"/>
                </a:solidFill>
                <a:latin typeface="Gill Sans MT"/>
                <a:cs typeface="Gill Sans MT"/>
              </a:rPr>
              <a:t>T</a:t>
            </a: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O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LE</a:t>
            </a:r>
            <a:r>
              <a:rPr sz="650" spc="1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endParaRPr sz="6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1F1F1"/>
              </a:buClr>
              <a:buFont typeface="Gill Sans MT"/>
              <a:buAutoNum type="arabicPeriod"/>
            </a:pPr>
            <a:endParaRPr sz="650">
              <a:latin typeface="Gill Sans MT"/>
              <a:cs typeface="Gill Sans MT"/>
            </a:endParaRPr>
          </a:p>
          <a:p>
            <a:pPr marL="494030">
              <a:lnSpc>
                <a:spcPct val="100000"/>
              </a:lnSpc>
            </a:pPr>
            <a:r>
              <a:rPr sz="1600" spc="-5" dirty="0">
                <a:solidFill>
                  <a:srgbClr val="D1282D"/>
                </a:solidFill>
                <a:latin typeface="Gill Sans MT"/>
                <a:cs typeface="Gill Sans MT"/>
              </a:rPr>
              <a:t>Subtítulo</a:t>
            </a:r>
            <a:r>
              <a:rPr sz="1600" spc="-50" dirty="0">
                <a:solidFill>
                  <a:srgbClr val="D1282D"/>
                </a:solidFill>
                <a:latin typeface="Gill Sans MT"/>
                <a:cs typeface="Gill Sans MT"/>
              </a:rPr>
              <a:t> </a:t>
            </a:r>
            <a:r>
              <a:rPr sz="1600" spc="-5" dirty="0">
                <a:solidFill>
                  <a:srgbClr val="D1282D"/>
                </a:solidFill>
                <a:latin typeface="Gill Sans MT"/>
                <a:cs typeface="Gill Sans MT"/>
              </a:rPr>
              <a:t>1</a:t>
            </a:r>
            <a:endParaRPr sz="16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Gill Sans MT"/>
              <a:cs typeface="Gill Sans MT"/>
            </a:endParaRPr>
          </a:p>
          <a:p>
            <a:pPr marL="97790">
              <a:lnSpc>
                <a:spcPct val="100000"/>
              </a:lnSpc>
            </a:pPr>
            <a:r>
              <a:rPr sz="2800" u="sng" spc="-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Diseño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del</a:t>
            </a:r>
            <a:r>
              <a:rPr sz="2800" u="sng" spc="-1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paquete</a:t>
            </a:r>
            <a:r>
              <a:rPr sz="2800" u="sng" spc="-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del</a:t>
            </a:r>
            <a:r>
              <a:rPr sz="2800" u="sng" spc="-1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sz="2800" u="sng" spc="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servicio</a:t>
            </a:r>
            <a:endParaRPr sz="2800">
              <a:latin typeface="Gill Sans MT"/>
              <a:cs typeface="Gill Sans MT"/>
            </a:endParaRPr>
          </a:p>
          <a:p>
            <a:pPr marL="469900" lvl="1" indent="-182880">
              <a:lnSpc>
                <a:spcPct val="100000"/>
              </a:lnSpc>
              <a:spcBef>
                <a:spcPts val="1080"/>
              </a:spcBef>
              <a:buClr>
                <a:srgbClr val="D1282D"/>
              </a:buClr>
              <a:buFont typeface="Arial"/>
              <a:buChar char="•"/>
              <a:tabLst>
                <a:tab pos="469900" algn="l"/>
              </a:tabLst>
            </a:pPr>
            <a:r>
              <a:rPr sz="2400" dirty="0">
                <a:latin typeface="Gill Sans MT"/>
                <a:cs typeface="Gill Sans MT"/>
              </a:rPr>
              <a:t>Es</a:t>
            </a:r>
            <a:r>
              <a:rPr sz="2400" spc="-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la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decisión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estratégica de</a:t>
            </a:r>
            <a:r>
              <a:rPr sz="2400" spc="15" dirty="0">
                <a:latin typeface="Gill Sans MT"/>
                <a:cs typeface="Gill Sans MT"/>
              </a:rPr>
              <a:t> </a:t>
            </a:r>
            <a:r>
              <a:rPr sz="2400" spc="-35" dirty="0">
                <a:latin typeface="Gill Sans MT"/>
                <a:cs typeface="Gill Sans MT"/>
              </a:rPr>
              <a:t>mayor</a:t>
            </a:r>
            <a:r>
              <a:rPr sz="2400" spc="-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importancia</a:t>
            </a:r>
            <a:endParaRPr sz="2400">
              <a:latin typeface="Gill Sans MT"/>
              <a:cs typeface="Gill Sans MT"/>
            </a:endParaRPr>
          </a:p>
          <a:p>
            <a:pPr marL="1155700" marR="398780" lvl="2" indent="-228600">
              <a:lnSpc>
                <a:spcPct val="100000"/>
              </a:lnSpc>
              <a:spcBef>
                <a:spcPts val="400"/>
              </a:spcBef>
              <a:buClr>
                <a:srgbClr val="D1282D"/>
              </a:buClr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spc="-5" dirty="0">
                <a:latin typeface="Gill Sans MT"/>
                <a:cs typeface="Gill Sans MT"/>
              </a:rPr>
              <a:t>Gran</a:t>
            </a:r>
            <a:r>
              <a:rPr sz="2000" dirty="0">
                <a:latin typeface="Gill Sans MT"/>
                <a:cs typeface="Gill Sans MT"/>
              </a:rPr>
              <a:t> </a:t>
            </a:r>
            <a:r>
              <a:rPr sz="2000" spc="5" dirty="0">
                <a:latin typeface="Gill Sans MT"/>
                <a:cs typeface="Gill Sans MT"/>
              </a:rPr>
              <a:t>parte</a:t>
            </a:r>
            <a:r>
              <a:rPr sz="2000" spc="-5" dirty="0">
                <a:latin typeface="Gill Sans MT"/>
                <a:cs typeface="Gill Sans MT"/>
              </a:rPr>
              <a:t> del</a:t>
            </a:r>
            <a:r>
              <a:rPr sz="2000" spc="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coste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y </a:t>
            </a:r>
            <a:r>
              <a:rPr sz="2000" spc="-5" dirty="0">
                <a:latin typeface="Gill Sans MT"/>
                <a:cs typeface="Gill Sans MT"/>
              </a:rPr>
              <a:t>calidad del </a:t>
            </a:r>
            <a:r>
              <a:rPr sz="2000" spc="5" dirty="0">
                <a:latin typeface="Gill Sans MT"/>
                <a:cs typeface="Gill Sans MT"/>
              </a:rPr>
              <a:t>servicio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se definen</a:t>
            </a:r>
            <a:r>
              <a:rPr sz="2000" spc="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en</a:t>
            </a:r>
            <a:r>
              <a:rPr sz="2000" spc="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la </a:t>
            </a:r>
            <a:r>
              <a:rPr sz="2000" spc="-54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fase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de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diseño</a:t>
            </a:r>
            <a:endParaRPr sz="2000">
              <a:latin typeface="Gill Sans MT"/>
              <a:cs typeface="Gill Sans MT"/>
            </a:endParaRPr>
          </a:p>
          <a:p>
            <a:pPr marL="1155700" marR="5080" lvl="2" indent="-228600">
              <a:lnSpc>
                <a:spcPct val="100000"/>
              </a:lnSpc>
              <a:spcBef>
                <a:spcPts val="400"/>
              </a:spcBef>
              <a:buClr>
                <a:srgbClr val="D1282D"/>
              </a:buClr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Gill Sans MT"/>
                <a:cs typeface="Gill Sans MT"/>
              </a:rPr>
              <a:t>Una </a:t>
            </a:r>
            <a:r>
              <a:rPr sz="2000" spc="-20" dirty="0">
                <a:latin typeface="Gill Sans MT"/>
                <a:cs typeface="Gill Sans MT"/>
              </a:rPr>
              <a:t>vez </a:t>
            </a:r>
            <a:r>
              <a:rPr sz="2000" spc="-5" dirty="0">
                <a:latin typeface="Gill Sans MT"/>
                <a:cs typeface="Gill Sans MT"/>
              </a:rPr>
              <a:t>diseñado la </a:t>
            </a:r>
            <a:r>
              <a:rPr sz="2000" dirty="0">
                <a:latin typeface="Gill Sans MT"/>
                <a:cs typeface="Gill Sans MT"/>
              </a:rPr>
              <a:t>mejora </a:t>
            </a:r>
            <a:r>
              <a:rPr sz="2000" spc="-5" dirty="0">
                <a:latin typeface="Gill Sans MT"/>
                <a:cs typeface="Gill Sans MT"/>
              </a:rPr>
              <a:t>de la productividad del </a:t>
            </a:r>
            <a:r>
              <a:rPr sz="2000" spc="5" dirty="0">
                <a:latin typeface="Gill Sans MT"/>
                <a:cs typeface="Gill Sans MT"/>
              </a:rPr>
              <a:t>servicio </a:t>
            </a:r>
            <a:r>
              <a:rPr sz="2000" dirty="0">
                <a:latin typeface="Gill Sans MT"/>
                <a:cs typeface="Gill Sans MT"/>
              </a:rPr>
              <a:t>es </a:t>
            </a:r>
            <a:r>
              <a:rPr sz="2000" spc="-545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muy </a:t>
            </a:r>
            <a:r>
              <a:rPr sz="2000" spc="-5" dirty="0">
                <a:latin typeface="Gill Sans MT"/>
                <a:cs typeface="Gill Sans MT"/>
              </a:rPr>
              <a:t>lenta</a:t>
            </a:r>
            <a:endParaRPr sz="2000">
              <a:latin typeface="Gill Sans MT"/>
              <a:cs typeface="Gill Sans MT"/>
            </a:endParaRPr>
          </a:p>
          <a:p>
            <a:pPr marL="1155700" marR="128905" lvl="2" indent="-228600">
              <a:lnSpc>
                <a:spcPct val="100200"/>
              </a:lnSpc>
              <a:spcBef>
                <a:spcPts val="395"/>
              </a:spcBef>
              <a:buClr>
                <a:srgbClr val="D1282D"/>
              </a:buClr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Gill Sans MT"/>
                <a:cs typeface="Gill Sans MT"/>
              </a:rPr>
              <a:t>En</a:t>
            </a:r>
            <a:r>
              <a:rPr sz="2000" spc="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algunos casos</a:t>
            </a:r>
            <a:r>
              <a:rPr sz="200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el</a:t>
            </a:r>
            <a:r>
              <a:rPr sz="2000" spc="5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propio</a:t>
            </a:r>
            <a:r>
              <a:rPr sz="200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cliente</a:t>
            </a:r>
            <a:r>
              <a:rPr sz="2000" dirty="0">
                <a:latin typeface="Gill Sans MT"/>
                <a:cs typeface="Gill Sans MT"/>
              </a:rPr>
              <a:t> participa </a:t>
            </a:r>
            <a:r>
              <a:rPr sz="2000" spc="-5" dirty="0">
                <a:latin typeface="Gill Sans MT"/>
                <a:cs typeface="Gill Sans MT"/>
              </a:rPr>
              <a:t>también</a:t>
            </a:r>
            <a:r>
              <a:rPr sz="2000" spc="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en</a:t>
            </a:r>
            <a:r>
              <a:rPr sz="2000" spc="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el </a:t>
            </a:r>
            <a:r>
              <a:rPr sz="2000" spc="5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propio diseño,</a:t>
            </a:r>
            <a:r>
              <a:rPr sz="2000" spc="-19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lo</a:t>
            </a:r>
            <a:r>
              <a:rPr sz="2000" spc="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cual</a:t>
            </a:r>
            <a:r>
              <a:rPr sz="2000" spc="-5" dirty="0">
                <a:latin typeface="Gill Sans MT"/>
                <a:cs typeface="Gill Sans MT"/>
              </a:rPr>
              <a:t> afecta </a:t>
            </a:r>
            <a:r>
              <a:rPr sz="2000" dirty="0">
                <a:latin typeface="Gill Sans MT"/>
                <a:cs typeface="Gill Sans MT"/>
              </a:rPr>
              <a:t>el</a:t>
            </a:r>
            <a:r>
              <a:rPr sz="2000" spc="-5" dirty="0">
                <a:latin typeface="Gill Sans MT"/>
                <a:cs typeface="Gill Sans MT"/>
              </a:rPr>
              <a:t> coste </a:t>
            </a:r>
            <a:r>
              <a:rPr sz="2000" dirty="0">
                <a:latin typeface="Gill Sans MT"/>
                <a:cs typeface="Gill Sans MT"/>
              </a:rPr>
              <a:t>y la</a:t>
            </a:r>
            <a:r>
              <a:rPr sz="2000" spc="-5" dirty="0">
                <a:latin typeface="Gill Sans MT"/>
                <a:cs typeface="Gill Sans MT"/>
              </a:rPr>
              <a:t> calidad.</a:t>
            </a:r>
            <a:r>
              <a:rPr sz="2000" spc="-21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En</a:t>
            </a:r>
            <a:r>
              <a:rPr sz="2000" spc="5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concreto </a:t>
            </a:r>
            <a:r>
              <a:rPr sz="2000" spc="-54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se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distinguen </a:t>
            </a:r>
            <a:r>
              <a:rPr sz="2000" spc="-15" dirty="0">
                <a:latin typeface="Gill Sans MT"/>
                <a:cs typeface="Gill Sans MT"/>
              </a:rPr>
              <a:t>tres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casos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(Heizer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y</a:t>
            </a:r>
            <a:r>
              <a:rPr sz="2000" spc="-5" dirty="0">
                <a:latin typeface="Gill Sans MT"/>
                <a:cs typeface="Gill Sans MT"/>
              </a:rPr>
              <a:t> Render):</a:t>
            </a:r>
            <a:endParaRPr sz="2000">
              <a:latin typeface="Gill Sans MT"/>
              <a:cs typeface="Gill Sans MT"/>
            </a:endParaRPr>
          </a:p>
          <a:p>
            <a:pPr marL="1612900" lvl="3" indent="-228600">
              <a:lnSpc>
                <a:spcPts val="2400"/>
              </a:lnSpc>
              <a:spcBef>
                <a:spcPts val="244"/>
              </a:spcBef>
              <a:buClr>
                <a:srgbClr val="D1282D"/>
              </a:buClr>
              <a:buFont typeface="Arial"/>
              <a:buChar char="•"/>
              <a:tabLst>
                <a:tab pos="1612265" algn="l"/>
                <a:tab pos="1612900" algn="l"/>
              </a:tabLst>
            </a:pPr>
            <a:r>
              <a:rPr sz="2000" spc="-5" dirty="0">
                <a:latin typeface="Gill Sans MT"/>
                <a:cs typeface="Gill Sans MT"/>
              </a:rPr>
              <a:t>Pa</a:t>
            </a:r>
            <a:r>
              <a:rPr sz="2000" spc="45" dirty="0">
                <a:latin typeface="Gill Sans MT"/>
                <a:cs typeface="Gill Sans MT"/>
              </a:rPr>
              <a:t>r</a:t>
            </a:r>
            <a:r>
              <a:rPr sz="2000" spc="-10" dirty="0">
                <a:latin typeface="Gill Sans MT"/>
                <a:cs typeface="Gill Sans MT"/>
              </a:rPr>
              <a:t>t</a:t>
            </a:r>
            <a:r>
              <a:rPr sz="2000" spc="-5" dirty="0">
                <a:latin typeface="Gill Sans MT"/>
                <a:cs typeface="Gill Sans MT"/>
              </a:rPr>
              <a:t>i</a:t>
            </a:r>
            <a:r>
              <a:rPr sz="2000" dirty="0">
                <a:latin typeface="Gill Sans MT"/>
                <a:cs typeface="Gill Sans MT"/>
              </a:rPr>
              <a:t>c</a:t>
            </a:r>
            <a:r>
              <a:rPr sz="2000" spc="-5" dirty="0">
                <a:latin typeface="Gill Sans MT"/>
                <a:cs typeface="Gill Sans MT"/>
              </a:rPr>
              <a:t>i</a:t>
            </a:r>
            <a:r>
              <a:rPr sz="2000" spc="5" dirty="0">
                <a:latin typeface="Gill Sans MT"/>
                <a:cs typeface="Gill Sans MT"/>
              </a:rPr>
              <a:t>p</a:t>
            </a:r>
            <a:r>
              <a:rPr sz="2000" spc="-5" dirty="0">
                <a:latin typeface="Gill Sans MT"/>
                <a:cs typeface="Gill Sans MT"/>
              </a:rPr>
              <a:t>a</a:t>
            </a:r>
            <a:r>
              <a:rPr sz="2000" dirty="0">
                <a:latin typeface="Gill Sans MT"/>
                <a:cs typeface="Gill Sans MT"/>
              </a:rPr>
              <a:t>c</a:t>
            </a:r>
            <a:r>
              <a:rPr sz="2000" spc="5" dirty="0">
                <a:latin typeface="Gill Sans MT"/>
                <a:cs typeface="Gill Sans MT"/>
              </a:rPr>
              <a:t>i</a:t>
            </a:r>
            <a:r>
              <a:rPr sz="2000" spc="-5" dirty="0">
                <a:latin typeface="Gill Sans MT"/>
                <a:cs typeface="Gill Sans MT"/>
              </a:rPr>
              <a:t>ó</a:t>
            </a:r>
            <a:r>
              <a:rPr sz="2000" dirty="0">
                <a:latin typeface="Gill Sans MT"/>
                <a:cs typeface="Gill Sans MT"/>
              </a:rPr>
              <a:t>n </a:t>
            </a:r>
            <a:r>
              <a:rPr sz="2000" spc="-5" dirty="0">
                <a:latin typeface="Gill Sans MT"/>
                <a:cs typeface="Gill Sans MT"/>
              </a:rPr>
              <a:t>de</a:t>
            </a:r>
            <a:r>
              <a:rPr sz="2000" dirty="0">
                <a:latin typeface="Gill Sans MT"/>
                <a:cs typeface="Gill Sans MT"/>
              </a:rPr>
              <a:t>l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c</a:t>
            </a:r>
            <a:r>
              <a:rPr sz="2000" spc="-5" dirty="0">
                <a:latin typeface="Gill Sans MT"/>
                <a:cs typeface="Gill Sans MT"/>
              </a:rPr>
              <a:t>l</a:t>
            </a:r>
            <a:r>
              <a:rPr sz="2000" spc="5" dirty="0">
                <a:latin typeface="Gill Sans MT"/>
                <a:cs typeface="Gill Sans MT"/>
              </a:rPr>
              <a:t>i</a:t>
            </a:r>
            <a:r>
              <a:rPr sz="2000" dirty="0">
                <a:latin typeface="Gill Sans MT"/>
                <a:cs typeface="Gill Sans MT"/>
              </a:rPr>
              <a:t>e</a:t>
            </a:r>
            <a:r>
              <a:rPr sz="2000" spc="5" dirty="0">
                <a:latin typeface="Gill Sans MT"/>
                <a:cs typeface="Gill Sans MT"/>
              </a:rPr>
              <a:t>n</a:t>
            </a:r>
            <a:r>
              <a:rPr sz="2000" dirty="0">
                <a:latin typeface="Gill Sans MT"/>
                <a:cs typeface="Gill Sans MT"/>
              </a:rPr>
              <a:t>te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en el</a:t>
            </a:r>
            <a:r>
              <a:rPr sz="2000" spc="30" dirty="0">
                <a:latin typeface="Gill Sans MT"/>
                <a:cs typeface="Gill Sans MT"/>
              </a:rPr>
              <a:t> </a:t>
            </a:r>
            <a:r>
              <a:rPr sz="2000" b="1" spc="-5" dirty="0">
                <a:latin typeface="Gill Sans Ultra Bold"/>
                <a:cs typeface="Gill Sans Ultra Bold"/>
              </a:rPr>
              <a:t>di</a:t>
            </a:r>
            <a:r>
              <a:rPr sz="2000" b="1" dirty="0">
                <a:latin typeface="Gill Sans Ultra Bold"/>
                <a:cs typeface="Gill Sans Ultra Bold"/>
              </a:rPr>
              <a:t>s</a:t>
            </a:r>
            <a:r>
              <a:rPr sz="2000" b="1" spc="-5" dirty="0">
                <a:latin typeface="Gill Sans Ultra Bold"/>
                <a:cs typeface="Gill Sans Ultra Bold"/>
              </a:rPr>
              <a:t>e</a:t>
            </a:r>
            <a:r>
              <a:rPr sz="2000" b="1" dirty="0">
                <a:latin typeface="Gill Sans Ultra Bold"/>
                <a:cs typeface="Gill Sans Ultra Bold"/>
              </a:rPr>
              <a:t>ñ</a:t>
            </a:r>
            <a:r>
              <a:rPr sz="2000" b="1" spc="15" dirty="0">
                <a:latin typeface="Gill Sans Ultra Bold"/>
                <a:cs typeface="Gill Sans Ultra Bold"/>
              </a:rPr>
              <a:t>o</a:t>
            </a:r>
            <a:r>
              <a:rPr sz="2000" dirty="0">
                <a:latin typeface="Gill Sans MT"/>
                <a:cs typeface="Gill Sans MT"/>
              </a:rPr>
              <a:t>,</a:t>
            </a:r>
            <a:r>
              <a:rPr sz="2000" spc="-21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en </a:t>
            </a:r>
            <a:r>
              <a:rPr sz="2000" spc="-5" dirty="0">
                <a:latin typeface="Gill Sans MT"/>
                <a:cs typeface="Gill Sans MT"/>
              </a:rPr>
              <a:t>la</a:t>
            </a:r>
            <a:endParaRPr sz="2000">
              <a:latin typeface="Gill Sans MT"/>
              <a:cs typeface="Gill Sans MT"/>
            </a:endParaRPr>
          </a:p>
          <a:p>
            <a:pPr marL="1612900">
              <a:lnSpc>
                <a:spcPct val="100000"/>
              </a:lnSpc>
            </a:pPr>
            <a:r>
              <a:rPr sz="2000" b="1" spc="-10" dirty="0">
                <a:latin typeface="Gill Sans Ultra Bold"/>
                <a:cs typeface="Gill Sans Ultra Bold"/>
              </a:rPr>
              <a:t>entrega</a:t>
            </a:r>
            <a:r>
              <a:rPr sz="2000" b="1" spc="-150" dirty="0">
                <a:latin typeface="Gill Sans Ultra Bold"/>
                <a:cs typeface="Gill Sans Ultra Bold"/>
              </a:rPr>
              <a:t> </a:t>
            </a:r>
            <a:r>
              <a:rPr sz="2000" dirty="0">
                <a:latin typeface="Gill Sans MT"/>
                <a:cs typeface="Gill Sans MT"/>
              </a:rPr>
              <a:t>o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b="1" spc="-5" dirty="0">
                <a:latin typeface="Gill Sans Ultra Bold"/>
                <a:cs typeface="Gill Sans Ultra Bold"/>
              </a:rPr>
              <a:t>ambos</a:t>
            </a:r>
            <a:endParaRPr sz="2000">
              <a:latin typeface="Gill Sans Ultra Bold"/>
              <a:cs typeface="Gill Sans Ultra Bold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859997" y="6120003"/>
            <a:ext cx="4140200" cy="540385"/>
            <a:chOff x="4859997" y="6120003"/>
            <a:chExt cx="4140200" cy="540385"/>
          </a:xfrm>
        </p:grpSpPr>
        <p:sp>
          <p:nvSpPr>
            <p:cNvPr id="8" name="object 8"/>
            <p:cNvSpPr/>
            <p:nvPr/>
          </p:nvSpPr>
          <p:spPr>
            <a:xfrm>
              <a:off x="4859997" y="6120003"/>
              <a:ext cx="4140200" cy="540385"/>
            </a:xfrm>
            <a:custGeom>
              <a:avLst/>
              <a:gdLst/>
              <a:ahLst/>
              <a:cxnLst/>
              <a:rect l="l" t="t" r="r" b="b"/>
              <a:pathLst>
                <a:path w="4140200" h="540384">
                  <a:moveTo>
                    <a:pt x="4139996" y="0"/>
                  </a:moveTo>
                  <a:lnTo>
                    <a:pt x="0" y="0"/>
                  </a:lnTo>
                  <a:lnTo>
                    <a:pt x="0" y="539991"/>
                  </a:lnTo>
                  <a:lnTo>
                    <a:pt x="2069998" y="539991"/>
                  </a:lnTo>
                  <a:lnTo>
                    <a:pt x="4139996" y="539991"/>
                  </a:lnTo>
                  <a:lnTo>
                    <a:pt x="41399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59997" y="6120003"/>
              <a:ext cx="4140200" cy="540385"/>
            </a:xfrm>
            <a:custGeom>
              <a:avLst/>
              <a:gdLst/>
              <a:ahLst/>
              <a:cxnLst/>
              <a:rect l="l" t="t" r="r" b="b"/>
              <a:pathLst>
                <a:path w="4140200" h="540384">
                  <a:moveTo>
                    <a:pt x="2069998" y="539991"/>
                  </a:moveTo>
                  <a:lnTo>
                    <a:pt x="0" y="539991"/>
                  </a:lnTo>
                  <a:lnTo>
                    <a:pt x="0" y="0"/>
                  </a:lnTo>
                  <a:lnTo>
                    <a:pt x="4139996" y="0"/>
                  </a:lnTo>
                  <a:lnTo>
                    <a:pt x="4139996" y="539991"/>
                  </a:lnTo>
                  <a:lnTo>
                    <a:pt x="2069998" y="5399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290"/>
              </a:lnSpc>
            </a:pPr>
            <a:r>
              <a:rPr spc="-5" dirty="0"/>
              <a:t>Dirección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Operaciones</a:t>
            </a:r>
            <a:r>
              <a:rPr spc="-10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5" dirty="0"/>
              <a:t>Servicios</a:t>
            </a:r>
          </a:p>
          <a:p>
            <a:pPr algn="ctr">
              <a:lnSpc>
                <a:spcPts val="1540"/>
              </a:lnSpc>
            </a:pP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Grado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en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Ciencia</a:t>
            </a:r>
            <a:r>
              <a:rPr i="0" spc="-15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Gestión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Ingeniería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de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Servicios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9156700" cy="6864350"/>
            <a:chOff x="-6350" y="0"/>
            <a:chExt cx="9156700" cy="6864350"/>
          </a:xfrm>
        </p:grpSpPr>
        <p:sp>
          <p:nvSpPr>
            <p:cNvPr id="3" name="object 3"/>
            <p:cNvSpPr/>
            <p:nvPr/>
          </p:nvSpPr>
          <p:spPr>
            <a:xfrm>
              <a:off x="9001073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570" y="0"/>
                  </a:moveTo>
                  <a:lnTo>
                    <a:pt x="0" y="0"/>
                  </a:lnTo>
                  <a:lnTo>
                    <a:pt x="0" y="1371231"/>
                  </a:lnTo>
                  <a:lnTo>
                    <a:pt x="71285" y="1371231"/>
                  </a:lnTo>
                  <a:lnTo>
                    <a:pt x="142570" y="1371231"/>
                  </a:lnTo>
                  <a:lnTo>
                    <a:pt x="142570" y="0"/>
                  </a:lnTo>
                  <a:close/>
                </a:path>
              </a:pathLst>
            </a:custGeom>
            <a:solidFill>
              <a:srgbClr val="D02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001073" y="1371244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570" y="0"/>
                  </a:moveTo>
                  <a:lnTo>
                    <a:pt x="0" y="0"/>
                  </a:lnTo>
                  <a:lnTo>
                    <a:pt x="0" y="5486031"/>
                  </a:lnTo>
                  <a:lnTo>
                    <a:pt x="71285" y="5486031"/>
                  </a:lnTo>
                  <a:lnTo>
                    <a:pt x="142570" y="5486031"/>
                  </a:lnTo>
                  <a:lnTo>
                    <a:pt x="1425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4750"/>
              <a:ext cx="9143631" cy="90289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000838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9143631" y="0"/>
                  </a:moveTo>
                  <a:lnTo>
                    <a:pt x="0" y="0"/>
                  </a:lnTo>
                  <a:lnTo>
                    <a:pt x="0" y="856805"/>
                  </a:lnTo>
                  <a:lnTo>
                    <a:pt x="9143631" y="856805"/>
                  </a:lnTo>
                  <a:lnTo>
                    <a:pt x="91436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6857644"/>
              <a:ext cx="4508500" cy="0"/>
            </a:xfrm>
            <a:custGeom>
              <a:avLst/>
              <a:gdLst/>
              <a:ahLst/>
              <a:cxnLst/>
              <a:rect l="l" t="t" r="r" b="b"/>
              <a:pathLst>
                <a:path w="4508500">
                  <a:moveTo>
                    <a:pt x="4508284" y="0"/>
                  </a:moveTo>
                  <a:lnTo>
                    <a:pt x="0" y="0"/>
                  </a:lnTo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5994538"/>
              <a:ext cx="9144000" cy="12700"/>
            </a:xfrm>
            <a:custGeom>
              <a:avLst/>
              <a:gdLst/>
              <a:ahLst/>
              <a:cxnLst/>
              <a:rect l="l" t="t" r="r" b="b"/>
              <a:pathLst>
                <a:path w="9144000" h="12700">
                  <a:moveTo>
                    <a:pt x="0" y="12599"/>
                  </a:moveTo>
                  <a:lnTo>
                    <a:pt x="9143631" y="12599"/>
                  </a:lnTo>
                  <a:lnTo>
                    <a:pt x="9143631" y="0"/>
                  </a:lnTo>
                  <a:lnTo>
                    <a:pt x="0" y="0"/>
                  </a:lnTo>
                  <a:lnTo>
                    <a:pt x="0" y="125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08284" y="6857644"/>
              <a:ext cx="4635500" cy="0"/>
            </a:xfrm>
            <a:custGeom>
              <a:avLst/>
              <a:gdLst/>
              <a:ahLst/>
              <a:cxnLst/>
              <a:rect l="l" t="t" r="r" b="b"/>
              <a:pathLst>
                <a:path w="4635500">
                  <a:moveTo>
                    <a:pt x="4635347" y="0"/>
                  </a:moveTo>
                  <a:lnTo>
                    <a:pt x="0" y="0"/>
                  </a:lnTo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24" y="6137287"/>
              <a:ext cx="1423784" cy="542518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10374" y="792251"/>
            <a:ext cx="833119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1</a:t>
            </a:r>
            <a:r>
              <a:rPr sz="650" spc="5" dirty="0">
                <a:solidFill>
                  <a:srgbClr val="F1F1F1"/>
                </a:solidFill>
                <a:latin typeface="Gill Sans MT"/>
                <a:cs typeface="Gill Sans MT"/>
              </a:rPr>
              <a:t>.</a:t>
            </a:r>
            <a:r>
              <a:rPr sz="650" spc="-35" dirty="0">
                <a:solidFill>
                  <a:srgbClr val="F1F1F1"/>
                </a:solidFill>
                <a:latin typeface="Gill Sans MT"/>
                <a:cs typeface="Gill Sans MT"/>
              </a:rPr>
              <a:t>C</a:t>
            </a:r>
            <a:r>
              <a:rPr sz="650" spc="-65" dirty="0">
                <a:solidFill>
                  <a:srgbClr val="F1F1F1"/>
                </a:solidFill>
                <a:latin typeface="Gill Sans MT"/>
                <a:cs typeface="Gill Sans MT"/>
              </a:rPr>
              <a:t>A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650" spc="-65" dirty="0">
                <a:solidFill>
                  <a:srgbClr val="F1F1F1"/>
                </a:solidFill>
                <a:latin typeface="Gill Sans MT"/>
                <a:cs typeface="Gill Sans MT"/>
              </a:rPr>
              <a:t>P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U</a:t>
            </a:r>
            <a:r>
              <a:rPr sz="65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114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D</a:t>
            </a:r>
            <a:r>
              <a:rPr sz="650" spc="65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ÓS</a:t>
            </a:r>
            <a:r>
              <a:rPr sz="650" spc="-105" dirty="0">
                <a:solidFill>
                  <a:srgbClr val="F1F1F1"/>
                </a:solidFill>
                <a:latin typeface="Gill Sans MT"/>
                <a:cs typeface="Gill Sans MT"/>
              </a:rPr>
              <a:t>T</a:t>
            </a:r>
            <a:r>
              <a:rPr sz="650" spc="-50" dirty="0">
                <a:solidFill>
                  <a:srgbClr val="F1F1F1"/>
                </a:solidFill>
                <a:latin typeface="Gill Sans MT"/>
                <a:cs typeface="Gill Sans MT"/>
              </a:rPr>
              <a:t>OL</a:t>
            </a: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65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endParaRPr sz="650">
              <a:latin typeface="Gill Sans MT"/>
              <a:cs typeface="Gill Sans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-355" y="395274"/>
            <a:ext cx="8809355" cy="937894"/>
            <a:chOff x="-355" y="395274"/>
            <a:chExt cx="8809355" cy="937894"/>
          </a:xfrm>
        </p:grpSpPr>
        <p:sp>
          <p:nvSpPr>
            <p:cNvPr id="13" name="object 13"/>
            <p:cNvSpPr/>
            <p:nvPr/>
          </p:nvSpPr>
          <p:spPr>
            <a:xfrm>
              <a:off x="0" y="957237"/>
              <a:ext cx="3150870" cy="375920"/>
            </a:xfrm>
            <a:custGeom>
              <a:avLst/>
              <a:gdLst/>
              <a:ahLst/>
              <a:cxnLst/>
              <a:rect l="l" t="t" r="r" b="b"/>
              <a:pathLst>
                <a:path w="3150870" h="375919">
                  <a:moveTo>
                    <a:pt x="3150717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575358" y="375843"/>
                  </a:lnTo>
                  <a:lnTo>
                    <a:pt x="3150717" y="375843"/>
                  </a:lnTo>
                  <a:lnTo>
                    <a:pt x="3150717" y="0"/>
                  </a:lnTo>
                  <a:close/>
                </a:path>
              </a:pathLst>
            </a:custGeom>
            <a:solidFill>
              <a:srgbClr val="0C0C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-355" y="957237"/>
              <a:ext cx="3556000" cy="375920"/>
            </a:xfrm>
            <a:custGeom>
              <a:avLst/>
              <a:gdLst/>
              <a:ahLst/>
              <a:cxnLst/>
              <a:rect l="l" t="t" r="r" b="b"/>
              <a:pathLst>
                <a:path w="3556000" h="375919">
                  <a:moveTo>
                    <a:pt x="3555720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778038" y="375843"/>
                  </a:lnTo>
                  <a:lnTo>
                    <a:pt x="3555720" y="375843"/>
                  </a:lnTo>
                  <a:lnTo>
                    <a:pt x="3555720" y="0"/>
                  </a:lnTo>
                  <a:close/>
                </a:path>
              </a:pathLst>
            </a:custGeom>
            <a:solidFill>
              <a:srgbClr val="D02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355" y="395274"/>
              <a:ext cx="8809355" cy="561975"/>
            </a:xfrm>
            <a:custGeom>
              <a:avLst/>
              <a:gdLst/>
              <a:ahLst/>
              <a:cxnLst/>
              <a:rect l="l" t="t" r="r" b="b"/>
              <a:pathLst>
                <a:path w="8809355" h="561975">
                  <a:moveTo>
                    <a:pt x="8808834" y="0"/>
                  </a:moveTo>
                  <a:lnTo>
                    <a:pt x="0" y="0"/>
                  </a:lnTo>
                  <a:lnTo>
                    <a:pt x="0" y="561606"/>
                  </a:lnTo>
                  <a:lnTo>
                    <a:pt x="4404601" y="561606"/>
                  </a:lnTo>
                  <a:lnTo>
                    <a:pt x="8808834" y="561606"/>
                  </a:lnTo>
                  <a:lnTo>
                    <a:pt x="8808834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753021" y="426859"/>
            <a:ext cx="6901180" cy="3409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050" b="1" spc="5" dirty="0">
                <a:latin typeface="Gill Sans Ultra Bold"/>
                <a:cs typeface="Gill Sans Ultra Bold"/>
              </a:rPr>
              <a:t>2.3.</a:t>
            </a:r>
            <a:r>
              <a:rPr sz="2050" b="1" spc="-285" dirty="0">
                <a:latin typeface="Gill Sans Ultra Bold"/>
                <a:cs typeface="Gill Sans Ultra Bold"/>
              </a:rPr>
              <a:t> </a:t>
            </a:r>
            <a:r>
              <a:rPr sz="2050" b="1" spc="-5" dirty="0">
                <a:latin typeface="Gill Sans Ultra Bold"/>
                <a:cs typeface="Gill Sans Ultra Bold"/>
              </a:rPr>
              <a:t>A</a:t>
            </a:r>
            <a:r>
              <a:rPr sz="2050" b="1" spc="5" dirty="0">
                <a:latin typeface="Gill Sans Ultra Bold"/>
                <a:cs typeface="Gill Sans Ultra Bold"/>
              </a:rPr>
              <a:t>p</a:t>
            </a:r>
            <a:r>
              <a:rPr sz="2050" b="1" spc="-60" dirty="0">
                <a:latin typeface="Gill Sans Ultra Bold"/>
                <a:cs typeface="Gill Sans Ultra Bold"/>
              </a:rPr>
              <a:t>r</a:t>
            </a:r>
            <a:r>
              <a:rPr sz="2050" b="1" spc="-120" dirty="0">
                <a:latin typeface="Gill Sans Ultra Bold"/>
                <a:cs typeface="Gill Sans Ultra Bold"/>
              </a:rPr>
              <a:t>o</a:t>
            </a:r>
            <a:r>
              <a:rPr sz="2050" b="1" spc="5" dirty="0">
                <a:latin typeface="Gill Sans Ultra Bold"/>
                <a:cs typeface="Gill Sans Ultra Bold"/>
              </a:rPr>
              <a:t>x</a:t>
            </a:r>
            <a:r>
              <a:rPr sz="2050" b="1" dirty="0">
                <a:latin typeface="Gill Sans Ultra Bold"/>
                <a:cs typeface="Gill Sans Ultra Bold"/>
              </a:rPr>
              <a:t>i</a:t>
            </a:r>
            <a:r>
              <a:rPr sz="2050" b="1" spc="5" dirty="0">
                <a:latin typeface="Gill Sans Ultra Bold"/>
                <a:cs typeface="Gill Sans Ultra Bold"/>
              </a:rPr>
              <a:t>m</a:t>
            </a:r>
            <a:r>
              <a:rPr sz="2050" b="1" spc="10" dirty="0">
                <a:latin typeface="Gill Sans Ultra Bold"/>
                <a:cs typeface="Gill Sans Ultra Bold"/>
              </a:rPr>
              <a:t>a</a:t>
            </a:r>
            <a:r>
              <a:rPr sz="2050" b="1" dirty="0">
                <a:latin typeface="Gill Sans Ultra Bold"/>
                <a:cs typeface="Gill Sans Ultra Bold"/>
              </a:rPr>
              <a:t>c</a:t>
            </a:r>
            <a:r>
              <a:rPr sz="2050" b="1" spc="5" dirty="0">
                <a:latin typeface="Gill Sans Ultra Bold"/>
                <a:cs typeface="Gill Sans Ultra Bold"/>
              </a:rPr>
              <a:t>i</a:t>
            </a:r>
            <a:r>
              <a:rPr sz="2050" b="1" dirty="0">
                <a:latin typeface="Gill Sans Ultra Bold"/>
                <a:cs typeface="Gill Sans Ultra Bold"/>
              </a:rPr>
              <a:t>o</a:t>
            </a:r>
            <a:r>
              <a:rPr sz="2050" b="1" spc="5" dirty="0">
                <a:latin typeface="Gill Sans Ultra Bold"/>
                <a:cs typeface="Gill Sans Ultra Bold"/>
              </a:rPr>
              <a:t>n</a:t>
            </a:r>
            <a:r>
              <a:rPr sz="2050" b="1" dirty="0">
                <a:latin typeface="Gill Sans Ultra Bold"/>
                <a:cs typeface="Gill Sans Ultra Bold"/>
              </a:rPr>
              <a:t>e</a:t>
            </a:r>
            <a:r>
              <a:rPr sz="2050" b="1" spc="10" dirty="0">
                <a:latin typeface="Gill Sans Ultra Bold"/>
                <a:cs typeface="Gill Sans Ultra Bold"/>
              </a:rPr>
              <a:t>s</a:t>
            </a:r>
            <a:r>
              <a:rPr sz="2050" b="1" dirty="0">
                <a:latin typeface="Gill Sans Ultra Bold"/>
                <a:cs typeface="Gill Sans Ultra Bold"/>
              </a:rPr>
              <a:t> a</a:t>
            </a:r>
            <a:r>
              <a:rPr sz="2050" b="1" spc="5" dirty="0">
                <a:latin typeface="Gill Sans Ultra Bold"/>
                <a:cs typeface="Gill Sans Ultra Bold"/>
              </a:rPr>
              <a:t>l</a:t>
            </a:r>
            <a:r>
              <a:rPr sz="2050" b="1" dirty="0">
                <a:latin typeface="Gill Sans Ultra Bold"/>
                <a:cs typeface="Gill Sans Ultra Bold"/>
              </a:rPr>
              <a:t> d</a:t>
            </a:r>
            <a:r>
              <a:rPr sz="2050" b="1" spc="5" dirty="0">
                <a:latin typeface="Gill Sans Ultra Bold"/>
                <a:cs typeface="Gill Sans Ultra Bold"/>
              </a:rPr>
              <a:t>iseñ</a:t>
            </a:r>
            <a:r>
              <a:rPr sz="2050" b="1" spc="10" dirty="0">
                <a:latin typeface="Gill Sans Ultra Bold"/>
                <a:cs typeface="Gill Sans Ultra Bold"/>
              </a:rPr>
              <a:t>o</a:t>
            </a:r>
            <a:r>
              <a:rPr sz="2050" b="1" spc="-10" dirty="0">
                <a:latin typeface="Gill Sans Ultra Bold"/>
                <a:cs typeface="Gill Sans Ultra Bold"/>
              </a:rPr>
              <a:t> </a:t>
            </a:r>
            <a:r>
              <a:rPr sz="2050" b="1" spc="5" dirty="0">
                <a:latin typeface="Gill Sans Ultra Bold"/>
                <a:cs typeface="Gill Sans Ultra Bold"/>
              </a:rPr>
              <a:t>d</a:t>
            </a:r>
            <a:r>
              <a:rPr sz="2050" b="1" dirty="0">
                <a:latin typeface="Gill Sans Ultra Bold"/>
                <a:cs typeface="Gill Sans Ultra Bold"/>
              </a:rPr>
              <a:t>e</a:t>
            </a:r>
            <a:r>
              <a:rPr sz="2050" b="1" spc="5" dirty="0">
                <a:latin typeface="Gill Sans Ultra Bold"/>
                <a:cs typeface="Gill Sans Ultra Bold"/>
              </a:rPr>
              <a:t>l</a:t>
            </a:r>
            <a:r>
              <a:rPr sz="2050" b="1" spc="-10" dirty="0">
                <a:latin typeface="Gill Sans Ultra Bold"/>
                <a:cs typeface="Gill Sans Ultra Bold"/>
              </a:rPr>
              <a:t> </a:t>
            </a:r>
            <a:r>
              <a:rPr sz="2050" b="1" spc="5" dirty="0">
                <a:latin typeface="Gill Sans Ultra Bold"/>
                <a:cs typeface="Gill Sans Ultra Bold"/>
              </a:rPr>
              <a:t>se</a:t>
            </a:r>
            <a:r>
              <a:rPr sz="2050" b="1" spc="35" dirty="0">
                <a:latin typeface="Gill Sans Ultra Bold"/>
                <a:cs typeface="Gill Sans Ultra Bold"/>
              </a:rPr>
              <a:t>r</a:t>
            </a:r>
            <a:r>
              <a:rPr sz="2050" b="1" dirty="0">
                <a:latin typeface="Gill Sans Ultra Bold"/>
                <a:cs typeface="Gill Sans Ultra Bold"/>
              </a:rPr>
              <a:t>vi</a:t>
            </a:r>
            <a:r>
              <a:rPr sz="2050" b="1" spc="10" dirty="0">
                <a:latin typeface="Gill Sans Ultra Bold"/>
                <a:cs typeface="Gill Sans Ultra Bold"/>
              </a:rPr>
              <a:t>c</a:t>
            </a:r>
            <a:r>
              <a:rPr sz="2050" b="1" dirty="0">
                <a:latin typeface="Gill Sans Ultra Bold"/>
                <a:cs typeface="Gill Sans Ultra Bold"/>
              </a:rPr>
              <a:t>i</a:t>
            </a:r>
            <a:r>
              <a:rPr sz="2050" b="1" spc="10" dirty="0">
                <a:latin typeface="Gill Sans Ultra Bold"/>
                <a:cs typeface="Gill Sans Ultra Bold"/>
              </a:rPr>
              <a:t>o</a:t>
            </a:r>
            <a:endParaRPr sz="2050">
              <a:latin typeface="Gill Sans Ultra Bold"/>
              <a:cs typeface="Gill Sans Ultra Bol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6094" y="889122"/>
            <a:ext cx="4551045" cy="110871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448309">
              <a:lnSpc>
                <a:spcPct val="100000"/>
              </a:lnSpc>
              <a:spcBef>
                <a:spcPts val="890"/>
              </a:spcBef>
            </a:pPr>
            <a:r>
              <a:rPr sz="1600" spc="-5" dirty="0">
                <a:solidFill>
                  <a:srgbClr val="D0272D"/>
                </a:solidFill>
                <a:latin typeface="Gill Sans MT"/>
                <a:cs typeface="Gill Sans MT"/>
              </a:rPr>
              <a:t>Subtítulo</a:t>
            </a:r>
            <a:r>
              <a:rPr sz="1600" spc="-50" dirty="0">
                <a:solidFill>
                  <a:srgbClr val="D0272D"/>
                </a:solidFill>
                <a:latin typeface="Gill Sans MT"/>
                <a:cs typeface="Gill Sans MT"/>
              </a:rPr>
              <a:t> </a:t>
            </a:r>
            <a:r>
              <a:rPr sz="1600" spc="-5" dirty="0">
                <a:solidFill>
                  <a:srgbClr val="D0272D"/>
                </a:solidFill>
                <a:latin typeface="Gill Sans MT"/>
                <a:cs typeface="Gill Sans MT"/>
              </a:rPr>
              <a:t>1</a:t>
            </a:r>
            <a:endParaRPr sz="16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sz="2000" b="1" dirty="0">
                <a:latin typeface="Tahoma"/>
                <a:cs typeface="Tahoma"/>
              </a:rPr>
              <a:t>a)</a:t>
            </a:r>
            <a:r>
              <a:rPr sz="2000" b="1" spc="-10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Participación</a:t>
            </a:r>
            <a:r>
              <a:rPr sz="1800" b="1" spc="-10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del</a:t>
            </a:r>
            <a:r>
              <a:rPr sz="1800" b="1" spc="-15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cliente</a:t>
            </a:r>
            <a:r>
              <a:rPr sz="1800" b="1" spc="-20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en</a:t>
            </a:r>
            <a:r>
              <a:rPr sz="1800" b="1" spc="-15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el</a:t>
            </a:r>
            <a:r>
              <a:rPr sz="1800" b="1" spc="-15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diseño</a:t>
            </a:r>
            <a:endParaRPr sz="1800">
              <a:latin typeface="Tahoma"/>
              <a:cs typeface="Tahoma"/>
            </a:endParaRPr>
          </a:p>
          <a:p>
            <a:pPr marL="1940560">
              <a:lnSpc>
                <a:spcPct val="100000"/>
              </a:lnSpc>
              <a:spcBef>
                <a:spcPts val="30"/>
              </a:spcBef>
            </a:pPr>
            <a:r>
              <a:rPr sz="2000" b="1" spc="-5" dirty="0">
                <a:solidFill>
                  <a:srgbClr val="646AB8"/>
                </a:solidFill>
                <a:latin typeface="Tahoma"/>
                <a:cs typeface="Tahoma"/>
              </a:rPr>
              <a:t>Cliente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243874" y="2184120"/>
            <a:ext cx="1397635" cy="395605"/>
          </a:xfrm>
          <a:custGeom>
            <a:avLst/>
            <a:gdLst/>
            <a:ahLst/>
            <a:cxnLst/>
            <a:rect l="l" t="t" r="r" b="b"/>
            <a:pathLst>
              <a:path w="1397635" h="395605">
                <a:moveTo>
                  <a:pt x="1397165" y="0"/>
                </a:moveTo>
                <a:lnTo>
                  <a:pt x="0" y="0"/>
                </a:lnTo>
                <a:lnTo>
                  <a:pt x="0" y="395274"/>
                </a:lnTo>
                <a:lnTo>
                  <a:pt x="698766" y="395274"/>
                </a:lnTo>
                <a:lnTo>
                  <a:pt x="1397165" y="395274"/>
                </a:lnTo>
                <a:lnTo>
                  <a:pt x="1397165" y="0"/>
                </a:lnTo>
                <a:close/>
              </a:path>
            </a:pathLst>
          </a:custGeom>
          <a:solidFill>
            <a:srgbClr val="646A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243874" y="2184120"/>
            <a:ext cx="1397635" cy="395605"/>
          </a:xfrm>
          <a:prstGeom prst="rect">
            <a:avLst/>
          </a:prstGeom>
          <a:ln w="9359">
            <a:solidFill>
              <a:srgbClr val="EBF0FD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264160">
              <a:lnSpc>
                <a:spcPct val="100000"/>
              </a:lnSpc>
              <a:spcBef>
                <a:spcPts val="350"/>
              </a:spcBef>
            </a:pPr>
            <a:r>
              <a:rPr sz="2000" b="1" spc="-5" dirty="0">
                <a:solidFill>
                  <a:srgbClr val="EBF0FD"/>
                </a:solidFill>
                <a:latin typeface="Tahoma"/>
                <a:cs typeface="Tahoma"/>
              </a:rPr>
              <a:t>Diseño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229646" y="2184120"/>
            <a:ext cx="1397635" cy="395605"/>
          </a:xfrm>
          <a:custGeom>
            <a:avLst/>
            <a:gdLst/>
            <a:ahLst/>
            <a:cxnLst/>
            <a:rect l="l" t="t" r="r" b="b"/>
            <a:pathLst>
              <a:path w="1397635" h="395605">
                <a:moveTo>
                  <a:pt x="1397152" y="0"/>
                </a:moveTo>
                <a:lnTo>
                  <a:pt x="0" y="0"/>
                </a:lnTo>
                <a:lnTo>
                  <a:pt x="0" y="395274"/>
                </a:lnTo>
                <a:lnTo>
                  <a:pt x="698753" y="395274"/>
                </a:lnTo>
                <a:lnTo>
                  <a:pt x="1397152" y="395274"/>
                </a:lnTo>
                <a:lnTo>
                  <a:pt x="1397152" y="0"/>
                </a:lnTo>
                <a:close/>
              </a:path>
            </a:pathLst>
          </a:custGeom>
          <a:solidFill>
            <a:srgbClr val="646A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229646" y="2184120"/>
            <a:ext cx="1397635" cy="395605"/>
          </a:xfrm>
          <a:prstGeom prst="rect">
            <a:avLst/>
          </a:prstGeom>
          <a:ln w="9359">
            <a:solidFill>
              <a:srgbClr val="EBF0FD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200025">
              <a:lnSpc>
                <a:spcPct val="100000"/>
              </a:lnSpc>
              <a:spcBef>
                <a:spcPts val="350"/>
              </a:spcBef>
            </a:pPr>
            <a:r>
              <a:rPr sz="2000" b="1" spc="-5" dirty="0">
                <a:solidFill>
                  <a:srgbClr val="EBF0FD"/>
                </a:solidFill>
                <a:latin typeface="Tahoma"/>
                <a:cs typeface="Tahoma"/>
              </a:rPr>
              <a:t>Entrega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900514" y="1967153"/>
            <a:ext cx="1329055" cy="433070"/>
            <a:chOff x="2900514" y="1967153"/>
            <a:chExt cx="1329055" cy="433070"/>
          </a:xfrm>
        </p:grpSpPr>
        <p:sp>
          <p:nvSpPr>
            <p:cNvPr id="23" name="object 23"/>
            <p:cNvSpPr/>
            <p:nvPr/>
          </p:nvSpPr>
          <p:spPr>
            <a:xfrm>
              <a:off x="3641039" y="2356916"/>
              <a:ext cx="509270" cy="1270"/>
            </a:xfrm>
            <a:custGeom>
              <a:avLst/>
              <a:gdLst/>
              <a:ahLst/>
              <a:cxnLst/>
              <a:rect l="l" t="t" r="r" b="b"/>
              <a:pathLst>
                <a:path w="509270" h="1269">
                  <a:moveTo>
                    <a:pt x="0" y="0"/>
                  </a:moveTo>
                  <a:lnTo>
                    <a:pt x="508685" y="723"/>
                  </a:lnTo>
                </a:path>
              </a:pathLst>
            </a:custGeom>
            <a:ln w="28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143959" y="2314803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0" y="0"/>
                  </a:moveTo>
                  <a:lnTo>
                    <a:pt x="0" y="85318"/>
                  </a:lnTo>
                  <a:lnTo>
                    <a:pt x="85318" y="428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942640" y="1981441"/>
              <a:ext cx="635" cy="123189"/>
            </a:xfrm>
            <a:custGeom>
              <a:avLst/>
              <a:gdLst/>
              <a:ahLst/>
              <a:cxnLst/>
              <a:rect l="l" t="t" r="r" b="b"/>
              <a:pathLst>
                <a:path w="635" h="123189">
                  <a:moveTo>
                    <a:pt x="0" y="0"/>
                  </a:moveTo>
                  <a:lnTo>
                    <a:pt x="355" y="122758"/>
                  </a:lnTo>
                </a:path>
              </a:pathLst>
            </a:custGeom>
            <a:ln w="28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900514" y="2098433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85331" y="0"/>
                  </a:moveTo>
                  <a:lnTo>
                    <a:pt x="0" y="0"/>
                  </a:lnTo>
                  <a:lnTo>
                    <a:pt x="42849" y="85331"/>
                  </a:lnTo>
                  <a:lnTo>
                    <a:pt x="853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56094" y="2810421"/>
            <a:ext cx="4831715" cy="622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50"/>
              </a:lnSpc>
              <a:spcBef>
                <a:spcPts val="100"/>
              </a:spcBef>
            </a:pPr>
            <a:r>
              <a:rPr sz="2000" b="1" dirty="0">
                <a:latin typeface="Tahoma"/>
                <a:cs typeface="Tahoma"/>
              </a:rPr>
              <a:t>b)</a:t>
            </a:r>
            <a:r>
              <a:rPr sz="2000" b="1" spc="-5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Participación</a:t>
            </a:r>
            <a:r>
              <a:rPr sz="1800" b="1" spc="-15" dirty="0">
                <a:latin typeface="Tahoma"/>
                <a:cs typeface="Tahoma"/>
              </a:rPr>
              <a:t> </a:t>
            </a:r>
            <a:r>
              <a:rPr sz="1800" b="1" spc="-10" dirty="0">
                <a:latin typeface="Tahoma"/>
                <a:cs typeface="Tahoma"/>
              </a:rPr>
              <a:t>del </a:t>
            </a:r>
            <a:r>
              <a:rPr sz="1800" b="1" spc="-5" dirty="0">
                <a:latin typeface="Tahoma"/>
                <a:cs typeface="Tahoma"/>
              </a:rPr>
              <a:t>cliente</a:t>
            </a:r>
            <a:r>
              <a:rPr sz="1800" b="1" spc="-10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en</a:t>
            </a:r>
            <a:r>
              <a:rPr sz="1800" b="1" spc="-15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la entrega</a:t>
            </a:r>
            <a:endParaRPr sz="1800">
              <a:latin typeface="Tahoma"/>
              <a:cs typeface="Tahoma"/>
            </a:endParaRPr>
          </a:p>
          <a:p>
            <a:pPr marL="3926840">
              <a:lnSpc>
                <a:spcPts val="2350"/>
              </a:lnSpc>
            </a:pPr>
            <a:r>
              <a:rPr sz="2000" b="1" spc="-5" dirty="0">
                <a:solidFill>
                  <a:srgbClr val="646AB8"/>
                </a:solidFill>
                <a:latin typeface="Tahoma"/>
                <a:cs typeface="Tahoma"/>
              </a:rPr>
              <a:t>Cli</a:t>
            </a:r>
            <a:r>
              <a:rPr sz="2000" b="1" dirty="0">
                <a:solidFill>
                  <a:srgbClr val="646AB8"/>
                </a:solidFill>
                <a:latin typeface="Tahoma"/>
                <a:cs typeface="Tahoma"/>
              </a:rPr>
              <a:t>e</a:t>
            </a:r>
            <a:r>
              <a:rPr sz="2000" b="1" spc="-5" dirty="0">
                <a:solidFill>
                  <a:srgbClr val="646AB8"/>
                </a:solidFill>
                <a:latin typeface="Tahoma"/>
                <a:cs typeface="Tahoma"/>
              </a:rPr>
              <a:t>nte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243874" y="3636365"/>
            <a:ext cx="1397635" cy="395605"/>
          </a:xfrm>
          <a:custGeom>
            <a:avLst/>
            <a:gdLst/>
            <a:ahLst/>
            <a:cxnLst/>
            <a:rect l="l" t="t" r="r" b="b"/>
            <a:pathLst>
              <a:path w="1397635" h="395604">
                <a:moveTo>
                  <a:pt x="1397165" y="0"/>
                </a:moveTo>
                <a:lnTo>
                  <a:pt x="0" y="0"/>
                </a:lnTo>
                <a:lnTo>
                  <a:pt x="0" y="395274"/>
                </a:lnTo>
                <a:lnTo>
                  <a:pt x="698766" y="395274"/>
                </a:lnTo>
                <a:lnTo>
                  <a:pt x="1397165" y="395274"/>
                </a:lnTo>
                <a:lnTo>
                  <a:pt x="1397165" y="0"/>
                </a:lnTo>
                <a:close/>
              </a:path>
            </a:pathLst>
          </a:custGeom>
          <a:solidFill>
            <a:srgbClr val="646A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243874" y="3636365"/>
            <a:ext cx="1397635" cy="395605"/>
          </a:xfrm>
          <a:prstGeom prst="rect">
            <a:avLst/>
          </a:prstGeom>
          <a:ln w="9359">
            <a:solidFill>
              <a:srgbClr val="EBF0FD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264160">
              <a:lnSpc>
                <a:spcPct val="100000"/>
              </a:lnSpc>
              <a:spcBef>
                <a:spcPts val="355"/>
              </a:spcBef>
            </a:pPr>
            <a:r>
              <a:rPr sz="2000" b="1" spc="-5" dirty="0">
                <a:solidFill>
                  <a:srgbClr val="EBF0FD"/>
                </a:solidFill>
                <a:latin typeface="Tahoma"/>
                <a:cs typeface="Tahoma"/>
              </a:rPr>
              <a:t>Diseño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229646" y="3636365"/>
            <a:ext cx="1397635" cy="395605"/>
          </a:xfrm>
          <a:custGeom>
            <a:avLst/>
            <a:gdLst/>
            <a:ahLst/>
            <a:cxnLst/>
            <a:rect l="l" t="t" r="r" b="b"/>
            <a:pathLst>
              <a:path w="1397635" h="395604">
                <a:moveTo>
                  <a:pt x="1397152" y="0"/>
                </a:moveTo>
                <a:lnTo>
                  <a:pt x="0" y="0"/>
                </a:lnTo>
                <a:lnTo>
                  <a:pt x="0" y="395274"/>
                </a:lnTo>
                <a:lnTo>
                  <a:pt x="698753" y="395274"/>
                </a:lnTo>
                <a:lnTo>
                  <a:pt x="1397152" y="395274"/>
                </a:lnTo>
                <a:lnTo>
                  <a:pt x="1397152" y="0"/>
                </a:lnTo>
                <a:close/>
              </a:path>
            </a:pathLst>
          </a:custGeom>
          <a:solidFill>
            <a:srgbClr val="646A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229646" y="3636365"/>
            <a:ext cx="1397635" cy="395605"/>
          </a:xfrm>
          <a:prstGeom prst="rect">
            <a:avLst/>
          </a:prstGeom>
          <a:ln w="9359">
            <a:solidFill>
              <a:srgbClr val="EBF0FD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200025">
              <a:lnSpc>
                <a:spcPct val="100000"/>
              </a:lnSpc>
              <a:spcBef>
                <a:spcPts val="355"/>
              </a:spcBef>
            </a:pPr>
            <a:r>
              <a:rPr sz="2000" b="1" spc="-5" dirty="0">
                <a:solidFill>
                  <a:srgbClr val="EBF0FD"/>
                </a:solidFill>
                <a:latin typeface="Tahoma"/>
                <a:cs typeface="Tahoma"/>
              </a:rPr>
              <a:t>Entrega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626751" y="3402114"/>
            <a:ext cx="1344930" cy="450850"/>
            <a:chOff x="3626751" y="3402114"/>
            <a:chExt cx="1344930" cy="450850"/>
          </a:xfrm>
        </p:grpSpPr>
        <p:sp>
          <p:nvSpPr>
            <p:cNvPr id="33" name="object 33"/>
            <p:cNvSpPr/>
            <p:nvPr/>
          </p:nvSpPr>
          <p:spPr>
            <a:xfrm>
              <a:off x="3641039" y="3809161"/>
              <a:ext cx="509270" cy="1270"/>
            </a:xfrm>
            <a:custGeom>
              <a:avLst/>
              <a:gdLst/>
              <a:ahLst/>
              <a:cxnLst/>
              <a:rect l="l" t="t" r="r" b="b"/>
              <a:pathLst>
                <a:path w="509270" h="1270">
                  <a:moveTo>
                    <a:pt x="0" y="0"/>
                  </a:moveTo>
                  <a:lnTo>
                    <a:pt x="508685" y="723"/>
                  </a:lnTo>
                </a:path>
              </a:pathLst>
            </a:custGeom>
            <a:ln w="28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143959" y="3767035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0" y="0"/>
                  </a:moveTo>
                  <a:lnTo>
                    <a:pt x="0" y="85318"/>
                  </a:lnTo>
                  <a:lnTo>
                    <a:pt x="85318" y="4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928400" y="3416401"/>
              <a:ext cx="635" cy="140970"/>
            </a:xfrm>
            <a:custGeom>
              <a:avLst/>
              <a:gdLst/>
              <a:ahLst/>
              <a:cxnLst/>
              <a:rect l="l" t="t" r="r" b="b"/>
              <a:pathLst>
                <a:path w="635" h="140970">
                  <a:moveTo>
                    <a:pt x="0" y="0"/>
                  </a:moveTo>
                  <a:lnTo>
                    <a:pt x="355" y="140398"/>
                  </a:lnTo>
                </a:path>
              </a:pathLst>
            </a:custGeom>
            <a:ln w="28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886274" y="3551034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85331" y="0"/>
                  </a:moveTo>
                  <a:lnTo>
                    <a:pt x="0" y="0"/>
                  </a:lnTo>
                  <a:lnTo>
                    <a:pt x="42849" y="85331"/>
                  </a:lnTo>
                  <a:lnTo>
                    <a:pt x="853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543496" y="4310603"/>
            <a:ext cx="6308725" cy="81026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2000" b="1" dirty="0">
                <a:latin typeface="Tahoma"/>
                <a:cs typeface="Tahoma"/>
              </a:rPr>
              <a:t>c)</a:t>
            </a:r>
            <a:r>
              <a:rPr sz="2000" b="1" spc="-10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Participación</a:t>
            </a:r>
            <a:r>
              <a:rPr sz="1800" b="1" spc="-10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del</a:t>
            </a:r>
            <a:r>
              <a:rPr sz="1800" b="1" spc="-10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cliente</a:t>
            </a:r>
            <a:r>
              <a:rPr sz="1800" b="1" spc="-10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en el</a:t>
            </a:r>
            <a:r>
              <a:rPr sz="1800" b="1" spc="-20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diseño</a:t>
            </a:r>
            <a:r>
              <a:rPr sz="1800" b="1" spc="-10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y</a:t>
            </a:r>
            <a:r>
              <a:rPr sz="1800" b="1" spc="-10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en</a:t>
            </a:r>
            <a:r>
              <a:rPr sz="1800" b="1" spc="-10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la entrega</a:t>
            </a:r>
            <a:endParaRPr sz="1800">
              <a:latin typeface="Tahoma"/>
              <a:cs typeface="Tahoma"/>
            </a:endParaRPr>
          </a:p>
          <a:p>
            <a:pPr marL="2983230">
              <a:lnSpc>
                <a:spcPct val="100000"/>
              </a:lnSpc>
              <a:spcBef>
                <a:spcPts val="690"/>
              </a:spcBef>
            </a:pPr>
            <a:r>
              <a:rPr sz="2000" b="1" spc="-5" dirty="0">
                <a:solidFill>
                  <a:srgbClr val="646AB8"/>
                </a:solidFill>
                <a:latin typeface="Tahoma"/>
                <a:cs typeface="Tahoma"/>
              </a:rPr>
              <a:t>Cliente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243874" y="5352834"/>
            <a:ext cx="1397635" cy="395605"/>
          </a:xfrm>
          <a:custGeom>
            <a:avLst/>
            <a:gdLst/>
            <a:ahLst/>
            <a:cxnLst/>
            <a:rect l="l" t="t" r="r" b="b"/>
            <a:pathLst>
              <a:path w="1397635" h="395604">
                <a:moveTo>
                  <a:pt x="1397165" y="0"/>
                </a:moveTo>
                <a:lnTo>
                  <a:pt x="0" y="0"/>
                </a:lnTo>
                <a:lnTo>
                  <a:pt x="0" y="395287"/>
                </a:lnTo>
                <a:lnTo>
                  <a:pt x="698766" y="395287"/>
                </a:lnTo>
                <a:lnTo>
                  <a:pt x="1397165" y="395287"/>
                </a:lnTo>
                <a:lnTo>
                  <a:pt x="1397165" y="0"/>
                </a:lnTo>
                <a:close/>
              </a:path>
            </a:pathLst>
          </a:custGeom>
          <a:solidFill>
            <a:srgbClr val="646A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243874" y="5352834"/>
            <a:ext cx="1397635" cy="395605"/>
          </a:xfrm>
          <a:prstGeom prst="rect">
            <a:avLst/>
          </a:prstGeom>
          <a:ln w="9359">
            <a:solidFill>
              <a:srgbClr val="EBF0FD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264160">
              <a:lnSpc>
                <a:spcPct val="100000"/>
              </a:lnSpc>
              <a:spcBef>
                <a:spcPts val="350"/>
              </a:spcBef>
            </a:pPr>
            <a:r>
              <a:rPr sz="2000" b="1" spc="-5" dirty="0">
                <a:solidFill>
                  <a:srgbClr val="EBF0FD"/>
                </a:solidFill>
                <a:latin typeface="Tahoma"/>
                <a:cs typeface="Tahoma"/>
              </a:rPr>
              <a:t>Diseño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229646" y="5352834"/>
            <a:ext cx="1397635" cy="395605"/>
          </a:xfrm>
          <a:custGeom>
            <a:avLst/>
            <a:gdLst/>
            <a:ahLst/>
            <a:cxnLst/>
            <a:rect l="l" t="t" r="r" b="b"/>
            <a:pathLst>
              <a:path w="1397635" h="395604">
                <a:moveTo>
                  <a:pt x="1397152" y="0"/>
                </a:moveTo>
                <a:lnTo>
                  <a:pt x="0" y="0"/>
                </a:lnTo>
                <a:lnTo>
                  <a:pt x="0" y="395287"/>
                </a:lnTo>
                <a:lnTo>
                  <a:pt x="698753" y="395287"/>
                </a:lnTo>
                <a:lnTo>
                  <a:pt x="1397152" y="395287"/>
                </a:lnTo>
                <a:lnTo>
                  <a:pt x="1397152" y="0"/>
                </a:lnTo>
                <a:close/>
              </a:path>
            </a:pathLst>
          </a:custGeom>
          <a:solidFill>
            <a:srgbClr val="646A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229646" y="5352834"/>
            <a:ext cx="1397635" cy="395605"/>
          </a:xfrm>
          <a:prstGeom prst="rect">
            <a:avLst/>
          </a:prstGeom>
          <a:ln w="9359">
            <a:solidFill>
              <a:srgbClr val="EBF0FD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200025">
              <a:lnSpc>
                <a:spcPct val="100000"/>
              </a:lnSpc>
              <a:spcBef>
                <a:spcPts val="350"/>
              </a:spcBef>
            </a:pPr>
            <a:r>
              <a:rPr sz="2000" b="1" spc="-5" dirty="0">
                <a:solidFill>
                  <a:srgbClr val="EBF0FD"/>
                </a:solidFill>
                <a:latin typeface="Tahoma"/>
                <a:cs typeface="Tahoma"/>
              </a:rPr>
              <a:t>Entrega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2900159" y="1196276"/>
            <a:ext cx="6100445" cy="5464175"/>
            <a:chOff x="2900159" y="1196276"/>
            <a:chExt cx="6100445" cy="5464175"/>
          </a:xfrm>
        </p:grpSpPr>
        <p:sp>
          <p:nvSpPr>
            <p:cNvPr id="43" name="object 43"/>
            <p:cNvSpPr/>
            <p:nvPr/>
          </p:nvSpPr>
          <p:spPr>
            <a:xfrm>
              <a:off x="3641039" y="5525642"/>
              <a:ext cx="509270" cy="1270"/>
            </a:xfrm>
            <a:custGeom>
              <a:avLst/>
              <a:gdLst/>
              <a:ahLst/>
              <a:cxnLst/>
              <a:rect l="l" t="t" r="r" b="b"/>
              <a:pathLst>
                <a:path w="509270" h="1270">
                  <a:moveTo>
                    <a:pt x="0" y="0"/>
                  </a:moveTo>
                  <a:lnTo>
                    <a:pt x="508685" y="711"/>
                  </a:lnTo>
                </a:path>
              </a:pathLst>
            </a:custGeom>
            <a:ln w="28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143959" y="5483517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0" y="0"/>
                  </a:moveTo>
                  <a:lnTo>
                    <a:pt x="0" y="85318"/>
                  </a:lnTo>
                  <a:lnTo>
                    <a:pt x="85318" y="428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942640" y="5136121"/>
              <a:ext cx="1986280" cy="129539"/>
            </a:xfrm>
            <a:custGeom>
              <a:avLst/>
              <a:gdLst/>
              <a:ahLst/>
              <a:cxnLst/>
              <a:rect l="l" t="t" r="r" b="b"/>
              <a:pathLst>
                <a:path w="1986279" h="129539">
                  <a:moveTo>
                    <a:pt x="0" y="127800"/>
                  </a:moveTo>
                  <a:lnTo>
                    <a:pt x="0" y="0"/>
                  </a:lnTo>
                  <a:lnTo>
                    <a:pt x="1985759" y="0"/>
                  </a:lnTo>
                  <a:lnTo>
                    <a:pt x="1985759" y="129235"/>
                  </a:lnTo>
                </a:path>
              </a:pathLst>
            </a:custGeom>
            <a:ln w="28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900159" y="5258155"/>
              <a:ext cx="2071370" cy="86995"/>
            </a:xfrm>
            <a:custGeom>
              <a:avLst/>
              <a:gdLst/>
              <a:ahLst/>
              <a:cxnLst/>
              <a:rect l="l" t="t" r="r" b="b"/>
              <a:pathLst>
                <a:path w="2071370" h="86995">
                  <a:moveTo>
                    <a:pt x="85318" y="0"/>
                  </a:moveTo>
                  <a:lnTo>
                    <a:pt x="0" y="0"/>
                  </a:lnTo>
                  <a:lnTo>
                    <a:pt x="42481" y="85318"/>
                  </a:lnTo>
                  <a:lnTo>
                    <a:pt x="85318" y="0"/>
                  </a:lnTo>
                  <a:close/>
                </a:path>
                <a:path w="2071370" h="86995">
                  <a:moveTo>
                    <a:pt x="2071077" y="1447"/>
                  </a:moveTo>
                  <a:lnTo>
                    <a:pt x="1985759" y="1447"/>
                  </a:lnTo>
                  <a:lnTo>
                    <a:pt x="2028240" y="86766"/>
                  </a:lnTo>
                  <a:lnTo>
                    <a:pt x="2071077" y="14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05321" y="2780639"/>
              <a:ext cx="2088362" cy="1090803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13233" y="1196276"/>
              <a:ext cx="1941118" cy="1291323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4859997" y="6120003"/>
              <a:ext cx="4140200" cy="540385"/>
            </a:xfrm>
            <a:custGeom>
              <a:avLst/>
              <a:gdLst/>
              <a:ahLst/>
              <a:cxnLst/>
              <a:rect l="l" t="t" r="r" b="b"/>
              <a:pathLst>
                <a:path w="4140200" h="540384">
                  <a:moveTo>
                    <a:pt x="4139996" y="0"/>
                  </a:moveTo>
                  <a:lnTo>
                    <a:pt x="0" y="0"/>
                  </a:lnTo>
                  <a:lnTo>
                    <a:pt x="0" y="539991"/>
                  </a:lnTo>
                  <a:lnTo>
                    <a:pt x="2069998" y="539991"/>
                  </a:lnTo>
                  <a:lnTo>
                    <a:pt x="4139996" y="539991"/>
                  </a:lnTo>
                  <a:lnTo>
                    <a:pt x="41399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859997" y="6120003"/>
              <a:ext cx="4140200" cy="540385"/>
            </a:xfrm>
            <a:custGeom>
              <a:avLst/>
              <a:gdLst/>
              <a:ahLst/>
              <a:cxnLst/>
              <a:rect l="l" t="t" r="r" b="b"/>
              <a:pathLst>
                <a:path w="4140200" h="540384">
                  <a:moveTo>
                    <a:pt x="2069998" y="539991"/>
                  </a:moveTo>
                  <a:lnTo>
                    <a:pt x="0" y="539991"/>
                  </a:lnTo>
                  <a:lnTo>
                    <a:pt x="0" y="0"/>
                  </a:lnTo>
                  <a:lnTo>
                    <a:pt x="4139996" y="0"/>
                  </a:lnTo>
                  <a:lnTo>
                    <a:pt x="4139996" y="539991"/>
                  </a:lnTo>
                  <a:lnTo>
                    <a:pt x="2069998" y="5399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290"/>
              </a:lnSpc>
            </a:pPr>
            <a:r>
              <a:rPr spc="-5" dirty="0"/>
              <a:t>Dirección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Operaciones</a:t>
            </a:r>
            <a:r>
              <a:rPr spc="-10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5" dirty="0"/>
              <a:t>Servicios</a:t>
            </a:r>
          </a:p>
          <a:p>
            <a:pPr algn="ctr">
              <a:lnSpc>
                <a:spcPts val="1540"/>
              </a:lnSpc>
            </a:pP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Grado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en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Ciencia</a:t>
            </a:r>
            <a:r>
              <a:rPr i="0" spc="-15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Gestión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Ingeniería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de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Servicios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9156700" cy="6864350"/>
            <a:chOff x="-6350" y="0"/>
            <a:chExt cx="9156700" cy="6864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4750"/>
              <a:ext cx="9143631" cy="90289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000838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9143631" y="0"/>
                  </a:moveTo>
                  <a:lnTo>
                    <a:pt x="0" y="0"/>
                  </a:lnTo>
                  <a:lnTo>
                    <a:pt x="0" y="856805"/>
                  </a:lnTo>
                  <a:lnTo>
                    <a:pt x="9143631" y="856805"/>
                  </a:lnTo>
                  <a:lnTo>
                    <a:pt x="91436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857644"/>
              <a:ext cx="4508500" cy="0"/>
            </a:xfrm>
            <a:custGeom>
              <a:avLst/>
              <a:gdLst/>
              <a:ahLst/>
              <a:cxnLst/>
              <a:rect l="l" t="t" r="r" b="b"/>
              <a:pathLst>
                <a:path w="4508500">
                  <a:moveTo>
                    <a:pt x="4508284" y="0"/>
                  </a:moveTo>
                  <a:lnTo>
                    <a:pt x="0" y="0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994539"/>
              <a:ext cx="9144000" cy="12700"/>
            </a:xfrm>
            <a:custGeom>
              <a:avLst/>
              <a:gdLst/>
              <a:ahLst/>
              <a:cxnLst/>
              <a:rect l="l" t="t" r="r" b="b"/>
              <a:pathLst>
                <a:path w="9144000" h="12700">
                  <a:moveTo>
                    <a:pt x="0" y="12598"/>
                  </a:moveTo>
                  <a:lnTo>
                    <a:pt x="9143631" y="12598"/>
                  </a:lnTo>
                  <a:lnTo>
                    <a:pt x="9143631" y="0"/>
                  </a:lnTo>
                  <a:lnTo>
                    <a:pt x="0" y="0"/>
                  </a:lnTo>
                  <a:lnTo>
                    <a:pt x="0" y="125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08284" y="6857644"/>
              <a:ext cx="4635500" cy="0"/>
            </a:xfrm>
            <a:custGeom>
              <a:avLst/>
              <a:gdLst/>
              <a:ahLst/>
              <a:cxnLst/>
              <a:rect l="l" t="t" r="r" b="b"/>
              <a:pathLst>
                <a:path w="4635500">
                  <a:moveTo>
                    <a:pt x="4635347" y="0"/>
                  </a:moveTo>
                  <a:lnTo>
                    <a:pt x="0" y="0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24" y="6137287"/>
              <a:ext cx="1423784" cy="54251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10374" y="792251"/>
            <a:ext cx="833119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1</a:t>
            </a:r>
            <a:r>
              <a:rPr sz="650" spc="5" dirty="0">
                <a:solidFill>
                  <a:srgbClr val="F1F1F1"/>
                </a:solidFill>
                <a:latin typeface="Gill Sans MT"/>
                <a:cs typeface="Gill Sans MT"/>
              </a:rPr>
              <a:t>.</a:t>
            </a:r>
            <a:r>
              <a:rPr sz="650" spc="-35" dirty="0">
                <a:solidFill>
                  <a:srgbClr val="F1F1F1"/>
                </a:solidFill>
                <a:latin typeface="Gill Sans MT"/>
                <a:cs typeface="Gill Sans MT"/>
              </a:rPr>
              <a:t>C</a:t>
            </a:r>
            <a:r>
              <a:rPr sz="650" spc="-65" dirty="0">
                <a:solidFill>
                  <a:srgbClr val="F1F1F1"/>
                </a:solidFill>
                <a:latin typeface="Gill Sans MT"/>
                <a:cs typeface="Gill Sans MT"/>
              </a:rPr>
              <a:t>A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650" spc="-65" dirty="0">
                <a:solidFill>
                  <a:srgbClr val="F1F1F1"/>
                </a:solidFill>
                <a:latin typeface="Gill Sans MT"/>
                <a:cs typeface="Gill Sans MT"/>
              </a:rPr>
              <a:t>P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U</a:t>
            </a:r>
            <a:r>
              <a:rPr sz="65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114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D</a:t>
            </a:r>
            <a:r>
              <a:rPr sz="650" spc="65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ÓS</a:t>
            </a:r>
            <a:r>
              <a:rPr sz="650" spc="-105" dirty="0">
                <a:solidFill>
                  <a:srgbClr val="F1F1F1"/>
                </a:solidFill>
                <a:latin typeface="Gill Sans MT"/>
                <a:cs typeface="Gill Sans MT"/>
              </a:rPr>
              <a:t>T</a:t>
            </a:r>
            <a:r>
              <a:rPr sz="650" spc="-50" dirty="0">
                <a:solidFill>
                  <a:srgbClr val="F1F1F1"/>
                </a:solidFill>
                <a:latin typeface="Gill Sans MT"/>
                <a:cs typeface="Gill Sans MT"/>
              </a:rPr>
              <a:t>OL</a:t>
            </a: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65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957237"/>
            <a:ext cx="3150870" cy="375920"/>
          </a:xfrm>
          <a:custGeom>
            <a:avLst/>
            <a:gdLst/>
            <a:ahLst/>
            <a:cxnLst/>
            <a:rect l="l" t="t" r="r" b="b"/>
            <a:pathLst>
              <a:path w="3150870" h="375919">
                <a:moveTo>
                  <a:pt x="3150717" y="0"/>
                </a:moveTo>
                <a:lnTo>
                  <a:pt x="0" y="0"/>
                </a:lnTo>
                <a:lnTo>
                  <a:pt x="0" y="375843"/>
                </a:lnTo>
                <a:lnTo>
                  <a:pt x="1575358" y="375843"/>
                </a:lnTo>
                <a:lnTo>
                  <a:pt x="3150717" y="375843"/>
                </a:lnTo>
                <a:lnTo>
                  <a:pt x="3150717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91704" y="989545"/>
            <a:ext cx="9150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D1282D"/>
                </a:solidFill>
                <a:latin typeface="Gill Sans MT"/>
                <a:cs typeface="Gill Sans MT"/>
              </a:rPr>
              <a:t>Subtítulo</a:t>
            </a:r>
            <a:r>
              <a:rPr sz="1600" spc="-75" dirty="0">
                <a:solidFill>
                  <a:srgbClr val="D1282D"/>
                </a:solidFill>
                <a:latin typeface="Gill Sans MT"/>
                <a:cs typeface="Gill Sans MT"/>
              </a:rPr>
              <a:t> </a:t>
            </a:r>
            <a:r>
              <a:rPr sz="1600" spc="-5" dirty="0">
                <a:solidFill>
                  <a:srgbClr val="D1282D"/>
                </a:solidFill>
                <a:latin typeface="Gill Sans MT"/>
                <a:cs typeface="Gill Sans MT"/>
              </a:rPr>
              <a:t>1</a:t>
            </a:r>
            <a:endParaRPr sz="1600">
              <a:latin typeface="Gill Sans MT"/>
              <a:cs typeface="Gill Sans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-355" y="395274"/>
            <a:ext cx="8809355" cy="937894"/>
            <a:chOff x="-355" y="395274"/>
            <a:chExt cx="8809355" cy="937894"/>
          </a:xfrm>
        </p:grpSpPr>
        <p:sp>
          <p:nvSpPr>
            <p:cNvPr id="13" name="object 13"/>
            <p:cNvSpPr/>
            <p:nvPr/>
          </p:nvSpPr>
          <p:spPr>
            <a:xfrm>
              <a:off x="-355" y="957237"/>
              <a:ext cx="3556000" cy="375920"/>
            </a:xfrm>
            <a:custGeom>
              <a:avLst/>
              <a:gdLst/>
              <a:ahLst/>
              <a:cxnLst/>
              <a:rect l="l" t="t" r="r" b="b"/>
              <a:pathLst>
                <a:path w="3556000" h="375919">
                  <a:moveTo>
                    <a:pt x="3555720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778038" y="375843"/>
                  </a:lnTo>
                  <a:lnTo>
                    <a:pt x="3555720" y="375843"/>
                  </a:lnTo>
                  <a:lnTo>
                    <a:pt x="3555720" y="0"/>
                  </a:lnTo>
                  <a:close/>
                </a:path>
              </a:pathLst>
            </a:custGeom>
            <a:solidFill>
              <a:srgbClr val="D12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-355" y="395274"/>
              <a:ext cx="8809355" cy="561975"/>
            </a:xfrm>
            <a:custGeom>
              <a:avLst/>
              <a:gdLst/>
              <a:ahLst/>
              <a:cxnLst/>
              <a:rect l="l" t="t" r="r" b="b"/>
              <a:pathLst>
                <a:path w="8809355" h="561975">
                  <a:moveTo>
                    <a:pt x="8808834" y="0"/>
                  </a:moveTo>
                  <a:lnTo>
                    <a:pt x="0" y="0"/>
                  </a:lnTo>
                  <a:lnTo>
                    <a:pt x="0" y="561606"/>
                  </a:lnTo>
                  <a:lnTo>
                    <a:pt x="4404601" y="561606"/>
                  </a:lnTo>
                  <a:lnTo>
                    <a:pt x="8808834" y="561606"/>
                  </a:lnTo>
                  <a:lnTo>
                    <a:pt x="8808834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753021" y="426859"/>
            <a:ext cx="6901180" cy="3409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050" b="1" spc="5" dirty="0">
                <a:latin typeface="Gill Sans Ultra Bold"/>
                <a:cs typeface="Gill Sans Ultra Bold"/>
              </a:rPr>
              <a:t>2.3.</a:t>
            </a:r>
            <a:r>
              <a:rPr sz="2050" b="1" spc="-285" dirty="0">
                <a:latin typeface="Gill Sans Ultra Bold"/>
                <a:cs typeface="Gill Sans Ultra Bold"/>
              </a:rPr>
              <a:t> </a:t>
            </a:r>
            <a:r>
              <a:rPr sz="2050" b="1" spc="-5" dirty="0">
                <a:latin typeface="Gill Sans Ultra Bold"/>
                <a:cs typeface="Gill Sans Ultra Bold"/>
              </a:rPr>
              <a:t>A</a:t>
            </a:r>
            <a:r>
              <a:rPr sz="2050" b="1" spc="5" dirty="0">
                <a:latin typeface="Gill Sans Ultra Bold"/>
                <a:cs typeface="Gill Sans Ultra Bold"/>
              </a:rPr>
              <a:t>p</a:t>
            </a:r>
            <a:r>
              <a:rPr sz="2050" b="1" spc="-60" dirty="0">
                <a:latin typeface="Gill Sans Ultra Bold"/>
                <a:cs typeface="Gill Sans Ultra Bold"/>
              </a:rPr>
              <a:t>r</a:t>
            </a:r>
            <a:r>
              <a:rPr sz="2050" b="1" spc="-120" dirty="0">
                <a:latin typeface="Gill Sans Ultra Bold"/>
                <a:cs typeface="Gill Sans Ultra Bold"/>
              </a:rPr>
              <a:t>o</a:t>
            </a:r>
            <a:r>
              <a:rPr sz="2050" b="1" spc="5" dirty="0">
                <a:latin typeface="Gill Sans Ultra Bold"/>
                <a:cs typeface="Gill Sans Ultra Bold"/>
              </a:rPr>
              <a:t>x</a:t>
            </a:r>
            <a:r>
              <a:rPr sz="2050" b="1" dirty="0">
                <a:latin typeface="Gill Sans Ultra Bold"/>
                <a:cs typeface="Gill Sans Ultra Bold"/>
              </a:rPr>
              <a:t>i</a:t>
            </a:r>
            <a:r>
              <a:rPr sz="2050" b="1" spc="5" dirty="0">
                <a:latin typeface="Gill Sans Ultra Bold"/>
                <a:cs typeface="Gill Sans Ultra Bold"/>
              </a:rPr>
              <a:t>m</a:t>
            </a:r>
            <a:r>
              <a:rPr sz="2050" b="1" spc="10" dirty="0">
                <a:latin typeface="Gill Sans Ultra Bold"/>
                <a:cs typeface="Gill Sans Ultra Bold"/>
              </a:rPr>
              <a:t>a</a:t>
            </a:r>
            <a:r>
              <a:rPr sz="2050" b="1" dirty="0">
                <a:latin typeface="Gill Sans Ultra Bold"/>
                <a:cs typeface="Gill Sans Ultra Bold"/>
              </a:rPr>
              <a:t>c</a:t>
            </a:r>
            <a:r>
              <a:rPr sz="2050" b="1" spc="5" dirty="0">
                <a:latin typeface="Gill Sans Ultra Bold"/>
                <a:cs typeface="Gill Sans Ultra Bold"/>
              </a:rPr>
              <a:t>i</a:t>
            </a:r>
            <a:r>
              <a:rPr sz="2050" b="1" dirty="0">
                <a:latin typeface="Gill Sans Ultra Bold"/>
                <a:cs typeface="Gill Sans Ultra Bold"/>
              </a:rPr>
              <a:t>o</a:t>
            </a:r>
            <a:r>
              <a:rPr sz="2050" b="1" spc="5" dirty="0">
                <a:latin typeface="Gill Sans Ultra Bold"/>
                <a:cs typeface="Gill Sans Ultra Bold"/>
              </a:rPr>
              <a:t>n</a:t>
            </a:r>
            <a:r>
              <a:rPr sz="2050" b="1" dirty="0">
                <a:latin typeface="Gill Sans Ultra Bold"/>
                <a:cs typeface="Gill Sans Ultra Bold"/>
              </a:rPr>
              <a:t>e</a:t>
            </a:r>
            <a:r>
              <a:rPr sz="2050" b="1" spc="10" dirty="0">
                <a:latin typeface="Gill Sans Ultra Bold"/>
                <a:cs typeface="Gill Sans Ultra Bold"/>
              </a:rPr>
              <a:t>s</a:t>
            </a:r>
            <a:r>
              <a:rPr sz="2050" b="1" dirty="0">
                <a:latin typeface="Gill Sans Ultra Bold"/>
                <a:cs typeface="Gill Sans Ultra Bold"/>
              </a:rPr>
              <a:t> a</a:t>
            </a:r>
            <a:r>
              <a:rPr sz="2050" b="1" spc="5" dirty="0">
                <a:latin typeface="Gill Sans Ultra Bold"/>
                <a:cs typeface="Gill Sans Ultra Bold"/>
              </a:rPr>
              <a:t>l</a:t>
            </a:r>
            <a:r>
              <a:rPr sz="2050" b="1" dirty="0">
                <a:latin typeface="Gill Sans Ultra Bold"/>
                <a:cs typeface="Gill Sans Ultra Bold"/>
              </a:rPr>
              <a:t> d</a:t>
            </a:r>
            <a:r>
              <a:rPr sz="2050" b="1" spc="5" dirty="0">
                <a:latin typeface="Gill Sans Ultra Bold"/>
                <a:cs typeface="Gill Sans Ultra Bold"/>
              </a:rPr>
              <a:t>iseñ</a:t>
            </a:r>
            <a:r>
              <a:rPr sz="2050" b="1" spc="10" dirty="0">
                <a:latin typeface="Gill Sans Ultra Bold"/>
                <a:cs typeface="Gill Sans Ultra Bold"/>
              </a:rPr>
              <a:t>o</a:t>
            </a:r>
            <a:r>
              <a:rPr sz="2050" b="1" spc="-10" dirty="0">
                <a:latin typeface="Gill Sans Ultra Bold"/>
                <a:cs typeface="Gill Sans Ultra Bold"/>
              </a:rPr>
              <a:t> </a:t>
            </a:r>
            <a:r>
              <a:rPr sz="2050" b="1" spc="5" dirty="0">
                <a:latin typeface="Gill Sans Ultra Bold"/>
                <a:cs typeface="Gill Sans Ultra Bold"/>
              </a:rPr>
              <a:t>d</a:t>
            </a:r>
            <a:r>
              <a:rPr sz="2050" b="1" dirty="0">
                <a:latin typeface="Gill Sans Ultra Bold"/>
                <a:cs typeface="Gill Sans Ultra Bold"/>
              </a:rPr>
              <a:t>e</a:t>
            </a:r>
            <a:r>
              <a:rPr sz="2050" b="1" spc="5" dirty="0">
                <a:latin typeface="Gill Sans Ultra Bold"/>
                <a:cs typeface="Gill Sans Ultra Bold"/>
              </a:rPr>
              <a:t>l</a:t>
            </a:r>
            <a:r>
              <a:rPr sz="2050" b="1" spc="-10" dirty="0">
                <a:latin typeface="Gill Sans Ultra Bold"/>
                <a:cs typeface="Gill Sans Ultra Bold"/>
              </a:rPr>
              <a:t> </a:t>
            </a:r>
            <a:r>
              <a:rPr sz="2050" b="1" spc="5" dirty="0">
                <a:latin typeface="Gill Sans Ultra Bold"/>
                <a:cs typeface="Gill Sans Ultra Bold"/>
              </a:rPr>
              <a:t>se</a:t>
            </a:r>
            <a:r>
              <a:rPr sz="2050" b="1" spc="35" dirty="0">
                <a:latin typeface="Gill Sans Ultra Bold"/>
                <a:cs typeface="Gill Sans Ultra Bold"/>
              </a:rPr>
              <a:t>r</a:t>
            </a:r>
            <a:r>
              <a:rPr sz="2050" b="1" dirty="0">
                <a:latin typeface="Gill Sans Ultra Bold"/>
                <a:cs typeface="Gill Sans Ultra Bold"/>
              </a:rPr>
              <a:t>vi</a:t>
            </a:r>
            <a:r>
              <a:rPr sz="2050" b="1" spc="10" dirty="0">
                <a:latin typeface="Gill Sans Ultra Bold"/>
                <a:cs typeface="Gill Sans Ultra Bold"/>
              </a:rPr>
              <a:t>c</a:t>
            </a:r>
            <a:r>
              <a:rPr sz="2050" b="1" dirty="0">
                <a:latin typeface="Gill Sans Ultra Bold"/>
                <a:cs typeface="Gill Sans Ultra Bold"/>
              </a:rPr>
              <a:t>i</a:t>
            </a:r>
            <a:r>
              <a:rPr sz="2050" b="1" spc="10" dirty="0">
                <a:latin typeface="Gill Sans Ultra Bold"/>
                <a:cs typeface="Gill Sans Ultra Bold"/>
              </a:rPr>
              <a:t>o</a:t>
            </a:r>
            <a:endParaRPr sz="2050">
              <a:latin typeface="Gill Sans Ultra Bold"/>
              <a:cs typeface="Gill Sans Ultra Bol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87094" y="1566989"/>
            <a:ext cx="6374130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latin typeface="Gill Sans MT"/>
                <a:cs typeface="Gill Sans MT"/>
              </a:rPr>
              <a:t>Se </a:t>
            </a:r>
            <a:r>
              <a:rPr sz="2400" spc="-5" dirty="0">
                <a:latin typeface="Gill Sans MT"/>
                <a:cs typeface="Gill Sans MT"/>
              </a:rPr>
              <a:t>han </a:t>
            </a:r>
            <a:r>
              <a:rPr sz="2400" spc="-10" dirty="0">
                <a:latin typeface="Gill Sans MT"/>
                <a:cs typeface="Gill Sans MT"/>
              </a:rPr>
              <a:t>desarrollado</a:t>
            </a:r>
            <a:r>
              <a:rPr sz="2400" spc="15" dirty="0">
                <a:latin typeface="Gill Sans MT"/>
                <a:cs typeface="Gill Sans MT"/>
              </a:rPr>
              <a:t> </a:t>
            </a:r>
            <a:r>
              <a:rPr sz="2400" b="1" spc="-5" dirty="0">
                <a:latin typeface="Gill Sans Ultra Bold"/>
                <a:cs typeface="Gill Sans Ultra Bold"/>
              </a:rPr>
              <a:t>técnicas</a:t>
            </a:r>
            <a:r>
              <a:rPr sz="2400" b="1" spc="-140" dirty="0">
                <a:latin typeface="Gill Sans Ultra Bold"/>
                <a:cs typeface="Gill Sans Ultra Bold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para</a:t>
            </a:r>
            <a:r>
              <a:rPr sz="2400" spc="-10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conseguir</a:t>
            </a:r>
            <a:r>
              <a:rPr sz="2400" spc="-1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un </a:t>
            </a:r>
            <a:r>
              <a:rPr sz="2400" spc="-65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diseño</a:t>
            </a:r>
            <a:r>
              <a:rPr sz="2400" spc="-10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innovador</a:t>
            </a:r>
            <a:r>
              <a:rPr sz="2400" spc="-1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y</a:t>
            </a:r>
            <a:r>
              <a:rPr sz="2400" spc="20" dirty="0">
                <a:latin typeface="Gill Sans MT"/>
                <a:cs typeface="Gill Sans MT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mejorar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la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productividad</a:t>
            </a:r>
            <a:r>
              <a:rPr sz="2400" spc="20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del </a:t>
            </a:r>
            <a:r>
              <a:rPr sz="2400" dirty="0">
                <a:latin typeface="Gill Sans MT"/>
                <a:cs typeface="Gill Sans MT"/>
              </a:rPr>
              <a:t> </a:t>
            </a:r>
            <a:r>
              <a:rPr sz="2400" spc="5" dirty="0">
                <a:latin typeface="Gill Sans MT"/>
                <a:cs typeface="Gill Sans MT"/>
              </a:rPr>
              <a:t>servicio: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44294" y="2581892"/>
            <a:ext cx="142240" cy="331724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dirty="0">
                <a:solidFill>
                  <a:srgbClr val="C00000"/>
                </a:solidFill>
                <a:latin typeface="Wingdings"/>
                <a:cs typeface="Wingdings"/>
              </a:rPr>
              <a:t></a:t>
            </a:r>
            <a:endParaRPr sz="20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C00000"/>
                </a:solidFill>
                <a:latin typeface="Wingdings"/>
                <a:cs typeface="Wingdings"/>
              </a:rPr>
              <a:t></a:t>
            </a:r>
            <a:endParaRPr sz="20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C00000"/>
                </a:solidFill>
                <a:latin typeface="Wingdings"/>
                <a:cs typeface="Wingdings"/>
              </a:rPr>
              <a:t></a:t>
            </a:r>
            <a:endParaRPr sz="20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C00000"/>
                </a:solidFill>
                <a:latin typeface="Wingdings"/>
                <a:cs typeface="Wingdings"/>
              </a:rPr>
              <a:t></a:t>
            </a:r>
            <a:endParaRPr sz="20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C00000"/>
                </a:solidFill>
                <a:latin typeface="Wingdings"/>
                <a:cs typeface="Wingdings"/>
              </a:rPr>
              <a:t></a:t>
            </a:r>
            <a:endParaRPr sz="20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C00000"/>
                </a:solidFill>
                <a:latin typeface="Wingdings"/>
                <a:cs typeface="Wingdings"/>
              </a:rPr>
              <a:t></a:t>
            </a:r>
            <a:endParaRPr sz="20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C00000"/>
                </a:solidFill>
                <a:latin typeface="Wingdings"/>
                <a:cs typeface="Wingdings"/>
              </a:rPr>
              <a:t></a:t>
            </a:r>
            <a:endParaRPr sz="20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C00000"/>
                </a:solidFill>
                <a:latin typeface="Wingdings"/>
                <a:cs typeface="Wingdings"/>
              </a:rPr>
              <a:t></a:t>
            </a:r>
            <a:endParaRPr sz="20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C00000"/>
                </a:solidFill>
                <a:latin typeface="Wingdings"/>
                <a:cs typeface="Wingdings"/>
              </a:rPr>
              <a:t>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87385" y="2595938"/>
            <a:ext cx="5391150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075305">
              <a:lnSpc>
                <a:spcPct val="120000"/>
              </a:lnSpc>
              <a:spcBef>
                <a:spcPts val="100"/>
              </a:spcBef>
            </a:pPr>
            <a:r>
              <a:rPr sz="2000" dirty="0">
                <a:latin typeface="Gill Sans MT"/>
                <a:cs typeface="Gill Sans MT"/>
              </a:rPr>
              <a:t>Estructurar</a:t>
            </a:r>
            <a:r>
              <a:rPr sz="2000" spc="-5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el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spc="5" dirty="0">
                <a:latin typeface="Gill Sans MT"/>
                <a:cs typeface="Gill Sans MT"/>
              </a:rPr>
              <a:t>servicio </a:t>
            </a:r>
            <a:r>
              <a:rPr sz="2000" spc="-5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Autoservicio </a:t>
            </a:r>
            <a:r>
              <a:rPr sz="2000" spc="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Restricción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de</a:t>
            </a:r>
            <a:r>
              <a:rPr sz="2000" spc="-2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ofertas</a:t>
            </a:r>
            <a:endParaRPr sz="2000">
              <a:latin typeface="Gill Sans MT"/>
              <a:cs typeface="Gill Sans MT"/>
            </a:endParaRPr>
          </a:p>
          <a:p>
            <a:pPr marL="12700" marR="5080">
              <a:lnSpc>
                <a:spcPct val="120000"/>
              </a:lnSpc>
            </a:pPr>
            <a:r>
              <a:rPr sz="2000" spc="-5" dirty="0">
                <a:latin typeface="Gill Sans MT"/>
                <a:cs typeface="Gill Sans MT"/>
              </a:rPr>
              <a:t>Personalización </a:t>
            </a:r>
            <a:r>
              <a:rPr sz="2000" dirty="0">
                <a:latin typeface="Gill Sans MT"/>
                <a:cs typeface="Gill Sans MT"/>
              </a:rPr>
              <a:t>en </a:t>
            </a:r>
            <a:r>
              <a:rPr sz="2000" spc="-5" dirty="0">
                <a:latin typeface="Gill Sans MT"/>
                <a:cs typeface="Gill Sans MT"/>
              </a:rPr>
              <a:t>la </a:t>
            </a:r>
            <a:r>
              <a:rPr sz="2000" spc="-10" dirty="0">
                <a:latin typeface="Gill Sans MT"/>
                <a:cs typeface="Gill Sans MT"/>
              </a:rPr>
              <a:t>entrega </a:t>
            </a:r>
            <a:r>
              <a:rPr sz="2000" dirty="0">
                <a:latin typeface="Gill Sans MT"/>
                <a:cs typeface="Gill Sans MT"/>
              </a:rPr>
              <a:t>más que la </a:t>
            </a:r>
            <a:r>
              <a:rPr sz="2000" spc="-5" dirty="0">
                <a:latin typeface="Gill Sans MT"/>
                <a:cs typeface="Gill Sans MT"/>
              </a:rPr>
              <a:t>producción </a:t>
            </a:r>
            <a:r>
              <a:rPr sz="2000" spc="-54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Selección</a:t>
            </a:r>
            <a:r>
              <a:rPr sz="2000" spc="7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y</a:t>
            </a:r>
            <a:r>
              <a:rPr sz="2000" spc="8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producción</a:t>
            </a:r>
            <a:r>
              <a:rPr sz="2000" spc="8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modular</a:t>
            </a:r>
            <a:r>
              <a:rPr sz="2000" spc="8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del</a:t>
            </a:r>
            <a:r>
              <a:rPr sz="2000" spc="75" dirty="0">
                <a:latin typeface="Gill Sans MT"/>
                <a:cs typeface="Gill Sans MT"/>
              </a:rPr>
              <a:t> </a:t>
            </a:r>
            <a:r>
              <a:rPr sz="2000" spc="5" dirty="0">
                <a:latin typeface="Gill Sans MT"/>
                <a:cs typeface="Gill Sans MT"/>
              </a:rPr>
              <a:t>servicio </a:t>
            </a:r>
            <a:r>
              <a:rPr sz="2000" spc="1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Separar </a:t>
            </a:r>
            <a:r>
              <a:rPr sz="2000" spc="5" dirty="0">
                <a:latin typeface="Gill Sans MT"/>
                <a:cs typeface="Gill Sans MT"/>
              </a:rPr>
              <a:t>servicios </a:t>
            </a:r>
            <a:r>
              <a:rPr sz="2000" dirty="0">
                <a:latin typeface="Gill Sans MT"/>
                <a:cs typeface="Gill Sans MT"/>
              </a:rPr>
              <a:t>que puedan </a:t>
            </a:r>
            <a:r>
              <a:rPr sz="2000" spc="-5" dirty="0">
                <a:latin typeface="Gill Sans MT"/>
                <a:cs typeface="Gill Sans MT"/>
              </a:rPr>
              <a:t>automatizarse </a:t>
            </a:r>
            <a:r>
              <a:rPr sz="2000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Programación</a:t>
            </a:r>
            <a:r>
              <a:rPr sz="2000" spc="-5" dirty="0">
                <a:latin typeface="Gill Sans MT"/>
                <a:cs typeface="Gill Sans MT"/>
              </a:rPr>
              <a:t> del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personal</a:t>
            </a:r>
            <a:r>
              <a:rPr sz="2000" spc="-10" dirty="0">
                <a:latin typeface="Gill Sans MT"/>
                <a:cs typeface="Gill Sans MT"/>
              </a:rPr>
              <a:t> preciso</a:t>
            </a:r>
            <a:endParaRPr sz="2000">
              <a:latin typeface="Gill Sans MT"/>
              <a:cs typeface="Gill Sans MT"/>
            </a:endParaRPr>
          </a:p>
          <a:p>
            <a:pPr marL="12700" marR="1853564">
              <a:lnSpc>
                <a:spcPct val="120000"/>
              </a:lnSpc>
            </a:pPr>
            <a:r>
              <a:rPr sz="2000" spc="-5" dirty="0">
                <a:latin typeface="Gill Sans MT"/>
                <a:cs typeface="Gill Sans MT"/>
              </a:rPr>
              <a:t>Clarificar las </a:t>
            </a:r>
            <a:r>
              <a:rPr sz="2000" dirty="0">
                <a:latin typeface="Gill Sans MT"/>
                <a:cs typeface="Gill Sans MT"/>
              </a:rPr>
              <a:t>opciones </a:t>
            </a:r>
            <a:r>
              <a:rPr sz="2000" spc="-5" dirty="0">
                <a:latin typeface="Gill Sans MT"/>
                <a:cs typeface="Gill Sans MT"/>
              </a:rPr>
              <a:t>del </a:t>
            </a:r>
            <a:r>
              <a:rPr sz="2000" spc="5" dirty="0">
                <a:latin typeface="Gill Sans MT"/>
                <a:cs typeface="Gill Sans MT"/>
              </a:rPr>
              <a:t>servicio </a:t>
            </a:r>
            <a:r>
              <a:rPr sz="2000" spc="-54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Otras</a:t>
            </a:r>
            <a:endParaRPr sz="2000">
              <a:latin typeface="Gill Sans MT"/>
              <a:cs typeface="Gill Sans M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859997" y="6120003"/>
            <a:ext cx="4140200" cy="540385"/>
            <a:chOff x="4859997" y="6120003"/>
            <a:chExt cx="4140200" cy="540385"/>
          </a:xfrm>
        </p:grpSpPr>
        <p:sp>
          <p:nvSpPr>
            <p:cNvPr id="20" name="object 20"/>
            <p:cNvSpPr/>
            <p:nvPr/>
          </p:nvSpPr>
          <p:spPr>
            <a:xfrm>
              <a:off x="4859997" y="6120003"/>
              <a:ext cx="4140200" cy="540385"/>
            </a:xfrm>
            <a:custGeom>
              <a:avLst/>
              <a:gdLst/>
              <a:ahLst/>
              <a:cxnLst/>
              <a:rect l="l" t="t" r="r" b="b"/>
              <a:pathLst>
                <a:path w="4140200" h="540384">
                  <a:moveTo>
                    <a:pt x="4139996" y="0"/>
                  </a:moveTo>
                  <a:lnTo>
                    <a:pt x="0" y="0"/>
                  </a:lnTo>
                  <a:lnTo>
                    <a:pt x="0" y="539991"/>
                  </a:lnTo>
                  <a:lnTo>
                    <a:pt x="2069998" y="539991"/>
                  </a:lnTo>
                  <a:lnTo>
                    <a:pt x="4139996" y="539991"/>
                  </a:lnTo>
                  <a:lnTo>
                    <a:pt x="41399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859997" y="6120003"/>
              <a:ext cx="4140200" cy="540385"/>
            </a:xfrm>
            <a:custGeom>
              <a:avLst/>
              <a:gdLst/>
              <a:ahLst/>
              <a:cxnLst/>
              <a:rect l="l" t="t" r="r" b="b"/>
              <a:pathLst>
                <a:path w="4140200" h="540384">
                  <a:moveTo>
                    <a:pt x="2069998" y="539991"/>
                  </a:moveTo>
                  <a:lnTo>
                    <a:pt x="0" y="539991"/>
                  </a:lnTo>
                  <a:lnTo>
                    <a:pt x="0" y="0"/>
                  </a:lnTo>
                  <a:lnTo>
                    <a:pt x="4139996" y="0"/>
                  </a:lnTo>
                  <a:lnTo>
                    <a:pt x="4139996" y="539991"/>
                  </a:lnTo>
                  <a:lnTo>
                    <a:pt x="2069998" y="5399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290"/>
              </a:lnSpc>
            </a:pPr>
            <a:r>
              <a:rPr spc="-5" dirty="0"/>
              <a:t>Dirección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Operaciones</a:t>
            </a:r>
            <a:r>
              <a:rPr spc="-10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5" dirty="0"/>
              <a:t>Servicios</a:t>
            </a:r>
          </a:p>
          <a:p>
            <a:pPr algn="ctr">
              <a:lnSpc>
                <a:spcPts val="1540"/>
              </a:lnSpc>
            </a:pP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Grado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en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Ciencia</a:t>
            </a:r>
            <a:r>
              <a:rPr i="0" spc="-15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Gestión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Ingeniería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de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Servicios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9156700" cy="6864350"/>
            <a:chOff x="-6350" y="0"/>
            <a:chExt cx="9156700" cy="6864350"/>
          </a:xfrm>
        </p:grpSpPr>
        <p:sp>
          <p:nvSpPr>
            <p:cNvPr id="3" name="object 3"/>
            <p:cNvSpPr/>
            <p:nvPr/>
          </p:nvSpPr>
          <p:spPr>
            <a:xfrm>
              <a:off x="9001073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570" y="0"/>
                  </a:moveTo>
                  <a:lnTo>
                    <a:pt x="0" y="0"/>
                  </a:lnTo>
                  <a:lnTo>
                    <a:pt x="0" y="1371231"/>
                  </a:lnTo>
                  <a:lnTo>
                    <a:pt x="71285" y="1371231"/>
                  </a:lnTo>
                  <a:lnTo>
                    <a:pt x="142570" y="1371231"/>
                  </a:lnTo>
                  <a:lnTo>
                    <a:pt x="142570" y="0"/>
                  </a:lnTo>
                  <a:close/>
                </a:path>
              </a:pathLst>
            </a:custGeom>
            <a:solidFill>
              <a:srgbClr val="D02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001073" y="1371244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570" y="0"/>
                  </a:moveTo>
                  <a:lnTo>
                    <a:pt x="0" y="0"/>
                  </a:lnTo>
                  <a:lnTo>
                    <a:pt x="0" y="5486031"/>
                  </a:lnTo>
                  <a:lnTo>
                    <a:pt x="71285" y="5486031"/>
                  </a:lnTo>
                  <a:lnTo>
                    <a:pt x="142570" y="5486031"/>
                  </a:lnTo>
                  <a:lnTo>
                    <a:pt x="1425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4750"/>
              <a:ext cx="9143631" cy="90289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000838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9143631" y="0"/>
                  </a:moveTo>
                  <a:lnTo>
                    <a:pt x="0" y="0"/>
                  </a:lnTo>
                  <a:lnTo>
                    <a:pt x="0" y="856805"/>
                  </a:lnTo>
                  <a:lnTo>
                    <a:pt x="9143631" y="856805"/>
                  </a:lnTo>
                  <a:lnTo>
                    <a:pt x="91436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6857644"/>
              <a:ext cx="4508500" cy="0"/>
            </a:xfrm>
            <a:custGeom>
              <a:avLst/>
              <a:gdLst/>
              <a:ahLst/>
              <a:cxnLst/>
              <a:rect l="l" t="t" r="r" b="b"/>
              <a:pathLst>
                <a:path w="4508500">
                  <a:moveTo>
                    <a:pt x="4508284" y="0"/>
                  </a:moveTo>
                  <a:lnTo>
                    <a:pt x="0" y="0"/>
                  </a:lnTo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5994538"/>
              <a:ext cx="9144000" cy="12700"/>
            </a:xfrm>
            <a:custGeom>
              <a:avLst/>
              <a:gdLst/>
              <a:ahLst/>
              <a:cxnLst/>
              <a:rect l="l" t="t" r="r" b="b"/>
              <a:pathLst>
                <a:path w="9144000" h="12700">
                  <a:moveTo>
                    <a:pt x="0" y="12599"/>
                  </a:moveTo>
                  <a:lnTo>
                    <a:pt x="9143631" y="12599"/>
                  </a:lnTo>
                  <a:lnTo>
                    <a:pt x="9143631" y="0"/>
                  </a:lnTo>
                  <a:lnTo>
                    <a:pt x="0" y="0"/>
                  </a:lnTo>
                  <a:lnTo>
                    <a:pt x="0" y="125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08284" y="6857644"/>
              <a:ext cx="4635500" cy="0"/>
            </a:xfrm>
            <a:custGeom>
              <a:avLst/>
              <a:gdLst/>
              <a:ahLst/>
              <a:cxnLst/>
              <a:rect l="l" t="t" r="r" b="b"/>
              <a:pathLst>
                <a:path w="4635500">
                  <a:moveTo>
                    <a:pt x="4635347" y="0"/>
                  </a:moveTo>
                  <a:lnTo>
                    <a:pt x="0" y="0"/>
                  </a:lnTo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24" y="6137287"/>
              <a:ext cx="1423784" cy="542518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10374" y="792251"/>
            <a:ext cx="833119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1</a:t>
            </a:r>
            <a:r>
              <a:rPr sz="650" spc="5" dirty="0">
                <a:solidFill>
                  <a:srgbClr val="F1F1F1"/>
                </a:solidFill>
                <a:latin typeface="Gill Sans MT"/>
                <a:cs typeface="Gill Sans MT"/>
              </a:rPr>
              <a:t>.</a:t>
            </a:r>
            <a:r>
              <a:rPr sz="650" spc="-35" dirty="0">
                <a:solidFill>
                  <a:srgbClr val="F1F1F1"/>
                </a:solidFill>
                <a:latin typeface="Gill Sans MT"/>
                <a:cs typeface="Gill Sans MT"/>
              </a:rPr>
              <a:t>C</a:t>
            </a:r>
            <a:r>
              <a:rPr sz="650" spc="-65" dirty="0">
                <a:solidFill>
                  <a:srgbClr val="F1F1F1"/>
                </a:solidFill>
                <a:latin typeface="Gill Sans MT"/>
                <a:cs typeface="Gill Sans MT"/>
              </a:rPr>
              <a:t>A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650" spc="-65" dirty="0">
                <a:solidFill>
                  <a:srgbClr val="F1F1F1"/>
                </a:solidFill>
                <a:latin typeface="Gill Sans MT"/>
                <a:cs typeface="Gill Sans MT"/>
              </a:rPr>
              <a:t>P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U</a:t>
            </a:r>
            <a:r>
              <a:rPr sz="65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114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D</a:t>
            </a:r>
            <a:r>
              <a:rPr sz="650" spc="65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ÓS</a:t>
            </a:r>
            <a:r>
              <a:rPr sz="650" spc="-105" dirty="0">
                <a:solidFill>
                  <a:srgbClr val="F1F1F1"/>
                </a:solidFill>
                <a:latin typeface="Gill Sans MT"/>
                <a:cs typeface="Gill Sans MT"/>
              </a:rPr>
              <a:t>T</a:t>
            </a:r>
            <a:r>
              <a:rPr sz="650" spc="-50" dirty="0">
                <a:solidFill>
                  <a:srgbClr val="F1F1F1"/>
                </a:solidFill>
                <a:latin typeface="Gill Sans MT"/>
                <a:cs typeface="Gill Sans MT"/>
              </a:rPr>
              <a:t>OL</a:t>
            </a: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65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endParaRPr sz="650">
              <a:latin typeface="Gill Sans MT"/>
              <a:cs typeface="Gill Sans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-355" y="956881"/>
            <a:ext cx="4716145" cy="457834"/>
            <a:chOff x="-355" y="956881"/>
            <a:chExt cx="4716145" cy="457834"/>
          </a:xfrm>
        </p:grpSpPr>
        <p:sp>
          <p:nvSpPr>
            <p:cNvPr id="13" name="object 13"/>
            <p:cNvSpPr/>
            <p:nvPr/>
          </p:nvSpPr>
          <p:spPr>
            <a:xfrm>
              <a:off x="0" y="957237"/>
              <a:ext cx="3150870" cy="375920"/>
            </a:xfrm>
            <a:custGeom>
              <a:avLst/>
              <a:gdLst/>
              <a:ahLst/>
              <a:cxnLst/>
              <a:rect l="l" t="t" r="r" b="b"/>
              <a:pathLst>
                <a:path w="3150870" h="375919">
                  <a:moveTo>
                    <a:pt x="3150717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575358" y="375843"/>
                  </a:lnTo>
                  <a:lnTo>
                    <a:pt x="3150717" y="375843"/>
                  </a:lnTo>
                  <a:lnTo>
                    <a:pt x="3150717" y="0"/>
                  </a:lnTo>
                  <a:close/>
                </a:path>
              </a:pathLst>
            </a:custGeom>
            <a:solidFill>
              <a:srgbClr val="0C0C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-355" y="956881"/>
              <a:ext cx="4716145" cy="457834"/>
            </a:xfrm>
            <a:custGeom>
              <a:avLst/>
              <a:gdLst/>
              <a:ahLst/>
              <a:cxnLst/>
              <a:rect l="l" t="t" r="r" b="b"/>
              <a:pathLst>
                <a:path w="4716145" h="457834">
                  <a:moveTo>
                    <a:pt x="4715637" y="0"/>
                  </a:moveTo>
                  <a:lnTo>
                    <a:pt x="0" y="0"/>
                  </a:lnTo>
                  <a:lnTo>
                    <a:pt x="0" y="457555"/>
                  </a:lnTo>
                  <a:lnTo>
                    <a:pt x="2357996" y="457555"/>
                  </a:lnTo>
                  <a:lnTo>
                    <a:pt x="4715637" y="457555"/>
                  </a:lnTo>
                  <a:lnTo>
                    <a:pt x="4715637" y="0"/>
                  </a:lnTo>
                  <a:close/>
                </a:path>
              </a:pathLst>
            </a:custGeom>
            <a:solidFill>
              <a:srgbClr val="D02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1904" y="989177"/>
            <a:ext cx="35833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Gill Sans Ultra Bold"/>
                <a:cs typeface="Gill Sans Ultra Bold"/>
              </a:rPr>
              <a:t>P</a:t>
            </a:r>
            <a:r>
              <a:rPr sz="1800" b="1" spc="-65" dirty="0">
                <a:solidFill>
                  <a:srgbClr val="FFFFFF"/>
                </a:solidFill>
                <a:latin typeface="Gill Sans Ultra Bold"/>
                <a:cs typeface="Gill Sans Ultra Bold"/>
              </a:rPr>
              <a:t>r</a:t>
            </a:r>
            <a:r>
              <a:rPr sz="1800" b="1" spc="5" dirty="0">
                <a:solidFill>
                  <a:srgbClr val="FFFFFF"/>
                </a:solidFill>
                <a:latin typeface="Gill Sans Ultra Bold"/>
                <a:cs typeface="Gill Sans Ultra Bold"/>
              </a:rPr>
              <a:t>o</a:t>
            </a:r>
            <a:r>
              <a:rPr sz="1800" b="1" spc="-20" dirty="0">
                <a:solidFill>
                  <a:srgbClr val="FFFFFF"/>
                </a:solidFill>
                <a:latin typeface="Gill Sans Ultra Bold"/>
                <a:cs typeface="Gill Sans Ultra Bold"/>
              </a:rPr>
              <a:t>c</a:t>
            </a:r>
            <a:r>
              <a:rPr sz="1800" b="1" spc="-5" dirty="0">
                <a:solidFill>
                  <a:srgbClr val="FFFFFF"/>
                </a:solidFill>
                <a:latin typeface="Gill Sans Ultra Bold"/>
                <a:cs typeface="Gill Sans Ultra Bold"/>
              </a:rPr>
              <a:t>e</a:t>
            </a:r>
            <a:r>
              <a:rPr sz="1800" b="1" spc="-290" dirty="0">
                <a:solidFill>
                  <a:srgbClr val="FFFFFF"/>
                </a:solidFill>
                <a:latin typeface="Gill Sans Ultra Bold"/>
                <a:cs typeface="Gill Sans Ultra Bold"/>
              </a:rPr>
              <a:t>s</a:t>
            </a:r>
            <a:r>
              <a:rPr sz="2400" spc="-682" baseline="6944" dirty="0">
                <a:solidFill>
                  <a:srgbClr val="D0272D"/>
                </a:solidFill>
                <a:latin typeface="Gill Sans MT"/>
                <a:cs typeface="Gill Sans MT"/>
              </a:rPr>
              <a:t>S</a:t>
            </a:r>
            <a:r>
              <a:rPr sz="1800" b="1" spc="-860" dirty="0">
                <a:solidFill>
                  <a:srgbClr val="FFFFFF"/>
                </a:solidFill>
                <a:latin typeface="Gill Sans Ultra Bold"/>
                <a:cs typeface="Gill Sans Ultra Bold"/>
              </a:rPr>
              <a:t>o</a:t>
            </a:r>
            <a:r>
              <a:rPr sz="2400" spc="-7" baseline="6944" dirty="0">
                <a:solidFill>
                  <a:srgbClr val="D0272D"/>
                </a:solidFill>
                <a:latin typeface="Gill Sans MT"/>
                <a:cs typeface="Gill Sans MT"/>
              </a:rPr>
              <a:t>u</a:t>
            </a:r>
            <a:r>
              <a:rPr sz="2400" spc="-240" baseline="6944" dirty="0">
                <a:solidFill>
                  <a:srgbClr val="D0272D"/>
                </a:solidFill>
                <a:latin typeface="Gill Sans MT"/>
                <a:cs typeface="Gill Sans MT"/>
              </a:rPr>
              <a:t>b</a:t>
            </a:r>
            <a:r>
              <a:rPr sz="1800" b="1" spc="-1290" dirty="0">
                <a:solidFill>
                  <a:srgbClr val="FFFFFF"/>
                </a:solidFill>
                <a:latin typeface="Gill Sans Ultra Bold"/>
                <a:cs typeface="Gill Sans Ultra Bold"/>
              </a:rPr>
              <a:t>d</a:t>
            </a:r>
            <a:r>
              <a:rPr sz="2400" spc="-30" baseline="6944" dirty="0">
                <a:solidFill>
                  <a:srgbClr val="D0272D"/>
                </a:solidFill>
                <a:latin typeface="Gill Sans MT"/>
                <a:cs typeface="Gill Sans MT"/>
              </a:rPr>
              <a:t>t</a:t>
            </a:r>
            <a:r>
              <a:rPr sz="2400" spc="-15" baseline="6944" dirty="0">
                <a:solidFill>
                  <a:srgbClr val="D0272D"/>
                </a:solidFill>
                <a:latin typeface="Gill Sans MT"/>
                <a:cs typeface="Gill Sans MT"/>
              </a:rPr>
              <a:t>í</a:t>
            </a:r>
            <a:r>
              <a:rPr sz="2400" spc="-195" baseline="6944" dirty="0">
                <a:solidFill>
                  <a:srgbClr val="D0272D"/>
                </a:solidFill>
                <a:latin typeface="Gill Sans MT"/>
                <a:cs typeface="Gill Sans MT"/>
              </a:rPr>
              <a:t>t</a:t>
            </a:r>
            <a:r>
              <a:rPr sz="1800" b="1" spc="-1145" dirty="0">
                <a:solidFill>
                  <a:srgbClr val="FFFFFF"/>
                </a:solidFill>
                <a:latin typeface="Gill Sans Ultra Bold"/>
                <a:cs typeface="Gill Sans Ultra Bold"/>
              </a:rPr>
              <a:t>e</a:t>
            </a:r>
            <a:r>
              <a:rPr sz="2400" spc="-7" baseline="6944" dirty="0">
                <a:solidFill>
                  <a:srgbClr val="D0272D"/>
                </a:solidFill>
                <a:latin typeface="Gill Sans MT"/>
                <a:cs typeface="Gill Sans MT"/>
              </a:rPr>
              <a:t>ul</a:t>
            </a:r>
            <a:r>
              <a:rPr sz="2400" spc="-450" baseline="6944" dirty="0">
                <a:solidFill>
                  <a:srgbClr val="D0272D"/>
                </a:solidFill>
                <a:latin typeface="Gill Sans MT"/>
                <a:cs typeface="Gill Sans MT"/>
              </a:rPr>
              <a:t>o</a:t>
            </a:r>
            <a:r>
              <a:rPr sz="1800" b="1" spc="-869" dirty="0">
                <a:solidFill>
                  <a:srgbClr val="FFFFFF"/>
                </a:solidFill>
                <a:latin typeface="Gill Sans Ultra Bold"/>
                <a:cs typeface="Gill Sans Ultra Bold"/>
              </a:rPr>
              <a:t>D</a:t>
            </a:r>
            <a:r>
              <a:rPr sz="2400" spc="89" baseline="6944" dirty="0">
                <a:solidFill>
                  <a:srgbClr val="D0272D"/>
                </a:solidFill>
                <a:latin typeface="Gill Sans MT"/>
                <a:cs typeface="Gill Sans MT"/>
              </a:rPr>
              <a:t>1</a:t>
            </a:r>
            <a:r>
              <a:rPr sz="1800" b="1" spc="-5" dirty="0">
                <a:solidFill>
                  <a:srgbClr val="FFFFFF"/>
                </a:solidFill>
                <a:latin typeface="Gill Sans Ultra Bold"/>
                <a:cs typeface="Gill Sans Ultra Bold"/>
              </a:rPr>
              <a:t>e</a:t>
            </a:r>
            <a:r>
              <a:rPr sz="1800" b="1" spc="-15" dirty="0">
                <a:solidFill>
                  <a:srgbClr val="FFFFFF"/>
                </a:solidFill>
                <a:latin typeface="Gill Sans Ultra Bold"/>
                <a:cs typeface="Gill Sans Ultra Bold"/>
              </a:rPr>
              <a:t>s</a:t>
            </a:r>
            <a:r>
              <a:rPr sz="1800" b="1" spc="-10" dirty="0">
                <a:solidFill>
                  <a:srgbClr val="FFFFFF"/>
                </a:solidFill>
                <a:latin typeface="Gill Sans Ultra Bold"/>
                <a:cs typeface="Gill Sans Ultra Bold"/>
              </a:rPr>
              <a:t>a</a:t>
            </a:r>
            <a:r>
              <a:rPr sz="1800" b="1" spc="-40" dirty="0">
                <a:solidFill>
                  <a:srgbClr val="FFFFFF"/>
                </a:solidFill>
                <a:latin typeface="Gill Sans Ultra Bold"/>
                <a:cs typeface="Gill Sans Ultra Bold"/>
              </a:rPr>
              <a:t>r</a:t>
            </a:r>
            <a:r>
              <a:rPr sz="1800" b="1" spc="-70" dirty="0">
                <a:solidFill>
                  <a:srgbClr val="FFFFFF"/>
                </a:solidFill>
                <a:latin typeface="Gill Sans Ultra Bold"/>
                <a:cs typeface="Gill Sans Ultra Bold"/>
              </a:rPr>
              <a:t>r</a:t>
            </a:r>
            <a:r>
              <a:rPr sz="1800" b="1" spc="5" dirty="0">
                <a:solidFill>
                  <a:srgbClr val="FFFFFF"/>
                </a:solidFill>
                <a:latin typeface="Gill Sans Ultra Bold"/>
                <a:cs typeface="Gill Sans Ultra Bold"/>
              </a:rPr>
              <a:t>o</a:t>
            </a:r>
            <a:r>
              <a:rPr sz="1800" b="1" spc="-10" dirty="0">
                <a:solidFill>
                  <a:srgbClr val="FFFFFF"/>
                </a:solidFill>
                <a:latin typeface="Gill Sans Ultra Bold"/>
                <a:cs typeface="Gill Sans Ultra Bold"/>
              </a:rPr>
              <a:t>l</a:t>
            </a:r>
            <a:r>
              <a:rPr sz="1800" b="1" dirty="0">
                <a:solidFill>
                  <a:srgbClr val="FFFFFF"/>
                </a:solidFill>
                <a:latin typeface="Gill Sans Ultra Bold"/>
                <a:cs typeface="Gill Sans Ultra Bold"/>
              </a:rPr>
              <a:t>l</a:t>
            </a:r>
            <a:r>
              <a:rPr sz="1800" b="1" spc="-5" dirty="0">
                <a:solidFill>
                  <a:srgbClr val="FFFFFF"/>
                </a:solidFill>
                <a:latin typeface="Gill Sans Ultra Bold"/>
                <a:cs typeface="Gill Sans Ultra Bold"/>
              </a:rPr>
              <a:t>o </a:t>
            </a:r>
            <a:r>
              <a:rPr sz="1800" b="1" spc="-10" dirty="0">
                <a:solidFill>
                  <a:srgbClr val="FFFFFF"/>
                </a:solidFill>
                <a:latin typeface="Gill Sans Ultra Bold"/>
                <a:cs typeface="Gill Sans Ultra Bold"/>
              </a:rPr>
              <a:t>d</a:t>
            </a:r>
            <a:r>
              <a:rPr sz="1800" b="1" spc="-5" dirty="0">
                <a:solidFill>
                  <a:srgbClr val="FFFFFF"/>
                </a:solidFill>
                <a:latin typeface="Gill Sans Ultra Bold"/>
                <a:cs typeface="Gill Sans Ultra Bold"/>
              </a:rPr>
              <a:t>e  </a:t>
            </a:r>
            <a:r>
              <a:rPr sz="1800" b="1" spc="-30" dirty="0">
                <a:solidFill>
                  <a:srgbClr val="FFFFFF"/>
                </a:solidFill>
                <a:latin typeface="Gill Sans Ultra Bold"/>
                <a:cs typeface="Gill Sans Ultra Bold"/>
              </a:rPr>
              <a:t>Nuevos</a:t>
            </a:r>
            <a:r>
              <a:rPr sz="1800" b="1" spc="-5" dirty="0">
                <a:solidFill>
                  <a:srgbClr val="FFFFFF"/>
                </a:solidFill>
                <a:latin typeface="Gill Sans Ultra Bold"/>
                <a:cs typeface="Gill Sans Ultra Bold"/>
              </a:rPr>
              <a:t> Servicios</a:t>
            </a:r>
            <a:endParaRPr sz="1800">
              <a:latin typeface="Gill Sans Ultra Bold"/>
              <a:cs typeface="Gill Sans Ultra Bold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-355" y="395274"/>
            <a:ext cx="8809355" cy="561975"/>
          </a:xfrm>
          <a:custGeom>
            <a:avLst/>
            <a:gdLst/>
            <a:ahLst/>
            <a:cxnLst/>
            <a:rect l="l" t="t" r="r" b="b"/>
            <a:pathLst>
              <a:path w="8809355" h="561975">
                <a:moveTo>
                  <a:pt x="8808834" y="0"/>
                </a:moveTo>
                <a:lnTo>
                  <a:pt x="0" y="0"/>
                </a:lnTo>
                <a:lnTo>
                  <a:pt x="0" y="561606"/>
                </a:lnTo>
                <a:lnTo>
                  <a:pt x="4404601" y="561606"/>
                </a:lnTo>
                <a:lnTo>
                  <a:pt x="8808834" y="561606"/>
                </a:lnTo>
                <a:lnTo>
                  <a:pt x="8808834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753021" y="426859"/>
            <a:ext cx="6901180" cy="3409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050" b="1" spc="5" dirty="0">
                <a:latin typeface="Gill Sans Ultra Bold"/>
                <a:cs typeface="Gill Sans Ultra Bold"/>
              </a:rPr>
              <a:t>2.3.</a:t>
            </a:r>
            <a:r>
              <a:rPr sz="2050" b="1" spc="-285" dirty="0">
                <a:latin typeface="Gill Sans Ultra Bold"/>
                <a:cs typeface="Gill Sans Ultra Bold"/>
              </a:rPr>
              <a:t> </a:t>
            </a:r>
            <a:r>
              <a:rPr sz="2050" b="1" spc="-5" dirty="0">
                <a:latin typeface="Gill Sans Ultra Bold"/>
                <a:cs typeface="Gill Sans Ultra Bold"/>
              </a:rPr>
              <a:t>A</a:t>
            </a:r>
            <a:r>
              <a:rPr sz="2050" b="1" spc="5" dirty="0">
                <a:latin typeface="Gill Sans Ultra Bold"/>
                <a:cs typeface="Gill Sans Ultra Bold"/>
              </a:rPr>
              <a:t>p</a:t>
            </a:r>
            <a:r>
              <a:rPr sz="2050" b="1" spc="-60" dirty="0">
                <a:latin typeface="Gill Sans Ultra Bold"/>
                <a:cs typeface="Gill Sans Ultra Bold"/>
              </a:rPr>
              <a:t>r</a:t>
            </a:r>
            <a:r>
              <a:rPr sz="2050" b="1" spc="-120" dirty="0">
                <a:latin typeface="Gill Sans Ultra Bold"/>
                <a:cs typeface="Gill Sans Ultra Bold"/>
              </a:rPr>
              <a:t>o</a:t>
            </a:r>
            <a:r>
              <a:rPr sz="2050" b="1" spc="5" dirty="0">
                <a:latin typeface="Gill Sans Ultra Bold"/>
                <a:cs typeface="Gill Sans Ultra Bold"/>
              </a:rPr>
              <a:t>x</a:t>
            </a:r>
            <a:r>
              <a:rPr sz="2050" b="1" dirty="0">
                <a:latin typeface="Gill Sans Ultra Bold"/>
                <a:cs typeface="Gill Sans Ultra Bold"/>
              </a:rPr>
              <a:t>i</a:t>
            </a:r>
            <a:r>
              <a:rPr sz="2050" b="1" spc="5" dirty="0">
                <a:latin typeface="Gill Sans Ultra Bold"/>
                <a:cs typeface="Gill Sans Ultra Bold"/>
              </a:rPr>
              <a:t>m</a:t>
            </a:r>
            <a:r>
              <a:rPr sz="2050" b="1" spc="10" dirty="0">
                <a:latin typeface="Gill Sans Ultra Bold"/>
                <a:cs typeface="Gill Sans Ultra Bold"/>
              </a:rPr>
              <a:t>a</a:t>
            </a:r>
            <a:r>
              <a:rPr sz="2050" b="1" dirty="0">
                <a:latin typeface="Gill Sans Ultra Bold"/>
                <a:cs typeface="Gill Sans Ultra Bold"/>
              </a:rPr>
              <a:t>c</a:t>
            </a:r>
            <a:r>
              <a:rPr sz="2050" b="1" spc="5" dirty="0">
                <a:latin typeface="Gill Sans Ultra Bold"/>
                <a:cs typeface="Gill Sans Ultra Bold"/>
              </a:rPr>
              <a:t>i</a:t>
            </a:r>
            <a:r>
              <a:rPr sz="2050" b="1" dirty="0">
                <a:latin typeface="Gill Sans Ultra Bold"/>
                <a:cs typeface="Gill Sans Ultra Bold"/>
              </a:rPr>
              <a:t>o</a:t>
            </a:r>
            <a:r>
              <a:rPr sz="2050" b="1" spc="5" dirty="0">
                <a:latin typeface="Gill Sans Ultra Bold"/>
                <a:cs typeface="Gill Sans Ultra Bold"/>
              </a:rPr>
              <a:t>n</a:t>
            </a:r>
            <a:r>
              <a:rPr sz="2050" b="1" dirty="0">
                <a:latin typeface="Gill Sans Ultra Bold"/>
                <a:cs typeface="Gill Sans Ultra Bold"/>
              </a:rPr>
              <a:t>e</a:t>
            </a:r>
            <a:r>
              <a:rPr sz="2050" b="1" spc="10" dirty="0">
                <a:latin typeface="Gill Sans Ultra Bold"/>
                <a:cs typeface="Gill Sans Ultra Bold"/>
              </a:rPr>
              <a:t>s</a:t>
            </a:r>
            <a:r>
              <a:rPr sz="2050" b="1" dirty="0">
                <a:latin typeface="Gill Sans Ultra Bold"/>
                <a:cs typeface="Gill Sans Ultra Bold"/>
              </a:rPr>
              <a:t> a</a:t>
            </a:r>
            <a:r>
              <a:rPr sz="2050" b="1" spc="5" dirty="0">
                <a:latin typeface="Gill Sans Ultra Bold"/>
                <a:cs typeface="Gill Sans Ultra Bold"/>
              </a:rPr>
              <a:t>l</a:t>
            </a:r>
            <a:r>
              <a:rPr sz="2050" b="1" dirty="0">
                <a:latin typeface="Gill Sans Ultra Bold"/>
                <a:cs typeface="Gill Sans Ultra Bold"/>
              </a:rPr>
              <a:t> d</a:t>
            </a:r>
            <a:r>
              <a:rPr sz="2050" b="1" spc="5" dirty="0">
                <a:latin typeface="Gill Sans Ultra Bold"/>
                <a:cs typeface="Gill Sans Ultra Bold"/>
              </a:rPr>
              <a:t>iseñ</a:t>
            </a:r>
            <a:r>
              <a:rPr sz="2050" b="1" spc="10" dirty="0">
                <a:latin typeface="Gill Sans Ultra Bold"/>
                <a:cs typeface="Gill Sans Ultra Bold"/>
              </a:rPr>
              <a:t>o</a:t>
            </a:r>
            <a:r>
              <a:rPr sz="2050" b="1" spc="-10" dirty="0">
                <a:latin typeface="Gill Sans Ultra Bold"/>
                <a:cs typeface="Gill Sans Ultra Bold"/>
              </a:rPr>
              <a:t> </a:t>
            </a:r>
            <a:r>
              <a:rPr sz="2050" b="1" spc="5" dirty="0">
                <a:latin typeface="Gill Sans Ultra Bold"/>
                <a:cs typeface="Gill Sans Ultra Bold"/>
              </a:rPr>
              <a:t>d</a:t>
            </a:r>
            <a:r>
              <a:rPr sz="2050" b="1" dirty="0">
                <a:latin typeface="Gill Sans Ultra Bold"/>
                <a:cs typeface="Gill Sans Ultra Bold"/>
              </a:rPr>
              <a:t>e</a:t>
            </a:r>
            <a:r>
              <a:rPr sz="2050" b="1" spc="5" dirty="0">
                <a:latin typeface="Gill Sans Ultra Bold"/>
                <a:cs typeface="Gill Sans Ultra Bold"/>
              </a:rPr>
              <a:t>l</a:t>
            </a:r>
            <a:r>
              <a:rPr sz="2050" b="1" spc="-10" dirty="0">
                <a:latin typeface="Gill Sans Ultra Bold"/>
                <a:cs typeface="Gill Sans Ultra Bold"/>
              </a:rPr>
              <a:t> </a:t>
            </a:r>
            <a:r>
              <a:rPr sz="2050" b="1" spc="5" dirty="0">
                <a:latin typeface="Gill Sans Ultra Bold"/>
                <a:cs typeface="Gill Sans Ultra Bold"/>
              </a:rPr>
              <a:t>se</a:t>
            </a:r>
            <a:r>
              <a:rPr sz="2050" b="1" spc="35" dirty="0">
                <a:latin typeface="Gill Sans Ultra Bold"/>
                <a:cs typeface="Gill Sans Ultra Bold"/>
              </a:rPr>
              <a:t>r</a:t>
            </a:r>
            <a:r>
              <a:rPr sz="2050" b="1" dirty="0">
                <a:latin typeface="Gill Sans Ultra Bold"/>
                <a:cs typeface="Gill Sans Ultra Bold"/>
              </a:rPr>
              <a:t>vi</a:t>
            </a:r>
            <a:r>
              <a:rPr sz="2050" b="1" spc="10" dirty="0">
                <a:latin typeface="Gill Sans Ultra Bold"/>
                <a:cs typeface="Gill Sans Ultra Bold"/>
              </a:rPr>
              <a:t>c</a:t>
            </a:r>
            <a:r>
              <a:rPr sz="2050" b="1" dirty="0">
                <a:latin typeface="Gill Sans Ultra Bold"/>
                <a:cs typeface="Gill Sans Ultra Bold"/>
              </a:rPr>
              <a:t>i</a:t>
            </a:r>
            <a:r>
              <a:rPr sz="2050" b="1" spc="10" dirty="0">
                <a:latin typeface="Gill Sans Ultra Bold"/>
                <a:cs typeface="Gill Sans Ultra Bold"/>
              </a:rPr>
              <a:t>o</a:t>
            </a:r>
            <a:endParaRPr sz="2050">
              <a:latin typeface="Gill Sans Ultra Bold"/>
              <a:cs typeface="Gill Sans Ultra Bol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33243" y="1749280"/>
            <a:ext cx="3738245" cy="410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225"/>
              </a:lnSpc>
            </a:pPr>
            <a:r>
              <a:rPr sz="1100" b="1" spc="290" dirty="0">
                <a:latin typeface="Arial"/>
                <a:cs typeface="Arial"/>
              </a:rPr>
              <a:t>Generación</a:t>
            </a:r>
            <a:r>
              <a:rPr sz="1100" b="1" spc="110" dirty="0">
                <a:latin typeface="Arial"/>
                <a:cs typeface="Arial"/>
              </a:rPr>
              <a:t> </a:t>
            </a:r>
            <a:r>
              <a:rPr sz="1100" b="1" spc="305" dirty="0">
                <a:latin typeface="Arial"/>
                <a:cs typeface="Arial"/>
              </a:rPr>
              <a:t>de</a:t>
            </a:r>
            <a:r>
              <a:rPr sz="1100" b="1" spc="125" dirty="0">
                <a:latin typeface="Arial"/>
                <a:cs typeface="Arial"/>
              </a:rPr>
              <a:t> </a:t>
            </a:r>
            <a:r>
              <a:rPr sz="1100" b="1" spc="270" dirty="0">
                <a:latin typeface="Arial"/>
                <a:cs typeface="Arial"/>
              </a:rPr>
              <a:t>ideas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70"/>
              </a:spcBef>
            </a:pPr>
            <a:r>
              <a:rPr sz="1100" i="1" spc="260" dirty="0">
                <a:latin typeface="Arial"/>
                <a:cs typeface="Arial"/>
              </a:rPr>
              <a:t>Revisar</a:t>
            </a:r>
            <a:r>
              <a:rPr sz="1100" i="1" spc="114" dirty="0">
                <a:latin typeface="Arial"/>
                <a:cs typeface="Arial"/>
              </a:rPr>
              <a:t> </a:t>
            </a:r>
            <a:r>
              <a:rPr sz="1100" i="1" spc="229" dirty="0">
                <a:latin typeface="Arial"/>
                <a:cs typeface="Arial"/>
              </a:rPr>
              <a:t>las</a:t>
            </a:r>
            <a:r>
              <a:rPr sz="1100" i="1" spc="120" dirty="0">
                <a:latin typeface="Arial"/>
                <a:cs typeface="Arial"/>
              </a:rPr>
              <a:t> </a:t>
            </a:r>
            <a:r>
              <a:rPr sz="1100" i="1" spc="254" dirty="0">
                <a:latin typeface="Arial"/>
                <a:cs typeface="Arial"/>
              </a:rPr>
              <a:t>ideas</a:t>
            </a:r>
            <a:r>
              <a:rPr sz="1100" i="1" spc="120" dirty="0">
                <a:latin typeface="Arial"/>
                <a:cs typeface="Arial"/>
              </a:rPr>
              <a:t> </a:t>
            </a:r>
            <a:r>
              <a:rPr sz="1100" i="1" spc="295" dirty="0">
                <a:latin typeface="Arial"/>
                <a:cs typeface="Arial"/>
              </a:rPr>
              <a:t>en</a:t>
            </a:r>
            <a:r>
              <a:rPr sz="1100" i="1" spc="130" dirty="0">
                <a:latin typeface="Arial"/>
                <a:cs typeface="Arial"/>
              </a:rPr>
              <a:t> </a:t>
            </a:r>
            <a:r>
              <a:rPr sz="1100" i="1" spc="285" dirty="0">
                <a:latin typeface="Arial"/>
                <a:cs typeface="Arial"/>
              </a:rPr>
              <a:t>base</a:t>
            </a:r>
            <a:r>
              <a:rPr sz="1100" i="1" spc="135" dirty="0">
                <a:latin typeface="Arial"/>
                <a:cs typeface="Arial"/>
              </a:rPr>
              <a:t> </a:t>
            </a:r>
            <a:r>
              <a:rPr sz="1100" i="1" spc="295" dirty="0">
                <a:latin typeface="Arial"/>
                <a:cs typeface="Arial"/>
              </a:rPr>
              <a:t>a</a:t>
            </a:r>
            <a:r>
              <a:rPr sz="1100" i="1" spc="130" dirty="0">
                <a:latin typeface="Arial"/>
                <a:cs typeface="Arial"/>
              </a:rPr>
              <a:t> </a:t>
            </a:r>
            <a:r>
              <a:rPr sz="1100" i="1" spc="215" dirty="0">
                <a:latin typeface="Arial"/>
                <a:cs typeface="Arial"/>
              </a:rPr>
              <a:t>la</a:t>
            </a:r>
            <a:r>
              <a:rPr sz="1100" i="1" spc="130" dirty="0">
                <a:latin typeface="Arial"/>
                <a:cs typeface="Arial"/>
              </a:rPr>
              <a:t> </a:t>
            </a:r>
            <a:r>
              <a:rPr sz="1100" i="1" spc="229" dirty="0">
                <a:latin typeface="Arial"/>
                <a:cs typeface="Arial"/>
              </a:rPr>
              <a:t>estrategia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36317" y="2445164"/>
            <a:ext cx="4132579" cy="408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ts val="1225"/>
              </a:lnSpc>
            </a:pPr>
            <a:r>
              <a:rPr sz="1100" b="1" spc="265" dirty="0">
                <a:latin typeface="Arial"/>
                <a:cs typeface="Arial"/>
              </a:rPr>
              <a:t>Desarrollo</a:t>
            </a:r>
            <a:r>
              <a:rPr sz="1100" b="1" spc="110" dirty="0">
                <a:latin typeface="Arial"/>
                <a:cs typeface="Arial"/>
              </a:rPr>
              <a:t> </a:t>
            </a:r>
            <a:r>
              <a:rPr sz="1100" b="1" spc="305" dirty="0">
                <a:latin typeface="Arial"/>
                <a:cs typeface="Arial"/>
              </a:rPr>
              <a:t>y</a:t>
            </a:r>
            <a:r>
              <a:rPr sz="1100" b="1" spc="100" dirty="0">
                <a:latin typeface="Arial"/>
                <a:cs typeface="Arial"/>
              </a:rPr>
              <a:t> </a:t>
            </a:r>
            <a:r>
              <a:rPr sz="1100" b="1" spc="275" dirty="0">
                <a:latin typeface="Arial"/>
                <a:cs typeface="Arial"/>
              </a:rPr>
              <a:t>evaluación</a:t>
            </a:r>
            <a:r>
              <a:rPr sz="1100" b="1" spc="125" dirty="0">
                <a:latin typeface="Arial"/>
                <a:cs typeface="Arial"/>
              </a:rPr>
              <a:t> </a:t>
            </a:r>
            <a:r>
              <a:rPr sz="1100" b="1" spc="260" dirty="0">
                <a:latin typeface="Arial"/>
                <a:cs typeface="Arial"/>
              </a:rPr>
              <a:t>del</a:t>
            </a:r>
            <a:r>
              <a:rPr sz="1100" b="1" spc="110" dirty="0">
                <a:latin typeface="Arial"/>
                <a:cs typeface="Arial"/>
              </a:rPr>
              <a:t> </a:t>
            </a:r>
            <a:r>
              <a:rPr sz="1100" b="1" spc="295" dirty="0">
                <a:latin typeface="Arial"/>
                <a:cs typeface="Arial"/>
              </a:rPr>
              <a:t>concepto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50"/>
              </a:spcBef>
            </a:pPr>
            <a:r>
              <a:rPr sz="1100" i="1" spc="265" dirty="0">
                <a:latin typeface="Arial"/>
                <a:cs typeface="Arial"/>
              </a:rPr>
              <a:t>Probar</a:t>
            </a:r>
            <a:r>
              <a:rPr sz="1100" i="1" spc="110" dirty="0">
                <a:latin typeface="Arial"/>
                <a:cs typeface="Arial"/>
              </a:rPr>
              <a:t> </a:t>
            </a:r>
            <a:r>
              <a:rPr sz="1100" i="1" spc="204" dirty="0">
                <a:latin typeface="Arial"/>
                <a:cs typeface="Arial"/>
              </a:rPr>
              <a:t>el</a:t>
            </a:r>
            <a:r>
              <a:rPr sz="1100" i="1" spc="145" dirty="0">
                <a:latin typeface="Arial"/>
                <a:cs typeface="Arial"/>
              </a:rPr>
              <a:t> </a:t>
            </a:r>
            <a:r>
              <a:rPr sz="1100" i="1" spc="270" dirty="0">
                <a:latin typeface="Arial"/>
                <a:cs typeface="Arial"/>
              </a:rPr>
              <a:t>concepto</a:t>
            </a:r>
            <a:r>
              <a:rPr sz="1100" i="1" spc="145" dirty="0">
                <a:latin typeface="Arial"/>
                <a:cs typeface="Arial"/>
              </a:rPr>
              <a:t> </a:t>
            </a:r>
            <a:r>
              <a:rPr sz="1100" i="1" spc="290" dirty="0">
                <a:latin typeface="Arial"/>
                <a:cs typeface="Arial"/>
              </a:rPr>
              <a:t>con</a:t>
            </a:r>
            <a:r>
              <a:rPr sz="1100" i="1" spc="114" dirty="0">
                <a:latin typeface="Arial"/>
                <a:cs typeface="Arial"/>
              </a:rPr>
              <a:t> </a:t>
            </a:r>
            <a:r>
              <a:rPr sz="1100" i="1" spc="225" dirty="0">
                <a:latin typeface="Arial"/>
                <a:cs typeface="Arial"/>
              </a:rPr>
              <a:t>clientes</a:t>
            </a:r>
            <a:r>
              <a:rPr sz="1100" i="1" spc="105" dirty="0">
                <a:latin typeface="Arial"/>
                <a:cs typeface="Arial"/>
              </a:rPr>
              <a:t> </a:t>
            </a:r>
            <a:r>
              <a:rPr sz="1100" i="1" spc="265" dirty="0">
                <a:latin typeface="Arial"/>
                <a:cs typeface="Arial"/>
              </a:rPr>
              <a:t>y</a:t>
            </a:r>
            <a:r>
              <a:rPr sz="1100" i="1" spc="120" dirty="0">
                <a:latin typeface="Arial"/>
                <a:cs typeface="Arial"/>
              </a:rPr>
              <a:t> </a:t>
            </a:r>
            <a:r>
              <a:rPr sz="1100" i="1" spc="290" dirty="0">
                <a:latin typeface="Arial"/>
                <a:cs typeface="Arial"/>
              </a:rPr>
              <a:t>empleados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715120" y="3127369"/>
            <a:ext cx="3175000" cy="408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ts val="1225"/>
              </a:lnSpc>
            </a:pPr>
            <a:r>
              <a:rPr sz="1100" b="1" spc="250" dirty="0">
                <a:latin typeface="Arial"/>
                <a:cs typeface="Arial"/>
              </a:rPr>
              <a:t>Análisis</a:t>
            </a:r>
            <a:r>
              <a:rPr sz="1100" b="1" spc="114" dirty="0">
                <a:latin typeface="Arial"/>
                <a:cs typeface="Arial"/>
              </a:rPr>
              <a:t> </a:t>
            </a:r>
            <a:r>
              <a:rPr sz="1100" b="1" spc="260" dirty="0">
                <a:latin typeface="Arial"/>
                <a:cs typeface="Arial"/>
              </a:rPr>
              <a:t>del</a:t>
            </a:r>
            <a:r>
              <a:rPr sz="1100" b="1" spc="100" dirty="0">
                <a:latin typeface="Arial"/>
                <a:cs typeface="Arial"/>
              </a:rPr>
              <a:t> </a:t>
            </a:r>
            <a:r>
              <a:rPr sz="1100" b="1" spc="295" dirty="0">
                <a:latin typeface="Arial"/>
                <a:cs typeface="Arial"/>
              </a:rPr>
              <a:t>negocio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55"/>
              </a:spcBef>
            </a:pPr>
            <a:r>
              <a:rPr sz="1100" i="1" spc="265" dirty="0">
                <a:latin typeface="Arial"/>
                <a:cs typeface="Arial"/>
              </a:rPr>
              <a:t>Probar</a:t>
            </a:r>
            <a:r>
              <a:rPr sz="1100" i="1" spc="135" dirty="0">
                <a:latin typeface="Arial"/>
                <a:cs typeface="Arial"/>
              </a:rPr>
              <a:t> </a:t>
            </a:r>
            <a:r>
              <a:rPr sz="1100" i="1" spc="215" dirty="0">
                <a:latin typeface="Arial"/>
                <a:cs typeface="Arial"/>
              </a:rPr>
              <a:t>la</a:t>
            </a:r>
            <a:r>
              <a:rPr sz="1100" i="1" spc="135" dirty="0">
                <a:latin typeface="Arial"/>
                <a:cs typeface="Arial"/>
              </a:rPr>
              <a:t> </a:t>
            </a:r>
            <a:r>
              <a:rPr sz="1100" i="1" spc="225" dirty="0">
                <a:latin typeface="Arial"/>
                <a:cs typeface="Arial"/>
              </a:rPr>
              <a:t>rentabilidad</a:t>
            </a:r>
            <a:r>
              <a:rPr sz="1100" i="1" spc="150" dirty="0">
                <a:latin typeface="Arial"/>
                <a:cs typeface="Arial"/>
              </a:rPr>
              <a:t> </a:t>
            </a:r>
            <a:r>
              <a:rPr sz="1100" i="1" spc="265" dirty="0">
                <a:latin typeface="Arial"/>
                <a:cs typeface="Arial"/>
              </a:rPr>
              <a:t>y</a:t>
            </a:r>
            <a:r>
              <a:rPr sz="1100" i="1" spc="140" dirty="0">
                <a:latin typeface="Arial"/>
                <a:cs typeface="Arial"/>
              </a:rPr>
              <a:t> </a:t>
            </a:r>
            <a:r>
              <a:rPr sz="1100" i="1" spc="204" dirty="0">
                <a:latin typeface="Arial"/>
                <a:cs typeface="Arial"/>
              </a:rPr>
              <a:t>factibilidad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68879" y="3809207"/>
            <a:ext cx="3669665" cy="410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1225"/>
              </a:lnSpc>
            </a:pPr>
            <a:r>
              <a:rPr sz="1100" b="1" spc="265" dirty="0">
                <a:latin typeface="Arial"/>
                <a:cs typeface="Arial"/>
              </a:rPr>
              <a:t>Desarrollo</a:t>
            </a:r>
            <a:r>
              <a:rPr sz="1100" b="1" spc="110" dirty="0">
                <a:latin typeface="Arial"/>
                <a:cs typeface="Arial"/>
              </a:rPr>
              <a:t> </a:t>
            </a:r>
            <a:r>
              <a:rPr sz="1100" b="1" spc="305" dirty="0">
                <a:latin typeface="Arial"/>
                <a:cs typeface="Arial"/>
              </a:rPr>
              <a:t>y</a:t>
            </a:r>
            <a:r>
              <a:rPr sz="1100" b="1" spc="100" dirty="0">
                <a:latin typeface="Arial"/>
                <a:cs typeface="Arial"/>
              </a:rPr>
              <a:t> </a:t>
            </a:r>
            <a:r>
              <a:rPr sz="1100" b="1" spc="300" dirty="0">
                <a:latin typeface="Arial"/>
                <a:cs typeface="Arial"/>
              </a:rPr>
              <a:t>prueba</a:t>
            </a:r>
            <a:r>
              <a:rPr sz="1100" b="1" spc="114" dirty="0">
                <a:latin typeface="Arial"/>
                <a:cs typeface="Arial"/>
              </a:rPr>
              <a:t> </a:t>
            </a:r>
            <a:r>
              <a:rPr sz="1100" b="1" spc="265" dirty="0">
                <a:latin typeface="Arial"/>
                <a:cs typeface="Arial"/>
              </a:rPr>
              <a:t>del</a:t>
            </a:r>
            <a:r>
              <a:rPr sz="1100" b="1" spc="95" dirty="0">
                <a:latin typeface="Arial"/>
                <a:cs typeface="Arial"/>
              </a:rPr>
              <a:t> </a:t>
            </a:r>
            <a:r>
              <a:rPr sz="1100" b="1" spc="250" dirty="0">
                <a:latin typeface="Arial"/>
                <a:cs typeface="Arial"/>
              </a:rPr>
              <a:t>servicio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70"/>
              </a:spcBef>
            </a:pPr>
            <a:r>
              <a:rPr sz="1100" i="1" spc="240" dirty="0">
                <a:latin typeface="Arial"/>
                <a:cs typeface="Arial"/>
              </a:rPr>
              <a:t>Realizar</a:t>
            </a:r>
            <a:r>
              <a:rPr sz="1100" i="1" spc="145" dirty="0">
                <a:latin typeface="Arial"/>
                <a:cs typeface="Arial"/>
              </a:rPr>
              <a:t> </a:t>
            </a:r>
            <a:r>
              <a:rPr sz="1100" i="1" spc="275" dirty="0">
                <a:latin typeface="Arial"/>
                <a:cs typeface="Arial"/>
              </a:rPr>
              <a:t>prueba</a:t>
            </a:r>
            <a:r>
              <a:rPr sz="1100" i="1" spc="155" dirty="0">
                <a:latin typeface="Arial"/>
                <a:cs typeface="Arial"/>
              </a:rPr>
              <a:t> </a:t>
            </a:r>
            <a:r>
              <a:rPr sz="1100" i="1" spc="295" dirty="0">
                <a:latin typeface="Arial"/>
                <a:cs typeface="Arial"/>
              </a:rPr>
              <a:t>de</a:t>
            </a:r>
            <a:r>
              <a:rPr sz="1100" i="1" spc="140" dirty="0">
                <a:latin typeface="Arial"/>
                <a:cs typeface="Arial"/>
              </a:rPr>
              <a:t> </a:t>
            </a:r>
            <a:r>
              <a:rPr sz="1100" i="1" spc="225" dirty="0">
                <a:latin typeface="Arial"/>
                <a:cs typeface="Arial"/>
              </a:rPr>
              <a:t>prototipo</a:t>
            </a:r>
            <a:r>
              <a:rPr sz="1100" i="1" spc="155" dirty="0">
                <a:latin typeface="Arial"/>
                <a:cs typeface="Arial"/>
              </a:rPr>
              <a:t> </a:t>
            </a:r>
            <a:r>
              <a:rPr sz="1100" i="1" spc="290" dirty="0">
                <a:latin typeface="Arial"/>
                <a:cs typeface="Arial"/>
              </a:rPr>
              <a:t>de</a:t>
            </a:r>
            <a:r>
              <a:rPr sz="1100" i="1" spc="114" dirty="0">
                <a:latin typeface="Arial"/>
                <a:cs typeface="Arial"/>
              </a:rPr>
              <a:t> </a:t>
            </a:r>
            <a:r>
              <a:rPr sz="1100" i="1" spc="225" dirty="0">
                <a:latin typeface="Arial"/>
                <a:cs typeface="Arial"/>
              </a:rPr>
              <a:t>servicio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37559" y="4548284"/>
            <a:ext cx="1932305" cy="410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25"/>
              </a:lnSpc>
            </a:pPr>
            <a:r>
              <a:rPr sz="1100" b="1" spc="305" dirty="0">
                <a:latin typeface="Arial"/>
                <a:cs typeface="Arial"/>
              </a:rPr>
              <a:t>Prueba</a:t>
            </a:r>
            <a:r>
              <a:rPr sz="1100" b="1" spc="114" dirty="0">
                <a:latin typeface="Arial"/>
                <a:cs typeface="Arial"/>
              </a:rPr>
              <a:t> </a:t>
            </a:r>
            <a:r>
              <a:rPr sz="1100" b="1" spc="320" dirty="0">
                <a:latin typeface="Arial"/>
                <a:cs typeface="Arial"/>
              </a:rPr>
              <a:t>de</a:t>
            </a:r>
            <a:r>
              <a:rPr sz="1100" b="1" spc="114" dirty="0">
                <a:latin typeface="Arial"/>
                <a:cs typeface="Arial"/>
              </a:rPr>
              <a:t> </a:t>
            </a:r>
            <a:r>
              <a:rPr sz="1100" b="1" spc="315" dirty="0">
                <a:latin typeface="Arial"/>
                <a:cs typeface="Arial"/>
              </a:rPr>
              <a:t>mercado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70"/>
              </a:spcBef>
            </a:pPr>
            <a:r>
              <a:rPr sz="1100" i="1" spc="265" dirty="0">
                <a:latin typeface="Arial"/>
                <a:cs typeface="Arial"/>
              </a:rPr>
              <a:t>Probar</a:t>
            </a:r>
            <a:r>
              <a:rPr sz="1100" i="1" spc="105" dirty="0">
                <a:latin typeface="Arial"/>
                <a:cs typeface="Arial"/>
              </a:rPr>
              <a:t> </a:t>
            </a:r>
            <a:r>
              <a:rPr sz="1100" i="1" spc="215" dirty="0">
                <a:latin typeface="Arial"/>
                <a:cs typeface="Arial"/>
              </a:rPr>
              <a:t>el</a:t>
            </a:r>
            <a:r>
              <a:rPr sz="1100" i="1" spc="114" dirty="0">
                <a:latin typeface="Arial"/>
                <a:cs typeface="Arial"/>
              </a:rPr>
              <a:t> </a:t>
            </a:r>
            <a:r>
              <a:rPr sz="1100" i="1" spc="220" dirty="0">
                <a:latin typeface="Arial"/>
                <a:cs typeface="Arial"/>
              </a:rPr>
              <a:t>servicio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446640" y="5163167"/>
            <a:ext cx="1712595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25"/>
              </a:lnSpc>
            </a:pPr>
            <a:r>
              <a:rPr sz="1100" b="1" spc="270" dirty="0">
                <a:latin typeface="Arial"/>
                <a:cs typeface="Arial"/>
              </a:rPr>
              <a:t>Comercialización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54081" y="5504810"/>
            <a:ext cx="1097280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25"/>
              </a:lnSpc>
            </a:pPr>
            <a:r>
              <a:rPr sz="1100" b="1" spc="390" dirty="0">
                <a:latin typeface="Arial"/>
                <a:cs typeface="Arial"/>
              </a:rPr>
              <a:t>E</a:t>
            </a:r>
            <a:r>
              <a:rPr sz="1100" b="1" spc="250" dirty="0">
                <a:latin typeface="Arial"/>
                <a:cs typeface="Arial"/>
              </a:rPr>
              <a:t>v</a:t>
            </a:r>
            <a:r>
              <a:rPr sz="1100" b="1" spc="290" dirty="0">
                <a:latin typeface="Arial"/>
                <a:cs typeface="Arial"/>
              </a:rPr>
              <a:t>a</a:t>
            </a:r>
            <a:r>
              <a:rPr sz="1100" b="1" spc="150" dirty="0">
                <a:latin typeface="Arial"/>
                <a:cs typeface="Arial"/>
              </a:rPr>
              <a:t>l</a:t>
            </a:r>
            <a:r>
              <a:rPr sz="1100" b="1" spc="320" dirty="0">
                <a:latin typeface="Arial"/>
                <a:cs typeface="Arial"/>
              </a:rPr>
              <a:t>u</a:t>
            </a:r>
            <a:r>
              <a:rPr sz="1100" b="1" spc="305" dirty="0">
                <a:latin typeface="Arial"/>
                <a:cs typeface="Arial"/>
              </a:rPr>
              <a:t>a</a:t>
            </a:r>
            <a:r>
              <a:rPr sz="1100" b="1" spc="290" dirty="0">
                <a:latin typeface="Arial"/>
                <a:cs typeface="Arial"/>
              </a:rPr>
              <a:t>c</a:t>
            </a:r>
            <a:r>
              <a:rPr sz="1100" b="1" spc="130" dirty="0">
                <a:latin typeface="Arial"/>
                <a:cs typeface="Arial"/>
              </a:rPr>
              <a:t>i</a:t>
            </a:r>
            <a:r>
              <a:rPr sz="1100" b="1" spc="325" dirty="0">
                <a:latin typeface="Arial"/>
                <a:cs typeface="Arial"/>
              </a:rPr>
              <a:t>ó</a:t>
            </a:r>
            <a:r>
              <a:rPr sz="1100" b="1" spc="335" dirty="0">
                <a:latin typeface="Arial"/>
                <a:cs typeface="Arial"/>
              </a:rPr>
              <a:t>n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068195" y="1701723"/>
            <a:ext cx="4471035" cy="501015"/>
          </a:xfrm>
          <a:prstGeom prst="rect">
            <a:avLst/>
          </a:prstGeom>
          <a:solidFill>
            <a:srgbClr val="CCD9EB"/>
          </a:solidFill>
          <a:ln w="11157">
            <a:solidFill>
              <a:srgbClr val="1E487C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sz="1100" b="1" spc="290" dirty="0">
                <a:latin typeface="Arial"/>
                <a:cs typeface="Arial"/>
              </a:rPr>
              <a:t>Generación</a:t>
            </a:r>
            <a:r>
              <a:rPr sz="1100" b="1" spc="110" dirty="0">
                <a:latin typeface="Arial"/>
                <a:cs typeface="Arial"/>
              </a:rPr>
              <a:t> </a:t>
            </a:r>
            <a:r>
              <a:rPr sz="1100" b="1" spc="305" dirty="0">
                <a:latin typeface="Arial"/>
                <a:cs typeface="Arial"/>
              </a:rPr>
              <a:t>de</a:t>
            </a:r>
            <a:r>
              <a:rPr sz="1100" b="1" spc="125" dirty="0">
                <a:latin typeface="Arial"/>
                <a:cs typeface="Arial"/>
              </a:rPr>
              <a:t> </a:t>
            </a:r>
            <a:r>
              <a:rPr sz="1100" b="1" spc="270" dirty="0">
                <a:latin typeface="Arial"/>
                <a:cs typeface="Arial"/>
              </a:rPr>
              <a:t>ideas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70"/>
              </a:spcBef>
            </a:pPr>
            <a:r>
              <a:rPr sz="1100" i="1" spc="260" dirty="0">
                <a:latin typeface="Arial"/>
                <a:cs typeface="Arial"/>
              </a:rPr>
              <a:t>Revisar</a:t>
            </a:r>
            <a:r>
              <a:rPr sz="1100" i="1" spc="114" dirty="0">
                <a:latin typeface="Arial"/>
                <a:cs typeface="Arial"/>
              </a:rPr>
              <a:t> </a:t>
            </a:r>
            <a:r>
              <a:rPr sz="1100" i="1" spc="229" dirty="0">
                <a:latin typeface="Arial"/>
                <a:cs typeface="Arial"/>
              </a:rPr>
              <a:t>las</a:t>
            </a:r>
            <a:r>
              <a:rPr sz="1100" i="1" spc="120" dirty="0">
                <a:latin typeface="Arial"/>
                <a:cs typeface="Arial"/>
              </a:rPr>
              <a:t> </a:t>
            </a:r>
            <a:r>
              <a:rPr sz="1100" i="1" spc="254" dirty="0">
                <a:latin typeface="Arial"/>
                <a:cs typeface="Arial"/>
              </a:rPr>
              <a:t>ideas</a:t>
            </a:r>
            <a:r>
              <a:rPr sz="1100" i="1" spc="120" dirty="0">
                <a:latin typeface="Arial"/>
                <a:cs typeface="Arial"/>
              </a:rPr>
              <a:t> </a:t>
            </a:r>
            <a:r>
              <a:rPr sz="1100" i="1" spc="295" dirty="0">
                <a:latin typeface="Arial"/>
                <a:cs typeface="Arial"/>
              </a:rPr>
              <a:t>en</a:t>
            </a:r>
            <a:r>
              <a:rPr sz="1100" i="1" spc="135" dirty="0">
                <a:latin typeface="Arial"/>
                <a:cs typeface="Arial"/>
              </a:rPr>
              <a:t> </a:t>
            </a:r>
            <a:r>
              <a:rPr sz="1100" i="1" spc="285" dirty="0">
                <a:latin typeface="Arial"/>
                <a:cs typeface="Arial"/>
              </a:rPr>
              <a:t>base</a:t>
            </a:r>
            <a:r>
              <a:rPr sz="1100" i="1" spc="130" dirty="0">
                <a:latin typeface="Arial"/>
                <a:cs typeface="Arial"/>
              </a:rPr>
              <a:t> </a:t>
            </a:r>
            <a:r>
              <a:rPr sz="1100" i="1" spc="295" dirty="0">
                <a:latin typeface="Arial"/>
                <a:cs typeface="Arial"/>
              </a:rPr>
              <a:t>a</a:t>
            </a:r>
            <a:r>
              <a:rPr sz="1100" i="1" spc="130" dirty="0">
                <a:latin typeface="Arial"/>
                <a:cs typeface="Arial"/>
              </a:rPr>
              <a:t> </a:t>
            </a:r>
            <a:r>
              <a:rPr sz="1100" i="1" spc="215" dirty="0">
                <a:latin typeface="Arial"/>
                <a:cs typeface="Arial"/>
              </a:rPr>
              <a:t>la</a:t>
            </a:r>
            <a:r>
              <a:rPr sz="1100" i="1" spc="130" dirty="0">
                <a:latin typeface="Arial"/>
                <a:cs typeface="Arial"/>
              </a:rPr>
              <a:t> </a:t>
            </a:r>
            <a:r>
              <a:rPr sz="1100" i="1" spc="229" dirty="0">
                <a:latin typeface="Arial"/>
                <a:cs typeface="Arial"/>
              </a:rPr>
              <a:t>estrategia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068195" y="2396159"/>
            <a:ext cx="4471035" cy="501015"/>
          </a:xfrm>
          <a:prstGeom prst="rect">
            <a:avLst/>
          </a:prstGeom>
          <a:solidFill>
            <a:srgbClr val="CCD9EB"/>
          </a:solidFill>
          <a:ln w="11157">
            <a:solidFill>
              <a:srgbClr val="1E487C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290"/>
              </a:spcBef>
            </a:pPr>
            <a:r>
              <a:rPr sz="1100" b="1" spc="265" dirty="0">
                <a:latin typeface="Arial"/>
                <a:cs typeface="Arial"/>
              </a:rPr>
              <a:t>Desarrollo</a:t>
            </a:r>
            <a:r>
              <a:rPr sz="1100" b="1" spc="110" dirty="0">
                <a:latin typeface="Arial"/>
                <a:cs typeface="Arial"/>
              </a:rPr>
              <a:t> </a:t>
            </a:r>
            <a:r>
              <a:rPr sz="1100" b="1" spc="305" dirty="0">
                <a:latin typeface="Arial"/>
                <a:cs typeface="Arial"/>
              </a:rPr>
              <a:t>y</a:t>
            </a:r>
            <a:r>
              <a:rPr sz="1100" b="1" spc="100" dirty="0">
                <a:latin typeface="Arial"/>
                <a:cs typeface="Arial"/>
              </a:rPr>
              <a:t> </a:t>
            </a:r>
            <a:r>
              <a:rPr sz="1100" b="1" spc="275" dirty="0">
                <a:latin typeface="Arial"/>
                <a:cs typeface="Arial"/>
              </a:rPr>
              <a:t>evaluación</a:t>
            </a:r>
            <a:r>
              <a:rPr sz="1100" b="1" spc="125" dirty="0">
                <a:latin typeface="Arial"/>
                <a:cs typeface="Arial"/>
              </a:rPr>
              <a:t> </a:t>
            </a:r>
            <a:r>
              <a:rPr sz="1100" b="1" spc="260" dirty="0">
                <a:latin typeface="Arial"/>
                <a:cs typeface="Arial"/>
              </a:rPr>
              <a:t>del</a:t>
            </a:r>
            <a:r>
              <a:rPr sz="1100" b="1" spc="110" dirty="0">
                <a:latin typeface="Arial"/>
                <a:cs typeface="Arial"/>
              </a:rPr>
              <a:t> </a:t>
            </a:r>
            <a:r>
              <a:rPr sz="1100" b="1" spc="295" dirty="0">
                <a:latin typeface="Arial"/>
                <a:cs typeface="Arial"/>
              </a:rPr>
              <a:t>concepto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50"/>
              </a:spcBef>
            </a:pPr>
            <a:r>
              <a:rPr sz="1100" i="1" spc="265" dirty="0">
                <a:latin typeface="Arial"/>
                <a:cs typeface="Arial"/>
              </a:rPr>
              <a:t>Probar</a:t>
            </a:r>
            <a:r>
              <a:rPr sz="1100" i="1" spc="110" dirty="0">
                <a:latin typeface="Arial"/>
                <a:cs typeface="Arial"/>
              </a:rPr>
              <a:t> </a:t>
            </a:r>
            <a:r>
              <a:rPr sz="1100" i="1" spc="204" dirty="0">
                <a:latin typeface="Arial"/>
                <a:cs typeface="Arial"/>
              </a:rPr>
              <a:t>el</a:t>
            </a:r>
            <a:r>
              <a:rPr sz="1100" i="1" spc="145" dirty="0">
                <a:latin typeface="Arial"/>
                <a:cs typeface="Arial"/>
              </a:rPr>
              <a:t> </a:t>
            </a:r>
            <a:r>
              <a:rPr sz="1100" i="1" spc="270" dirty="0">
                <a:latin typeface="Arial"/>
                <a:cs typeface="Arial"/>
              </a:rPr>
              <a:t>concepto</a:t>
            </a:r>
            <a:r>
              <a:rPr sz="1100" i="1" spc="145" dirty="0">
                <a:latin typeface="Arial"/>
                <a:cs typeface="Arial"/>
              </a:rPr>
              <a:t> </a:t>
            </a:r>
            <a:r>
              <a:rPr sz="1100" i="1" spc="290" dirty="0">
                <a:latin typeface="Arial"/>
                <a:cs typeface="Arial"/>
              </a:rPr>
              <a:t>con</a:t>
            </a:r>
            <a:r>
              <a:rPr sz="1100" i="1" spc="120" dirty="0">
                <a:latin typeface="Arial"/>
                <a:cs typeface="Arial"/>
              </a:rPr>
              <a:t> </a:t>
            </a:r>
            <a:r>
              <a:rPr sz="1100" i="1" spc="225" dirty="0">
                <a:latin typeface="Arial"/>
                <a:cs typeface="Arial"/>
              </a:rPr>
              <a:t>clientes</a:t>
            </a:r>
            <a:r>
              <a:rPr sz="1100" i="1" spc="105" dirty="0">
                <a:latin typeface="Arial"/>
                <a:cs typeface="Arial"/>
              </a:rPr>
              <a:t> </a:t>
            </a:r>
            <a:r>
              <a:rPr sz="1100" i="1" spc="265" dirty="0">
                <a:latin typeface="Arial"/>
                <a:cs typeface="Arial"/>
              </a:rPr>
              <a:t>y</a:t>
            </a:r>
            <a:r>
              <a:rPr sz="1100" i="1" spc="114" dirty="0">
                <a:latin typeface="Arial"/>
                <a:cs typeface="Arial"/>
              </a:rPr>
              <a:t> </a:t>
            </a:r>
            <a:r>
              <a:rPr sz="1100" i="1" spc="290" dirty="0">
                <a:latin typeface="Arial"/>
                <a:cs typeface="Arial"/>
              </a:rPr>
              <a:t>empleados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68195" y="3078365"/>
            <a:ext cx="4471035" cy="500380"/>
          </a:xfrm>
          <a:prstGeom prst="rect">
            <a:avLst/>
          </a:prstGeom>
          <a:solidFill>
            <a:srgbClr val="CCD9EB"/>
          </a:solidFill>
          <a:ln w="11157">
            <a:solidFill>
              <a:srgbClr val="1E487C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sz="1100" b="1" spc="250" dirty="0">
                <a:latin typeface="Arial"/>
                <a:cs typeface="Arial"/>
              </a:rPr>
              <a:t>Análisis</a:t>
            </a:r>
            <a:r>
              <a:rPr sz="1100" b="1" spc="114" dirty="0">
                <a:latin typeface="Arial"/>
                <a:cs typeface="Arial"/>
              </a:rPr>
              <a:t> </a:t>
            </a:r>
            <a:r>
              <a:rPr sz="1100" b="1" spc="260" dirty="0">
                <a:latin typeface="Arial"/>
                <a:cs typeface="Arial"/>
              </a:rPr>
              <a:t>del</a:t>
            </a:r>
            <a:r>
              <a:rPr sz="1100" b="1" spc="100" dirty="0">
                <a:latin typeface="Arial"/>
                <a:cs typeface="Arial"/>
              </a:rPr>
              <a:t> </a:t>
            </a:r>
            <a:r>
              <a:rPr sz="1100" b="1" spc="295" dirty="0">
                <a:latin typeface="Arial"/>
                <a:cs typeface="Arial"/>
              </a:rPr>
              <a:t>negocio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60"/>
              </a:spcBef>
            </a:pPr>
            <a:r>
              <a:rPr sz="1100" i="1" spc="265" dirty="0">
                <a:latin typeface="Arial"/>
                <a:cs typeface="Arial"/>
              </a:rPr>
              <a:t>Probar</a:t>
            </a:r>
            <a:r>
              <a:rPr sz="1100" i="1" spc="130" dirty="0">
                <a:latin typeface="Arial"/>
                <a:cs typeface="Arial"/>
              </a:rPr>
              <a:t> </a:t>
            </a:r>
            <a:r>
              <a:rPr sz="1100" i="1" spc="215" dirty="0">
                <a:latin typeface="Arial"/>
                <a:cs typeface="Arial"/>
              </a:rPr>
              <a:t>la</a:t>
            </a:r>
            <a:r>
              <a:rPr sz="1100" i="1" spc="135" dirty="0">
                <a:latin typeface="Arial"/>
                <a:cs typeface="Arial"/>
              </a:rPr>
              <a:t> </a:t>
            </a:r>
            <a:r>
              <a:rPr sz="1100" i="1" spc="225" dirty="0">
                <a:latin typeface="Arial"/>
                <a:cs typeface="Arial"/>
              </a:rPr>
              <a:t>rentabilidad</a:t>
            </a:r>
            <a:r>
              <a:rPr sz="1100" i="1" spc="145" dirty="0">
                <a:latin typeface="Arial"/>
                <a:cs typeface="Arial"/>
              </a:rPr>
              <a:t> </a:t>
            </a:r>
            <a:r>
              <a:rPr sz="1100" i="1" spc="265" dirty="0">
                <a:latin typeface="Arial"/>
                <a:cs typeface="Arial"/>
              </a:rPr>
              <a:t>y</a:t>
            </a:r>
            <a:r>
              <a:rPr sz="1100" i="1" spc="140" dirty="0">
                <a:latin typeface="Arial"/>
                <a:cs typeface="Arial"/>
              </a:rPr>
              <a:t> </a:t>
            </a:r>
            <a:r>
              <a:rPr sz="1100" i="1" spc="204" dirty="0">
                <a:latin typeface="Arial"/>
                <a:cs typeface="Arial"/>
              </a:rPr>
              <a:t>factibilidad</a:t>
            </a:r>
            <a:endParaRPr sz="11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068195" y="3761638"/>
            <a:ext cx="4471035" cy="500380"/>
          </a:xfrm>
          <a:prstGeom prst="rect">
            <a:avLst/>
          </a:prstGeom>
          <a:solidFill>
            <a:srgbClr val="CCD9EB"/>
          </a:solidFill>
          <a:ln w="11157">
            <a:solidFill>
              <a:srgbClr val="1E487C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280"/>
              </a:spcBef>
            </a:pPr>
            <a:r>
              <a:rPr sz="1100" b="1" spc="265" dirty="0">
                <a:latin typeface="Arial"/>
                <a:cs typeface="Arial"/>
              </a:rPr>
              <a:t>Desarrollo</a:t>
            </a:r>
            <a:r>
              <a:rPr sz="1100" b="1" spc="110" dirty="0">
                <a:latin typeface="Arial"/>
                <a:cs typeface="Arial"/>
              </a:rPr>
              <a:t> </a:t>
            </a:r>
            <a:r>
              <a:rPr sz="1100" b="1" spc="305" dirty="0">
                <a:latin typeface="Arial"/>
                <a:cs typeface="Arial"/>
              </a:rPr>
              <a:t>y</a:t>
            </a:r>
            <a:r>
              <a:rPr sz="1100" b="1" spc="100" dirty="0">
                <a:latin typeface="Arial"/>
                <a:cs typeface="Arial"/>
              </a:rPr>
              <a:t> </a:t>
            </a:r>
            <a:r>
              <a:rPr sz="1100" b="1" spc="300" dirty="0">
                <a:latin typeface="Arial"/>
                <a:cs typeface="Arial"/>
              </a:rPr>
              <a:t>prueba</a:t>
            </a:r>
            <a:r>
              <a:rPr sz="1100" b="1" spc="114" dirty="0">
                <a:latin typeface="Arial"/>
                <a:cs typeface="Arial"/>
              </a:rPr>
              <a:t> </a:t>
            </a:r>
            <a:r>
              <a:rPr sz="1100" b="1" spc="265" dirty="0">
                <a:latin typeface="Arial"/>
                <a:cs typeface="Arial"/>
              </a:rPr>
              <a:t>del</a:t>
            </a:r>
            <a:r>
              <a:rPr sz="1100" b="1" spc="95" dirty="0">
                <a:latin typeface="Arial"/>
                <a:cs typeface="Arial"/>
              </a:rPr>
              <a:t> </a:t>
            </a:r>
            <a:r>
              <a:rPr sz="1100" b="1" spc="250" dirty="0">
                <a:latin typeface="Arial"/>
                <a:cs typeface="Arial"/>
              </a:rPr>
              <a:t>servicio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70"/>
              </a:spcBef>
            </a:pPr>
            <a:r>
              <a:rPr sz="1100" i="1" spc="240" dirty="0">
                <a:latin typeface="Arial"/>
                <a:cs typeface="Arial"/>
              </a:rPr>
              <a:t>Realizar</a:t>
            </a:r>
            <a:r>
              <a:rPr sz="1100" i="1" spc="145" dirty="0">
                <a:latin typeface="Arial"/>
                <a:cs typeface="Arial"/>
              </a:rPr>
              <a:t> </a:t>
            </a:r>
            <a:r>
              <a:rPr sz="1100" i="1" spc="275" dirty="0">
                <a:latin typeface="Arial"/>
                <a:cs typeface="Arial"/>
              </a:rPr>
              <a:t>prueba</a:t>
            </a:r>
            <a:r>
              <a:rPr sz="1100" i="1" spc="150" dirty="0">
                <a:latin typeface="Arial"/>
                <a:cs typeface="Arial"/>
              </a:rPr>
              <a:t> </a:t>
            </a:r>
            <a:r>
              <a:rPr sz="1100" i="1" spc="295" dirty="0">
                <a:latin typeface="Arial"/>
                <a:cs typeface="Arial"/>
              </a:rPr>
              <a:t>de</a:t>
            </a:r>
            <a:r>
              <a:rPr sz="1100" i="1" spc="140" dirty="0">
                <a:latin typeface="Arial"/>
                <a:cs typeface="Arial"/>
              </a:rPr>
              <a:t> </a:t>
            </a:r>
            <a:r>
              <a:rPr sz="1100" i="1" spc="225" dirty="0">
                <a:latin typeface="Arial"/>
                <a:cs typeface="Arial"/>
              </a:rPr>
              <a:t>prototipo</a:t>
            </a:r>
            <a:r>
              <a:rPr sz="1100" i="1" spc="150" dirty="0">
                <a:latin typeface="Arial"/>
                <a:cs typeface="Arial"/>
              </a:rPr>
              <a:t> </a:t>
            </a:r>
            <a:r>
              <a:rPr sz="1100" i="1" spc="290" dirty="0">
                <a:latin typeface="Arial"/>
                <a:cs typeface="Arial"/>
              </a:rPr>
              <a:t>de</a:t>
            </a:r>
            <a:r>
              <a:rPr sz="1100" i="1" spc="110" dirty="0">
                <a:latin typeface="Arial"/>
                <a:cs typeface="Arial"/>
              </a:rPr>
              <a:t> </a:t>
            </a:r>
            <a:r>
              <a:rPr sz="1100" i="1" spc="225" dirty="0">
                <a:latin typeface="Arial"/>
                <a:cs typeface="Arial"/>
              </a:rPr>
              <a:t>servicio</a:t>
            </a:r>
            <a:endParaRPr sz="11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068195" y="4500003"/>
            <a:ext cx="4471035" cy="500380"/>
          </a:xfrm>
          <a:prstGeom prst="rect">
            <a:avLst/>
          </a:prstGeom>
          <a:solidFill>
            <a:srgbClr val="CCD9EB"/>
          </a:solidFill>
          <a:ln w="11157">
            <a:solidFill>
              <a:srgbClr val="1E487C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5"/>
              </a:spcBef>
            </a:pPr>
            <a:r>
              <a:rPr sz="1100" b="1" spc="305" dirty="0">
                <a:latin typeface="Arial"/>
                <a:cs typeface="Arial"/>
              </a:rPr>
              <a:t>Prueba</a:t>
            </a:r>
            <a:r>
              <a:rPr sz="1100" b="1" spc="110" dirty="0">
                <a:latin typeface="Arial"/>
                <a:cs typeface="Arial"/>
              </a:rPr>
              <a:t> </a:t>
            </a:r>
            <a:r>
              <a:rPr sz="1100" b="1" spc="320" dirty="0">
                <a:latin typeface="Arial"/>
                <a:cs typeface="Arial"/>
              </a:rPr>
              <a:t>de</a:t>
            </a:r>
            <a:r>
              <a:rPr sz="1100" b="1" spc="100" dirty="0">
                <a:latin typeface="Arial"/>
                <a:cs typeface="Arial"/>
              </a:rPr>
              <a:t> </a:t>
            </a:r>
            <a:r>
              <a:rPr sz="1100" b="1" spc="315" dirty="0">
                <a:latin typeface="Arial"/>
                <a:cs typeface="Arial"/>
              </a:rPr>
              <a:t>mercado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70"/>
              </a:spcBef>
            </a:pPr>
            <a:r>
              <a:rPr sz="1100" i="1" spc="265" dirty="0">
                <a:latin typeface="Arial"/>
                <a:cs typeface="Arial"/>
              </a:rPr>
              <a:t>Probar</a:t>
            </a:r>
            <a:r>
              <a:rPr sz="1100" i="1" spc="105" dirty="0">
                <a:latin typeface="Arial"/>
                <a:cs typeface="Arial"/>
              </a:rPr>
              <a:t> </a:t>
            </a:r>
            <a:r>
              <a:rPr sz="1100" i="1" spc="215" dirty="0">
                <a:latin typeface="Arial"/>
                <a:cs typeface="Arial"/>
              </a:rPr>
              <a:t>el</a:t>
            </a:r>
            <a:r>
              <a:rPr sz="1100" i="1" spc="114" dirty="0">
                <a:latin typeface="Arial"/>
                <a:cs typeface="Arial"/>
              </a:rPr>
              <a:t> </a:t>
            </a:r>
            <a:r>
              <a:rPr sz="1100" i="1" spc="220" dirty="0">
                <a:latin typeface="Arial"/>
                <a:cs typeface="Arial"/>
              </a:rPr>
              <a:t>servicio</a:t>
            </a:r>
            <a:endParaRPr sz="11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068195" y="5114163"/>
            <a:ext cx="4471035" cy="248920"/>
          </a:xfrm>
          <a:prstGeom prst="rect">
            <a:avLst/>
          </a:prstGeom>
          <a:solidFill>
            <a:srgbClr val="CCD9EB"/>
          </a:solidFill>
          <a:ln w="11157">
            <a:solidFill>
              <a:srgbClr val="1E487C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sz="1100" b="1" spc="270" dirty="0">
                <a:latin typeface="Arial"/>
                <a:cs typeface="Arial"/>
              </a:rPr>
              <a:t>Comercialización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068195" y="5455081"/>
            <a:ext cx="4471035" cy="248920"/>
          </a:xfrm>
          <a:prstGeom prst="rect">
            <a:avLst/>
          </a:prstGeom>
          <a:solidFill>
            <a:srgbClr val="CCD9EB"/>
          </a:solidFill>
          <a:ln w="11157">
            <a:solidFill>
              <a:srgbClr val="1E487C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5"/>
              </a:spcBef>
            </a:pPr>
            <a:r>
              <a:rPr sz="1100" b="1" spc="280" dirty="0">
                <a:latin typeface="Arial"/>
                <a:cs typeface="Arial"/>
              </a:rPr>
              <a:t>Evaluación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859997" y="6120003"/>
            <a:ext cx="4140200" cy="540385"/>
            <a:chOff x="4859997" y="6120003"/>
            <a:chExt cx="4140200" cy="540385"/>
          </a:xfrm>
        </p:grpSpPr>
        <p:sp>
          <p:nvSpPr>
            <p:cNvPr id="33" name="object 33"/>
            <p:cNvSpPr/>
            <p:nvPr/>
          </p:nvSpPr>
          <p:spPr>
            <a:xfrm>
              <a:off x="4859997" y="6120003"/>
              <a:ext cx="4140200" cy="540385"/>
            </a:xfrm>
            <a:custGeom>
              <a:avLst/>
              <a:gdLst/>
              <a:ahLst/>
              <a:cxnLst/>
              <a:rect l="l" t="t" r="r" b="b"/>
              <a:pathLst>
                <a:path w="4140200" h="540384">
                  <a:moveTo>
                    <a:pt x="4139996" y="0"/>
                  </a:moveTo>
                  <a:lnTo>
                    <a:pt x="0" y="0"/>
                  </a:lnTo>
                  <a:lnTo>
                    <a:pt x="0" y="539991"/>
                  </a:lnTo>
                  <a:lnTo>
                    <a:pt x="2069998" y="539991"/>
                  </a:lnTo>
                  <a:lnTo>
                    <a:pt x="4139996" y="539991"/>
                  </a:lnTo>
                  <a:lnTo>
                    <a:pt x="41399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859997" y="6120003"/>
              <a:ext cx="4140200" cy="540385"/>
            </a:xfrm>
            <a:custGeom>
              <a:avLst/>
              <a:gdLst/>
              <a:ahLst/>
              <a:cxnLst/>
              <a:rect l="l" t="t" r="r" b="b"/>
              <a:pathLst>
                <a:path w="4140200" h="540384">
                  <a:moveTo>
                    <a:pt x="2069998" y="539991"/>
                  </a:moveTo>
                  <a:lnTo>
                    <a:pt x="0" y="539991"/>
                  </a:lnTo>
                  <a:lnTo>
                    <a:pt x="0" y="0"/>
                  </a:lnTo>
                  <a:lnTo>
                    <a:pt x="4139996" y="0"/>
                  </a:lnTo>
                  <a:lnTo>
                    <a:pt x="4139996" y="539991"/>
                  </a:lnTo>
                  <a:lnTo>
                    <a:pt x="2069998" y="5399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290"/>
              </a:lnSpc>
            </a:pPr>
            <a:r>
              <a:rPr spc="-5" dirty="0"/>
              <a:t>Dirección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Operaciones</a:t>
            </a:r>
            <a:r>
              <a:rPr spc="-10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5" dirty="0"/>
              <a:t>Servicios</a:t>
            </a:r>
          </a:p>
          <a:p>
            <a:pPr algn="ctr">
              <a:lnSpc>
                <a:spcPts val="1540"/>
              </a:lnSpc>
            </a:pP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Grado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en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Ciencia</a:t>
            </a:r>
            <a:r>
              <a:rPr i="0" spc="-15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Gestión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Ingeniería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de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Servicios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9156700" cy="6864350"/>
            <a:chOff x="-6350" y="0"/>
            <a:chExt cx="9156700" cy="6864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4750"/>
              <a:ext cx="9143631" cy="90289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000838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9143631" y="0"/>
                  </a:moveTo>
                  <a:lnTo>
                    <a:pt x="0" y="0"/>
                  </a:lnTo>
                  <a:lnTo>
                    <a:pt x="0" y="856805"/>
                  </a:lnTo>
                  <a:lnTo>
                    <a:pt x="9143631" y="856805"/>
                  </a:lnTo>
                  <a:lnTo>
                    <a:pt x="91436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857644"/>
              <a:ext cx="4508500" cy="0"/>
            </a:xfrm>
            <a:custGeom>
              <a:avLst/>
              <a:gdLst/>
              <a:ahLst/>
              <a:cxnLst/>
              <a:rect l="l" t="t" r="r" b="b"/>
              <a:pathLst>
                <a:path w="4508500">
                  <a:moveTo>
                    <a:pt x="4508284" y="0"/>
                  </a:moveTo>
                  <a:lnTo>
                    <a:pt x="0" y="0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994539"/>
              <a:ext cx="9144000" cy="12700"/>
            </a:xfrm>
            <a:custGeom>
              <a:avLst/>
              <a:gdLst/>
              <a:ahLst/>
              <a:cxnLst/>
              <a:rect l="l" t="t" r="r" b="b"/>
              <a:pathLst>
                <a:path w="9144000" h="12700">
                  <a:moveTo>
                    <a:pt x="0" y="12598"/>
                  </a:moveTo>
                  <a:lnTo>
                    <a:pt x="9143631" y="12598"/>
                  </a:lnTo>
                  <a:lnTo>
                    <a:pt x="9143631" y="0"/>
                  </a:lnTo>
                  <a:lnTo>
                    <a:pt x="0" y="0"/>
                  </a:lnTo>
                  <a:lnTo>
                    <a:pt x="0" y="125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08284" y="6857644"/>
              <a:ext cx="4635500" cy="0"/>
            </a:xfrm>
            <a:custGeom>
              <a:avLst/>
              <a:gdLst/>
              <a:ahLst/>
              <a:cxnLst/>
              <a:rect l="l" t="t" r="r" b="b"/>
              <a:pathLst>
                <a:path w="4635500">
                  <a:moveTo>
                    <a:pt x="4635347" y="0"/>
                  </a:moveTo>
                  <a:lnTo>
                    <a:pt x="0" y="0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24" y="6137287"/>
              <a:ext cx="1423784" cy="54251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957237"/>
              <a:ext cx="3150870" cy="375920"/>
            </a:xfrm>
            <a:custGeom>
              <a:avLst/>
              <a:gdLst/>
              <a:ahLst/>
              <a:cxnLst/>
              <a:rect l="l" t="t" r="r" b="b"/>
              <a:pathLst>
                <a:path w="3150870" h="375919">
                  <a:moveTo>
                    <a:pt x="3150717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575358" y="375843"/>
                  </a:lnTo>
                  <a:lnTo>
                    <a:pt x="3150717" y="375843"/>
                  </a:lnTo>
                  <a:lnTo>
                    <a:pt x="3150717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35940" y="989545"/>
            <a:ext cx="2775585" cy="501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7995">
              <a:lnSpc>
                <a:spcPts val="1635"/>
              </a:lnSpc>
              <a:spcBef>
                <a:spcPts val="95"/>
              </a:spcBef>
            </a:pPr>
            <a:r>
              <a:rPr sz="1600" spc="-5" dirty="0">
                <a:solidFill>
                  <a:srgbClr val="D1282D"/>
                </a:solidFill>
                <a:latin typeface="Gill Sans MT"/>
                <a:cs typeface="Gill Sans MT"/>
              </a:rPr>
              <a:t>Subtítulo</a:t>
            </a:r>
            <a:r>
              <a:rPr sz="1600" spc="-95" dirty="0">
                <a:solidFill>
                  <a:srgbClr val="D1282D"/>
                </a:solidFill>
                <a:latin typeface="Gill Sans MT"/>
                <a:cs typeface="Gill Sans MT"/>
              </a:rPr>
              <a:t> </a:t>
            </a:r>
            <a:r>
              <a:rPr sz="1600" spc="-5" dirty="0">
                <a:solidFill>
                  <a:srgbClr val="D1282D"/>
                </a:solidFill>
                <a:latin typeface="Gill Sans MT"/>
                <a:cs typeface="Gill Sans MT"/>
              </a:rPr>
              <a:t>1</a:t>
            </a:r>
            <a:endParaRPr sz="1600">
              <a:latin typeface="Gill Sans MT"/>
              <a:cs typeface="Gill Sans MT"/>
            </a:endParaRPr>
          </a:p>
          <a:p>
            <a:pPr marL="12700">
              <a:lnSpc>
                <a:spcPts val="2115"/>
              </a:lnSpc>
            </a:pPr>
            <a:r>
              <a:rPr sz="2000" spc="-70" dirty="0">
                <a:solidFill>
                  <a:srgbClr val="F1F1F1"/>
                </a:solidFill>
                <a:latin typeface="Gill Sans MT"/>
                <a:cs typeface="Gill Sans MT"/>
              </a:rPr>
              <a:t>1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.</a:t>
            </a:r>
            <a:r>
              <a:rPr sz="2000" spc="-31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2000" spc="-10" dirty="0">
                <a:solidFill>
                  <a:srgbClr val="F1F1F1"/>
                </a:solidFill>
                <a:latin typeface="Gill Sans MT"/>
                <a:cs typeface="Gill Sans MT"/>
              </a:rPr>
              <a:t>C</a:t>
            </a:r>
            <a:r>
              <a:rPr sz="2000" spc="-75" dirty="0">
                <a:solidFill>
                  <a:srgbClr val="F1F1F1"/>
                </a:solidFill>
                <a:latin typeface="Gill Sans MT"/>
                <a:cs typeface="Gill Sans MT"/>
              </a:rPr>
              <a:t>A</a:t>
            </a:r>
            <a:r>
              <a:rPr sz="2000" spc="-6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2000" spc="-60" dirty="0">
                <a:solidFill>
                  <a:srgbClr val="F1F1F1"/>
                </a:solidFill>
                <a:latin typeface="Gill Sans MT"/>
                <a:cs typeface="Gill Sans MT"/>
              </a:rPr>
              <a:t>PU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2000" spc="-12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2000" spc="-60" dirty="0">
                <a:solidFill>
                  <a:srgbClr val="F1F1F1"/>
                </a:solidFill>
                <a:latin typeface="Gill Sans MT"/>
                <a:cs typeface="Gill Sans MT"/>
              </a:rPr>
              <a:t>D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2000" spc="-130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2000" spc="-6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2000" spc="-70" dirty="0">
                <a:solidFill>
                  <a:srgbClr val="F1F1F1"/>
                </a:solidFill>
                <a:latin typeface="Gill Sans MT"/>
                <a:cs typeface="Gill Sans MT"/>
              </a:rPr>
              <a:t>ÓS</a:t>
            </a:r>
            <a:r>
              <a:rPr sz="2000" spc="-190" dirty="0">
                <a:solidFill>
                  <a:srgbClr val="F1F1F1"/>
                </a:solidFill>
                <a:latin typeface="Gill Sans MT"/>
                <a:cs typeface="Gill Sans MT"/>
              </a:rPr>
              <a:t>T</a:t>
            </a:r>
            <a:r>
              <a:rPr sz="2000" spc="-60" dirty="0">
                <a:solidFill>
                  <a:srgbClr val="F1F1F1"/>
                </a:solidFill>
                <a:latin typeface="Gill Sans MT"/>
                <a:cs typeface="Gill Sans MT"/>
              </a:rPr>
              <a:t>O</a:t>
            </a:r>
            <a:r>
              <a:rPr sz="2000" spc="-65" dirty="0">
                <a:solidFill>
                  <a:srgbClr val="F1F1F1"/>
                </a:solidFill>
                <a:latin typeface="Gill Sans MT"/>
                <a:cs typeface="Gill Sans MT"/>
              </a:rPr>
              <a:t>L</a:t>
            </a:r>
            <a:r>
              <a:rPr sz="2000" spc="-60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endParaRPr sz="2000">
              <a:latin typeface="Gill Sans MT"/>
              <a:cs typeface="Gill Sans M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-355" y="395274"/>
            <a:ext cx="8809355" cy="937894"/>
            <a:chOff x="-355" y="395274"/>
            <a:chExt cx="8809355" cy="937894"/>
          </a:xfrm>
        </p:grpSpPr>
        <p:sp>
          <p:nvSpPr>
            <p:cNvPr id="12" name="object 12"/>
            <p:cNvSpPr/>
            <p:nvPr/>
          </p:nvSpPr>
          <p:spPr>
            <a:xfrm>
              <a:off x="0" y="957237"/>
              <a:ext cx="7812405" cy="375920"/>
            </a:xfrm>
            <a:custGeom>
              <a:avLst/>
              <a:gdLst/>
              <a:ahLst/>
              <a:cxnLst/>
              <a:rect l="l" t="t" r="r" b="b"/>
              <a:pathLst>
                <a:path w="7812405" h="375919">
                  <a:moveTo>
                    <a:pt x="7811998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3905999" y="375843"/>
                  </a:lnTo>
                  <a:lnTo>
                    <a:pt x="7811998" y="375843"/>
                  </a:lnTo>
                  <a:lnTo>
                    <a:pt x="7811998" y="0"/>
                  </a:lnTo>
                  <a:close/>
                </a:path>
              </a:pathLst>
            </a:custGeom>
            <a:solidFill>
              <a:srgbClr val="D12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-355" y="395274"/>
              <a:ext cx="8809355" cy="561975"/>
            </a:xfrm>
            <a:custGeom>
              <a:avLst/>
              <a:gdLst/>
              <a:ahLst/>
              <a:cxnLst/>
              <a:rect l="l" t="t" r="r" b="b"/>
              <a:pathLst>
                <a:path w="8809355" h="561975">
                  <a:moveTo>
                    <a:pt x="8808834" y="0"/>
                  </a:moveTo>
                  <a:lnTo>
                    <a:pt x="0" y="0"/>
                  </a:lnTo>
                  <a:lnTo>
                    <a:pt x="0" y="561606"/>
                  </a:lnTo>
                  <a:lnTo>
                    <a:pt x="4404601" y="561606"/>
                  </a:lnTo>
                  <a:lnTo>
                    <a:pt x="8808834" y="561606"/>
                  </a:lnTo>
                  <a:lnTo>
                    <a:pt x="8808834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991704" y="426503"/>
            <a:ext cx="266890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Gill Sans Ultra Bold"/>
                <a:cs typeface="Gill Sans Ultra Bold"/>
              </a:rPr>
              <a:t>Bi</a:t>
            </a:r>
            <a:r>
              <a:rPr sz="2800" b="1" spc="-45" dirty="0">
                <a:latin typeface="Gill Sans Ultra Bold"/>
                <a:cs typeface="Gill Sans Ultra Bold"/>
              </a:rPr>
              <a:t>b</a:t>
            </a:r>
            <a:r>
              <a:rPr sz="2800" b="1" spc="-5" dirty="0">
                <a:latin typeface="Gill Sans Ultra Bold"/>
                <a:cs typeface="Gill Sans Ultra Bold"/>
              </a:rPr>
              <a:t>l</a:t>
            </a:r>
            <a:r>
              <a:rPr sz="2800" b="1" dirty="0">
                <a:latin typeface="Gill Sans Ultra Bold"/>
                <a:cs typeface="Gill Sans Ultra Bold"/>
              </a:rPr>
              <a:t>i</a:t>
            </a:r>
            <a:r>
              <a:rPr sz="2800" b="1" spc="-40" dirty="0">
                <a:latin typeface="Gill Sans Ultra Bold"/>
                <a:cs typeface="Gill Sans Ultra Bold"/>
              </a:rPr>
              <a:t>o</a:t>
            </a:r>
            <a:r>
              <a:rPr sz="2800" b="1" spc="15" dirty="0">
                <a:latin typeface="Gill Sans Ultra Bold"/>
                <a:cs typeface="Gill Sans Ultra Bold"/>
              </a:rPr>
              <a:t>g</a:t>
            </a:r>
            <a:r>
              <a:rPr sz="2800" b="1" spc="-85" dirty="0">
                <a:latin typeface="Gill Sans Ultra Bold"/>
                <a:cs typeface="Gill Sans Ultra Bold"/>
              </a:rPr>
              <a:t>r</a:t>
            </a:r>
            <a:r>
              <a:rPr sz="2800" b="1" spc="5" dirty="0">
                <a:latin typeface="Gill Sans Ultra Bold"/>
                <a:cs typeface="Gill Sans Ultra Bold"/>
              </a:rPr>
              <a:t>af</a:t>
            </a:r>
            <a:r>
              <a:rPr sz="2800" b="1" spc="-5" dirty="0">
                <a:latin typeface="Gill Sans Ultra Bold"/>
                <a:cs typeface="Gill Sans Ultra Bold"/>
              </a:rPr>
              <a:t>ía</a:t>
            </a:r>
            <a:endParaRPr sz="2800">
              <a:latin typeface="Gill Sans Ultra Bold"/>
              <a:cs typeface="Gill Sans Ultra Bol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0004" y="1523517"/>
            <a:ext cx="7200265" cy="1260475"/>
          </a:xfrm>
          <a:prstGeom prst="rect">
            <a:avLst/>
          </a:prstGeom>
          <a:ln w="9359">
            <a:solidFill>
              <a:srgbClr val="C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0805" marR="75565" algn="just">
              <a:lnSpc>
                <a:spcPct val="100000"/>
              </a:lnSpc>
              <a:spcBef>
                <a:spcPts val="360"/>
              </a:spcBef>
            </a:pPr>
            <a:r>
              <a:rPr sz="2400" spc="5" dirty="0">
                <a:latin typeface="Gill Sans MT"/>
                <a:cs typeface="Gill Sans MT"/>
              </a:rPr>
              <a:t>Martín </a:t>
            </a:r>
            <a:r>
              <a:rPr sz="2400" spc="-15" dirty="0">
                <a:latin typeface="Gill Sans MT"/>
                <a:cs typeface="Gill Sans MT"/>
              </a:rPr>
              <a:t>Peña, </a:t>
            </a:r>
            <a:r>
              <a:rPr sz="2400" spc="-5" dirty="0">
                <a:latin typeface="Gill Sans MT"/>
                <a:cs typeface="Gill Sans MT"/>
              </a:rPr>
              <a:t>M.L.; Díaz </a:t>
            </a:r>
            <a:r>
              <a:rPr sz="2400" spc="-20" dirty="0">
                <a:latin typeface="Gill Sans MT"/>
                <a:cs typeface="Gill Sans MT"/>
              </a:rPr>
              <a:t>Garrido, </a:t>
            </a:r>
            <a:r>
              <a:rPr sz="2400" dirty="0">
                <a:latin typeface="Gill Sans MT"/>
                <a:cs typeface="Gill Sans MT"/>
              </a:rPr>
              <a:t>E. (2016): </a:t>
            </a:r>
            <a:r>
              <a:rPr sz="2400" spc="-5" dirty="0">
                <a:latin typeface="Gill Sans MT"/>
                <a:cs typeface="Gill Sans MT"/>
              </a:rPr>
              <a:t>“</a:t>
            </a:r>
            <a:r>
              <a:rPr sz="2400" i="1" spc="-5" dirty="0">
                <a:latin typeface="Gill Sans MT"/>
                <a:cs typeface="Gill Sans MT"/>
              </a:rPr>
              <a:t>Fundamentos </a:t>
            </a:r>
            <a:r>
              <a:rPr sz="2400" i="1" spc="-655" dirty="0">
                <a:latin typeface="Gill Sans MT"/>
                <a:cs typeface="Gill Sans MT"/>
              </a:rPr>
              <a:t> </a:t>
            </a:r>
            <a:r>
              <a:rPr sz="2400" i="1" dirty="0">
                <a:latin typeface="Gill Sans MT"/>
                <a:cs typeface="Gill Sans MT"/>
              </a:rPr>
              <a:t>de</a:t>
            </a:r>
            <a:r>
              <a:rPr sz="2400" i="1" spc="5" dirty="0">
                <a:latin typeface="Gill Sans MT"/>
                <a:cs typeface="Gill Sans MT"/>
              </a:rPr>
              <a:t> </a:t>
            </a:r>
            <a:r>
              <a:rPr sz="2400" i="1" spc="-5" dirty="0">
                <a:latin typeface="Gill Sans MT"/>
                <a:cs typeface="Gill Sans MT"/>
              </a:rPr>
              <a:t>Dirección</a:t>
            </a:r>
            <a:r>
              <a:rPr sz="2400" i="1" dirty="0">
                <a:latin typeface="Gill Sans MT"/>
                <a:cs typeface="Gill Sans MT"/>
              </a:rPr>
              <a:t> </a:t>
            </a:r>
            <a:r>
              <a:rPr sz="2400" i="1" spc="-5" dirty="0">
                <a:latin typeface="Gill Sans MT"/>
                <a:cs typeface="Gill Sans MT"/>
              </a:rPr>
              <a:t>de</a:t>
            </a:r>
            <a:r>
              <a:rPr sz="2400" i="1" dirty="0">
                <a:latin typeface="Gill Sans MT"/>
                <a:cs typeface="Gill Sans MT"/>
              </a:rPr>
              <a:t> </a:t>
            </a:r>
            <a:r>
              <a:rPr sz="2400" i="1" spc="-5" dirty="0">
                <a:latin typeface="Gill Sans MT"/>
                <a:cs typeface="Gill Sans MT"/>
              </a:rPr>
              <a:t>Operaciones</a:t>
            </a:r>
            <a:r>
              <a:rPr sz="2400" i="1" dirty="0">
                <a:latin typeface="Gill Sans MT"/>
                <a:cs typeface="Gill Sans MT"/>
              </a:rPr>
              <a:t> en</a:t>
            </a:r>
            <a:r>
              <a:rPr sz="2400" i="1" spc="5" dirty="0">
                <a:latin typeface="Gill Sans MT"/>
                <a:cs typeface="Gill Sans MT"/>
              </a:rPr>
              <a:t> </a:t>
            </a:r>
            <a:r>
              <a:rPr sz="2400" i="1" spc="-5" dirty="0">
                <a:latin typeface="Gill Sans MT"/>
                <a:cs typeface="Gill Sans MT"/>
              </a:rPr>
              <a:t>Empresas</a:t>
            </a:r>
            <a:r>
              <a:rPr sz="2400" i="1" dirty="0">
                <a:latin typeface="Gill Sans MT"/>
                <a:cs typeface="Gill Sans MT"/>
              </a:rPr>
              <a:t> de</a:t>
            </a:r>
            <a:r>
              <a:rPr sz="2400" i="1" spc="5" dirty="0">
                <a:latin typeface="Gill Sans MT"/>
                <a:cs typeface="Gill Sans MT"/>
              </a:rPr>
              <a:t> Servicios”. </a:t>
            </a:r>
            <a:r>
              <a:rPr sz="2400" i="1" spc="-65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E</a:t>
            </a:r>
            <a:r>
              <a:rPr sz="2400" spc="-5" dirty="0">
                <a:latin typeface="Gill Sans MT"/>
                <a:cs typeface="Gill Sans MT"/>
              </a:rPr>
              <a:t>d</a:t>
            </a:r>
            <a:r>
              <a:rPr sz="2400" dirty="0">
                <a:latin typeface="Gill Sans MT"/>
                <a:cs typeface="Gill Sans MT"/>
              </a:rPr>
              <a:t>i</a:t>
            </a:r>
            <a:r>
              <a:rPr sz="2400" spc="5" dirty="0">
                <a:latin typeface="Gill Sans MT"/>
                <a:cs typeface="Gill Sans MT"/>
              </a:rPr>
              <a:t>t</a:t>
            </a:r>
            <a:r>
              <a:rPr sz="2400" spc="-5" dirty="0">
                <a:latin typeface="Gill Sans MT"/>
                <a:cs typeface="Gill Sans MT"/>
              </a:rPr>
              <a:t>o</a:t>
            </a:r>
            <a:r>
              <a:rPr sz="2400" spc="-10" dirty="0">
                <a:latin typeface="Gill Sans MT"/>
                <a:cs typeface="Gill Sans MT"/>
              </a:rPr>
              <a:t>r</a:t>
            </a:r>
            <a:r>
              <a:rPr sz="2400" dirty="0">
                <a:latin typeface="Gill Sans MT"/>
                <a:cs typeface="Gill Sans MT"/>
              </a:rPr>
              <a:t>i</a:t>
            </a:r>
            <a:r>
              <a:rPr sz="2400" spc="-5" dirty="0">
                <a:latin typeface="Gill Sans MT"/>
                <a:cs typeface="Gill Sans MT"/>
              </a:rPr>
              <a:t>a</a:t>
            </a:r>
            <a:r>
              <a:rPr sz="2400" dirty="0">
                <a:latin typeface="Gill Sans MT"/>
                <a:cs typeface="Gill Sans MT"/>
              </a:rPr>
              <a:t>l ES</a:t>
            </a:r>
            <a:r>
              <a:rPr sz="2400" spc="5" dirty="0">
                <a:latin typeface="Gill Sans MT"/>
                <a:cs typeface="Gill Sans MT"/>
              </a:rPr>
              <a:t>I</a:t>
            </a:r>
            <a:r>
              <a:rPr sz="2400" dirty="0">
                <a:latin typeface="Gill Sans MT"/>
                <a:cs typeface="Gill Sans MT"/>
              </a:rPr>
              <a:t>C:</a:t>
            </a:r>
            <a:r>
              <a:rPr sz="2400" spc="-23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Ma</a:t>
            </a:r>
            <a:r>
              <a:rPr sz="2400" spc="5" dirty="0">
                <a:latin typeface="Gill Sans MT"/>
                <a:cs typeface="Gill Sans MT"/>
              </a:rPr>
              <a:t>d</a:t>
            </a:r>
            <a:r>
              <a:rPr sz="2400" spc="-10" dirty="0">
                <a:latin typeface="Gill Sans MT"/>
                <a:cs typeface="Gill Sans MT"/>
              </a:rPr>
              <a:t>r</a:t>
            </a:r>
            <a:r>
              <a:rPr sz="2400" dirty="0">
                <a:latin typeface="Gill Sans MT"/>
                <a:cs typeface="Gill Sans MT"/>
              </a:rPr>
              <a:t>i</a:t>
            </a:r>
            <a:r>
              <a:rPr sz="2400" spc="15" dirty="0">
                <a:latin typeface="Gill Sans MT"/>
                <a:cs typeface="Gill Sans MT"/>
              </a:rPr>
              <a:t>d</a:t>
            </a:r>
            <a:r>
              <a:rPr sz="1100" i="1" dirty="0">
                <a:latin typeface="Gill Sans MT"/>
                <a:cs typeface="Gill Sans MT"/>
              </a:rPr>
              <a:t>.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91919" y="5365694"/>
            <a:ext cx="5132705" cy="388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1970" marR="5080" indent="-509905">
              <a:lnSpc>
                <a:spcPct val="108200"/>
              </a:lnSpc>
              <a:spcBef>
                <a:spcPts val="100"/>
              </a:spcBef>
            </a:pPr>
            <a:r>
              <a:rPr sz="1100" spc="-10" dirty="0">
                <a:latin typeface="Calibri"/>
                <a:cs typeface="Calibri"/>
              </a:rPr>
              <a:t>DIAZ-GARRIDO,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ELOÍSA; MARTÍN-PEÑA,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MARÍA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LUZ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(2022).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Este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obra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está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bajo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una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licencia </a:t>
            </a:r>
            <a:r>
              <a:rPr sz="1100" spc="-5" dirty="0">
                <a:solidFill>
                  <a:srgbClr val="0562C1"/>
                </a:solid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de</a:t>
            </a:r>
            <a:r>
              <a:rPr sz="1100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Creative</a:t>
            </a:r>
            <a:r>
              <a:rPr sz="1100" u="sng" spc="-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Commons</a:t>
            </a:r>
            <a:r>
              <a:rPr sz="11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Reconocimiento-CompartirIgual</a:t>
            </a:r>
            <a:r>
              <a:rPr sz="1100" u="sng" spc="1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4.0</a:t>
            </a:r>
            <a:r>
              <a:rPr sz="1100" u="sng" spc="-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 Internacional</a:t>
            </a:r>
            <a:r>
              <a:rPr sz="1100" spc="-5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859997" y="6120003"/>
            <a:ext cx="4140200" cy="540385"/>
          </a:xfrm>
          <a:custGeom>
            <a:avLst/>
            <a:gdLst/>
            <a:ahLst/>
            <a:cxnLst/>
            <a:rect l="l" t="t" r="r" b="b"/>
            <a:pathLst>
              <a:path w="4140200" h="540384">
                <a:moveTo>
                  <a:pt x="2069998" y="539991"/>
                </a:moveTo>
                <a:lnTo>
                  <a:pt x="0" y="539991"/>
                </a:lnTo>
                <a:lnTo>
                  <a:pt x="0" y="0"/>
                </a:lnTo>
                <a:lnTo>
                  <a:pt x="4139996" y="0"/>
                </a:lnTo>
                <a:lnTo>
                  <a:pt x="4139996" y="539991"/>
                </a:lnTo>
                <a:lnTo>
                  <a:pt x="2069998" y="539991"/>
                </a:lnTo>
                <a:close/>
              </a:path>
            </a:pathLst>
          </a:custGeom>
          <a:ln w="3175">
            <a:solidFill>
              <a:srgbClr val="3464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99325" y="3074403"/>
            <a:ext cx="7200265" cy="1913889"/>
          </a:xfrm>
          <a:prstGeom prst="rect">
            <a:avLst/>
          </a:prstGeom>
          <a:ln w="9359">
            <a:solidFill>
              <a:srgbClr val="C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60"/>
              </a:spcBef>
            </a:pPr>
            <a:r>
              <a:rPr sz="2100" b="1" i="1" spc="-10" dirty="0">
                <a:latin typeface="Gill Sans MT"/>
                <a:cs typeface="Gill Sans MT"/>
              </a:rPr>
              <a:t>Referencias</a:t>
            </a:r>
            <a:r>
              <a:rPr sz="2100" b="1" i="1" spc="-25" dirty="0">
                <a:latin typeface="Gill Sans MT"/>
                <a:cs typeface="Gill Sans MT"/>
              </a:rPr>
              <a:t> </a:t>
            </a:r>
            <a:r>
              <a:rPr sz="2100" b="1" i="1" spc="-5" dirty="0">
                <a:latin typeface="Gill Sans MT"/>
                <a:cs typeface="Gill Sans MT"/>
              </a:rPr>
              <a:t>complementarias:</a:t>
            </a:r>
            <a:endParaRPr sz="2100">
              <a:latin typeface="Gill Sans MT"/>
              <a:cs typeface="Gill Sans MT"/>
            </a:endParaRPr>
          </a:p>
          <a:p>
            <a:pPr marL="90805" marR="88900">
              <a:lnSpc>
                <a:spcPct val="100000"/>
              </a:lnSpc>
              <a:spcBef>
                <a:spcPts val="390"/>
              </a:spcBef>
              <a:tabLst>
                <a:tab pos="287655" algn="l"/>
                <a:tab pos="3278504" algn="l"/>
                <a:tab pos="3900804" algn="l"/>
                <a:tab pos="4366895" algn="l"/>
                <a:tab pos="5480050" algn="l"/>
                <a:tab pos="5817870" algn="l"/>
                <a:tab pos="6133465" algn="l"/>
                <a:tab pos="6373495" algn="l"/>
              </a:tabLst>
            </a:pPr>
            <a:r>
              <a:rPr sz="2000" i="1" dirty="0">
                <a:latin typeface="Gill Sans MT"/>
                <a:cs typeface="Gill Sans MT"/>
              </a:rPr>
              <a:t>-	</a:t>
            </a:r>
            <a:r>
              <a:rPr sz="2000" dirty="0">
                <a:latin typeface="Gill Sans MT"/>
                <a:cs typeface="Gill Sans MT"/>
              </a:rPr>
              <a:t>C</a:t>
            </a:r>
            <a:r>
              <a:rPr sz="2000" spc="5" dirty="0">
                <a:latin typeface="Gill Sans MT"/>
                <a:cs typeface="Gill Sans MT"/>
              </a:rPr>
              <a:t>h</a:t>
            </a:r>
            <a:r>
              <a:rPr sz="2000" spc="-5" dirty="0">
                <a:latin typeface="Gill Sans MT"/>
                <a:cs typeface="Gill Sans MT"/>
              </a:rPr>
              <a:t>a</a:t>
            </a:r>
            <a:r>
              <a:rPr sz="2000" spc="-10" dirty="0">
                <a:latin typeface="Gill Sans MT"/>
                <a:cs typeface="Gill Sans MT"/>
              </a:rPr>
              <a:t>s</a:t>
            </a:r>
            <a:r>
              <a:rPr sz="2000" spc="50" dirty="0">
                <a:latin typeface="Gill Sans MT"/>
                <a:cs typeface="Gill Sans MT"/>
              </a:rPr>
              <a:t>e</a:t>
            </a:r>
            <a:r>
              <a:rPr sz="2000" dirty="0">
                <a:latin typeface="Gill Sans MT"/>
                <a:cs typeface="Gill Sans MT"/>
              </a:rPr>
              <a:t>, </a:t>
            </a:r>
            <a:r>
              <a:rPr sz="2000" spc="-275" dirty="0">
                <a:latin typeface="Gill Sans MT"/>
                <a:cs typeface="Gill Sans MT"/>
              </a:rPr>
              <a:t> </a:t>
            </a:r>
            <a:r>
              <a:rPr sz="2000" spc="10" dirty="0">
                <a:latin typeface="Gill Sans MT"/>
                <a:cs typeface="Gill Sans MT"/>
              </a:rPr>
              <a:t>R</a:t>
            </a:r>
            <a:r>
              <a:rPr sz="2000" spc="-5" dirty="0">
                <a:latin typeface="Gill Sans MT"/>
                <a:cs typeface="Gill Sans MT"/>
              </a:rPr>
              <a:t>.</a:t>
            </a:r>
            <a:r>
              <a:rPr sz="2000" dirty="0">
                <a:latin typeface="Gill Sans MT"/>
                <a:cs typeface="Gill Sans MT"/>
              </a:rPr>
              <a:t>B. </a:t>
            </a:r>
            <a:r>
              <a:rPr sz="2000" spc="-27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(</a:t>
            </a:r>
            <a:r>
              <a:rPr sz="2000" spc="5" dirty="0">
                <a:latin typeface="Gill Sans MT"/>
                <a:cs typeface="Gill Sans MT"/>
              </a:rPr>
              <a:t>19</a:t>
            </a:r>
            <a:r>
              <a:rPr sz="2000" dirty="0">
                <a:latin typeface="Gill Sans MT"/>
                <a:cs typeface="Gill Sans MT"/>
              </a:rPr>
              <a:t>7</a:t>
            </a:r>
            <a:r>
              <a:rPr sz="2000" spc="5" dirty="0">
                <a:latin typeface="Gill Sans MT"/>
                <a:cs typeface="Gill Sans MT"/>
              </a:rPr>
              <a:t>8</a:t>
            </a:r>
            <a:r>
              <a:rPr sz="2000" dirty="0">
                <a:latin typeface="Gill Sans MT"/>
                <a:cs typeface="Gill Sans MT"/>
              </a:rPr>
              <a:t>):</a:t>
            </a:r>
            <a:r>
              <a:rPr sz="2000" spc="30" dirty="0">
                <a:latin typeface="Gill Sans MT"/>
                <a:cs typeface="Gill Sans MT"/>
              </a:rPr>
              <a:t> </a:t>
            </a:r>
            <a:r>
              <a:rPr sz="2000" spc="10" dirty="0">
                <a:latin typeface="Gill Sans MT"/>
                <a:cs typeface="Gill Sans MT"/>
              </a:rPr>
              <a:t>W</a:t>
            </a:r>
            <a:r>
              <a:rPr sz="2000" spc="5" dirty="0">
                <a:latin typeface="Gill Sans MT"/>
                <a:cs typeface="Gill Sans MT"/>
              </a:rPr>
              <a:t>h</a:t>
            </a:r>
            <a:r>
              <a:rPr sz="2000" dirty="0">
                <a:latin typeface="Gill Sans MT"/>
                <a:cs typeface="Gill Sans MT"/>
              </a:rPr>
              <a:t>e</a:t>
            </a:r>
            <a:r>
              <a:rPr sz="2000" spc="-40" dirty="0">
                <a:latin typeface="Gill Sans MT"/>
                <a:cs typeface="Gill Sans MT"/>
              </a:rPr>
              <a:t>r</a:t>
            </a:r>
            <a:r>
              <a:rPr sz="2000" dirty="0">
                <a:latin typeface="Gill Sans MT"/>
                <a:cs typeface="Gill Sans MT"/>
              </a:rPr>
              <a:t>e	</a:t>
            </a:r>
            <a:r>
              <a:rPr sz="2000" spc="5" dirty="0">
                <a:latin typeface="Gill Sans MT"/>
                <a:cs typeface="Gill Sans MT"/>
              </a:rPr>
              <a:t>d</a:t>
            </a:r>
            <a:r>
              <a:rPr sz="2000" spc="-5" dirty="0">
                <a:latin typeface="Gill Sans MT"/>
                <a:cs typeface="Gill Sans MT"/>
              </a:rPr>
              <a:t>o</a:t>
            </a:r>
            <a:r>
              <a:rPr sz="2000" dirty="0">
                <a:latin typeface="Gill Sans MT"/>
                <a:cs typeface="Gill Sans MT"/>
              </a:rPr>
              <a:t>es	t</a:t>
            </a:r>
            <a:r>
              <a:rPr sz="2000" spc="5" dirty="0">
                <a:latin typeface="Gill Sans MT"/>
                <a:cs typeface="Gill Sans MT"/>
              </a:rPr>
              <a:t>h</a:t>
            </a:r>
            <a:r>
              <a:rPr sz="2000" dirty="0">
                <a:latin typeface="Gill Sans MT"/>
                <a:cs typeface="Gill Sans MT"/>
              </a:rPr>
              <a:t>e	custo</a:t>
            </a:r>
            <a:r>
              <a:rPr sz="2000" spc="5" dirty="0">
                <a:latin typeface="Gill Sans MT"/>
                <a:cs typeface="Gill Sans MT"/>
              </a:rPr>
              <a:t>m</a:t>
            </a:r>
            <a:r>
              <a:rPr sz="2000" dirty="0">
                <a:latin typeface="Gill Sans MT"/>
                <a:cs typeface="Gill Sans MT"/>
              </a:rPr>
              <a:t>er	f</a:t>
            </a:r>
            <a:r>
              <a:rPr sz="2000" spc="10" dirty="0">
                <a:latin typeface="Gill Sans MT"/>
                <a:cs typeface="Gill Sans MT"/>
              </a:rPr>
              <a:t>i</a:t>
            </a:r>
            <a:r>
              <a:rPr sz="2000" dirty="0">
                <a:latin typeface="Gill Sans MT"/>
                <a:cs typeface="Gill Sans MT"/>
              </a:rPr>
              <a:t>t	</a:t>
            </a:r>
            <a:r>
              <a:rPr sz="2000" spc="5" dirty="0">
                <a:latin typeface="Gill Sans MT"/>
                <a:cs typeface="Gill Sans MT"/>
              </a:rPr>
              <a:t>i</a:t>
            </a:r>
            <a:r>
              <a:rPr sz="2000" dirty="0">
                <a:latin typeface="Gill Sans MT"/>
                <a:cs typeface="Gill Sans MT"/>
              </a:rPr>
              <a:t>n	a	</a:t>
            </a:r>
            <a:r>
              <a:rPr sz="2000" spc="-5" dirty="0">
                <a:latin typeface="Gill Sans MT"/>
                <a:cs typeface="Gill Sans MT"/>
              </a:rPr>
              <a:t>se</a:t>
            </a:r>
            <a:r>
              <a:rPr sz="2000" spc="65" dirty="0">
                <a:latin typeface="Gill Sans MT"/>
                <a:cs typeface="Gill Sans MT"/>
              </a:rPr>
              <a:t>r</a:t>
            </a:r>
            <a:r>
              <a:rPr sz="2000" dirty="0">
                <a:latin typeface="Gill Sans MT"/>
                <a:cs typeface="Gill Sans MT"/>
              </a:rPr>
              <a:t>v</a:t>
            </a:r>
            <a:r>
              <a:rPr sz="2000" spc="5" dirty="0">
                <a:latin typeface="Gill Sans MT"/>
                <a:cs typeface="Gill Sans MT"/>
              </a:rPr>
              <a:t>i</a:t>
            </a:r>
            <a:r>
              <a:rPr sz="2000" spc="-10" dirty="0">
                <a:latin typeface="Gill Sans MT"/>
                <a:cs typeface="Gill Sans MT"/>
              </a:rPr>
              <a:t>c</a:t>
            </a:r>
            <a:r>
              <a:rPr sz="2000" dirty="0">
                <a:latin typeface="Gill Sans MT"/>
                <a:cs typeface="Gill Sans MT"/>
              </a:rPr>
              <a:t>e  </a:t>
            </a:r>
            <a:r>
              <a:rPr sz="2000" spc="-5" dirty="0">
                <a:latin typeface="Gill Sans MT"/>
                <a:cs typeface="Gill Sans MT"/>
              </a:rPr>
              <a:t>o</a:t>
            </a:r>
            <a:r>
              <a:rPr sz="2000" spc="5" dirty="0">
                <a:latin typeface="Gill Sans MT"/>
                <a:cs typeface="Gill Sans MT"/>
              </a:rPr>
              <a:t>p</a:t>
            </a:r>
            <a:r>
              <a:rPr sz="2000" dirty="0">
                <a:latin typeface="Gill Sans MT"/>
                <a:cs typeface="Gill Sans MT"/>
              </a:rPr>
              <a:t>er</a:t>
            </a:r>
            <a:r>
              <a:rPr sz="2000" spc="5" dirty="0">
                <a:latin typeface="Gill Sans MT"/>
                <a:cs typeface="Gill Sans MT"/>
              </a:rPr>
              <a:t>a</a:t>
            </a:r>
            <a:r>
              <a:rPr sz="2000" dirty="0">
                <a:latin typeface="Gill Sans MT"/>
                <a:cs typeface="Gill Sans MT"/>
              </a:rPr>
              <a:t>t</a:t>
            </a:r>
            <a:r>
              <a:rPr sz="2000" spc="-5" dirty="0">
                <a:latin typeface="Gill Sans MT"/>
                <a:cs typeface="Gill Sans MT"/>
              </a:rPr>
              <a:t>i</a:t>
            </a:r>
            <a:r>
              <a:rPr sz="2000" spc="5" dirty="0">
                <a:latin typeface="Gill Sans MT"/>
                <a:cs typeface="Gill Sans MT"/>
              </a:rPr>
              <a:t>o</a:t>
            </a:r>
            <a:r>
              <a:rPr sz="2000" dirty="0">
                <a:latin typeface="Gill Sans MT"/>
                <a:cs typeface="Gill Sans MT"/>
              </a:rPr>
              <a:t>ns?</a:t>
            </a:r>
            <a:r>
              <a:rPr sz="2000" spc="10" dirty="0">
                <a:latin typeface="Gill Sans MT"/>
                <a:cs typeface="Gill Sans MT"/>
              </a:rPr>
              <a:t> </a:t>
            </a:r>
            <a:r>
              <a:rPr sz="2000" i="1" dirty="0">
                <a:latin typeface="Gill Sans MT"/>
                <a:cs typeface="Gill Sans MT"/>
              </a:rPr>
              <a:t>H</a:t>
            </a:r>
            <a:r>
              <a:rPr sz="2000" i="1" spc="-5" dirty="0">
                <a:latin typeface="Gill Sans MT"/>
                <a:cs typeface="Gill Sans MT"/>
              </a:rPr>
              <a:t>a</a:t>
            </a:r>
            <a:r>
              <a:rPr sz="2000" i="1" spc="60" dirty="0">
                <a:latin typeface="Gill Sans MT"/>
                <a:cs typeface="Gill Sans MT"/>
              </a:rPr>
              <a:t>r</a:t>
            </a:r>
            <a:r>
              <a:rPr sz="2000" i="1" dirty="0">
                <a:latin typeface="Gill Sans MT"/>
                <a:cs typeface="Gill Sans MT"/>
              </a:rPr>
              <a:t>va</a:t>
            </a:r>
            <a:r>
              <a:rPr sz="2000" i="1" spc="-35" dirty="0">
                <a:latin typeface="Gill Sans MT"/>
                <a:cs typeface="Gill Sans MT"/>
              </a:rPr>
              <a:t>r</a:t>
            </a:r>
            <a:r>
              <a:rPr sz="2000" i="1" dirty="0">
                <a:latin typeface="Gill Sans MT"/>
                <a:cs typeface="Gill Sans MT"/>
              </a:rPr>
              <a:t>d</a:t>
            </a:r>
            <a:r>
              <a:rPr sz="2000" i="1" spc="-10" dirty="0">
                <a:latin typeface="Gill Sans MT"/>
                <a:cs typeface="Gill Sans MT"/>
              </a:rPr>
              <a:t> </a:t>
            </a:r>
            <a:r>
              <a:rPr sz="2000" i="1" spc="-5" dirty="0">
                <a:latin typeface="Gill Sans MT"/>
                <a:cs typeface="Gill Sans MT"/>
              </a:rPr>
              <a:t>Bus</a:t>
            </a:r>
            <a:r>
              <a:rPr sz="2000" i="1" spc="-10" dirty="0">
                <a:latin typeface="Gill Sans MT"/>
                <a:cs typeface="Gill Sans MT"/>
              </a:rPr>
              <a:t>i</a:t>
            </a:r>
            <a:r>
              <a:rPr sz="2000" i="1" spc="-5" dirty="0">
                <a:latin typeface="Gill Sans MT"/>
                <a:cs typeface="Gill Sans MT"/>
              </a:rPr>
              <a:t>ne</a:t>
            </a:r>
            <a:r>
              <a:rPr sz="2000" i="1" dirty="0">
                <a:latin typeface="Gill Sans MT"/>
                <a:cs typeface="Gill Sans MT"/>
              </a:rPr>
              <a:t>ss</a:t>
            </a:r>
            <a:r>
              <a:rPr sz="2000" i="1" spc="-10" dirty="0">
                <a:latin typeface="Gill Sans MT"/>
                <a:cs typeface="Gill Sans MT"/>
              </a:rPr>
              <a:t> </a:t>
            </a:r>
            <a:r>
              <a:rPr sz="2000" i="1" spc="5" dirty="0">
                <a:latin typeface="Gill Sans MT"/>
                <a:cs typeface="Gill Sans MT"/>
              </a:rPr>
              <a:t>R</a:t>
            </a:r>
            <a:r>
              <a:rPr sz="2000" i="1" spc="-30" dirty="0">
                <a:latin typeface="Gill Sans MT"/>
                <a:cs typeface="Gill Sans MT"/>
              </a:rPr>
              <a:t>e</a:t>
            </a:r>
            <a:r>
              <a:rPr sz="2000" i="1" spc="-10" dirty="0">
                <a:latin typeface="Gill Sans MT"/>
                <a:cs typeface="Gill Sans MT"/>
              </a:rPr>
              <a:t>v</a:t>
            </a:r>
            <a:r>
              <a:rPr sz="2000" i="1" dirty="0">
                <a:latin typeface="Gill Sans MT"/>
                <a:cs typeface="Gill Sans MT"/>
              </a:rPr>
              <a:t>i</a:t>
            </a:r>
            <a:r>
              <a:rPr sz="2000" i="1" spc="-30" dirty="0">
                <a:latin typeface="Gill Sans MT"/>
                <a:cs typeface="Gill Sans MT"/>
              </a:rPr>
              <a:t>e</a:t>
            </a:r>
            <a:r>
              <a:rPr sz="2000" i="1" spc="-65" dirty="0">
                <a:latin typeface="Gill Sans MT"/>
                <a:cs typeface="Gill Sans MT"/>
              </a:rPr>
              <a:t>w</a:t>
            </a:r>
            <a:r>
              <a:rPr sz="2000" i="1" dirty="0">
                <a:latin typeface="Gill Sans MT"/>
                <a:cs typeface="Gill Sans MT"/>
              </a:rPr>
              <a:t>,</a:t>
            </a:r>
            <a:r>
              <a:rPr sz="2000" i="1" spc="-190" dirty="0">
                <a:latin typeface="Gill Sans MT"/>
                <a:cs typeface="Gill Sans MT"/>
              </a:rPr>
              <a:t> </a:t>
            </a:r>
            <a:r>
              <a:rPr sz="2000" spc="5" dirty="0">
                <a:latin typeface="Gill Sans MT"/>
                <a:cs typeface="Gill Sans MT"/>
              </a:rPr>
              <a:t>5</a:t>
            </a:r>
            <a:r>
              <a:rPr sz="2000" dirty="0">
                <a:latin typeface="Gill Sans MT"/>
                <a:cs typeface="Gill Sans MT"/>
              </a:rPr>
              <a:t>6 (4):</a:t>
            </a:r>
            <a:r>
              <a:rPr sz="2000" spc="-204" dirty="0">
                <a:latin typeface="Gill Sans MT"/>
                <a:cs typeface="Gill Sans MT"/>
              </a:rPr>
              <a:t> </a:t>
            </a:r>
            <a:r>
              <a:rPr sz="2000" spc="5" dirty="0">
                <a:latin typeface="Gill Sans MT"/>
                <a:cs typeface="Gill Sans MT"/>
              </a:rPr>
              <a:t>137</a:t>
            </a:r>
            <a:r>
              <a:rPr sz="2000" dirty="0">
                <a:latin typeface="Gill Sans MT"/>
                <a:cs typeface="Gill Sans MT"/>
              </a:rPr>
              <a:t>-1</a:t>
            </a:r>
            <a:r>
              <a:rPr sz="2000" spc="5" dirty="0">
                <a:latin typeface="Gill Sans MT"/>
                <a:cs typeface="Gill Sans MT"/>
              </a:rPr>
              <a:t>42</a:t>
            </a:r>
            <a:r>
              <a:rPr sz="2000" dirty="0">
                <a:latin typeface="Gill Sans MT"/>
                <a:cs typeface="Gill Sans MT"/>
              </a:rPr>
              <a:t>.</a:t>
            </a:r>
            <a:endParaRPr sz="2000">
              <a:latin typeface="Gill Sans MT"/>
              <a:cs typeface="Gill Sans MT"/>
            </a:endParaRPr>
          </a:p>
          <a:p>
            <a:pPr marL="90805" marR="90170">
              <a:lnSpc>
                <a:spcPct val="100000"/>
              </a:lnSpc>
              <a:spcBef>
                <a:spcPts val="400"/>
              </a:spcBef>
            </a:pPr>
            <a:r>
              <a:rPr sz="2000" dirty="0">
                <a:latin typeface="Gill Sans MT"/>
                <a:cs typeface="Gill Sans MT"/>
              </a:rPr>
              <a:t>-</a:t>
            </a:r>
            <a:r>
              <a:rPr sz="2000" spc="260" dirty="0">
                <a:latin typeface="Gill Sans MT"/>
                <a:cs typeface="Gill Sans MT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Schemenner,</a:t>
            </a:r>
            <a:r>
              <a:rPr sz="2000" spc="70" dirty="0">
                <a:latin typeface="Gill Sans MT"/>
                <a:cs typeface="Gill Sans MT"/>
              </a:rPr>
              <a:t> </a:t>
            </a:r>
            <a:r>
              <a:rPr sz="2000" spc="-65" dirty="0">
                <a:latin typeface="Gill Sans MT"/>
                <a:cs typeface="Gill Sans MT"/>
              </a:rPr>
              <a:t>R.W.</a:t>
            </a:r>
            <a:r>
              <a:rPr sz="2000" spc="6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(1986):</a:t>
            </a:r>
            <a:r>
              <a:rPr sz="2000" spc="6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How</a:t>
            </a:r>
            <a:r>
              <a:rPr sz="2000" spc="26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can</a:t>
            </a:r>
            <a:r>
              <a:rPr sz="2000" spc="275" dirty="0">
                <a:latin typeface="Gill Sans MT"/>
                <a:cs typeface="Gill Sans MT"/>
              </a:rPr>
              <a:t> </a:t>
            </a:r>
            <a:r>
              <a:rPr sz="2000" spc="5" dirty="0">
                <a:latin typeface="Gill Sans MT"/>
                <a:cs typeface="Gill Sans MT"/>
              </a:rPr>
              <a:t>service</a:t>
            </a:r>
            <a:r>
              <a:rPr sz="2000" spc="26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business</a:t>
            </a:r>
            <a:r>
              <a:rPr sz="2000" spc="26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survive</a:t>
            </a:r>
            <a:r>
              <a:rPr sz="2000" spc="26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and </a:t>
            </a:r>
            <a:r>
              <a:rPr sz="2000" spc="-540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prosper?</a:t>
            </a:r>
            <a:r>
              <a:rPr sz="2000" spc="5" dirty="0">
                <a:latin typeface="Gill Sans MT"/>
                <a:cs typeface="Gill Sans MT"/>
              </a:rPr>
              <a:t> </a:t>
            </a:r>
            <a:r>
              <a:rPr sz="2000" i="1" spc="-5" dirty="0">
                <a:latin typeface="Gill Sans MT"/>
                <a:cs typeface="Gill Sans MT"/>
              </a:rPr>
              <a:t>Sloan</a:t>
            </a:r>
            <a:r>
              <a:rPr sz="2000" i="1" spc="-10" dirty="0">
                <a:latin typeface="Gill Sans MT"/>
                <a:cs typeface="Gill Sans MT"/>
              </a:rPr>
              <a:t> Management</a:t>
            </a:r>
            <a:r>
              <a:rPr sz="2000" i="1" dirty="0">
                <a:latin typeface="Gill Sans MT"/>
                <a:cs typeface="Gill Sans MT"/>
              </a:rPr>
              <a:t> </a:t>
            </a:r>
            <a:r>
              <a:rPr sz="2000" i="1" spc="-20" dirty="0">
                <a:latin typeface="Gill Sans MT"/>
                <a:cs typeface="Gill Sans MT"/>
              </a:rPr>
              <a:t>Review,</a:t>
            </a:r>
            <a:r>
              <a:rPr sz="2000" i="1" spc="1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27(3):</a:t>
            </a:r>
            <a:r>
              <a:rPr sz="2000" spc="-21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23-39.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290"/>
              </a:lnSpc>
            </a:pPr>
            <a:r>
              <a:rPr spc="-5" dirty="0"/>
              <a:t>Dirección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Operaciones</a:t>
            </a:r>
            <a:r>
              <a:rPr spc="-10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5" dirty="0"/>
              <a:t>Servicios</a:t>
            </a:r>
          </a:p>
          <a:p>
            <a:pPr algn="ctr">
              <a:lnSpc>
                <a:spcPts val="1540"/>
              </a:lnSpc>
            </a:pP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Grado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en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Ciencia</a:t>
            </a:r>
            <a:r>
              <a:rPr i="0" spc="-15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Gestión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Ingeniería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de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Servicios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73318" y="6433558"/>
            <a:ext cx="2954020" cy="20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80"/>
              </a:lnSpc>
            </a:pPr>
            <a:r>
              <a:rPr sz="1400" dirty="0">
                <a:solidFill>
                  <a:srgbClr val="D1282D"/>
                </a:solidFill>
                <a:latin typeface="Gill Sans MT"/>
                <a:cs typeface="Gill Sans MT"/>
              </a:rPr>
              <a:t>Facultad de</a:t>
            </a:r>
            <a:r>
              <a:rPr sz="1400" spc="-10" dirty="0">
                <a:solidFill>
                  <a:srgbClr val="D1282D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D1282D"/>
                </a:solidFill>
                <a:latin typeface="Gill Sans MT"/>
                <a:cs typeface="Gill Sans MT"/>
              </a:rPr>
              <a:t>Ciencias</a:t>
            </a:r>
            <a:r>
              <a:rPr sz="1400" spc="5" dirty="0">
                <a:solidFill>
                  <a:srgbClr val="D1282D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D1282D"/>
                </a:solidFill>
                <a:latin typeface="Gill Sans MT"/>
                <a:cs typeface="Gill Sans MT"/>
              </a:rPr>
              <a:t>de la</a:t>
            </a:r>
            <a:r>
              <a:rPr sz="1400" spc="5" dirty="0">
                <a:solidFill>
                  <a:srgbClr val="D1282D"/>
                </a:solidFill>
                <a:latin typeface="Gill Sans MT"/>
                <a:cs typeface="Gill Sans MT"/>
              </a:rPr>
              <a:t> </a:t>
            </a:r>
            <a:r>
              <a:rPr sz="1400" spc="-5" dirty="0">
                <a:solidFill>
                  <a:srgbClr val="D1282D"/>
                </a:solidFill>
                <a:latin typeface="Gill Sans MT"/>
                <a:cs typeface="Gill Sans MT"/>
              </a:rPr>
              <a:t>Comunicación</a:t>
            </a:r>
            <a:endParaRPr sz="1400">
              <a:latin typeface="Gill Sans MT"/>
              <a:cs typeface="Gill Sans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6350" y="1988997"/>
            <a:ext cx="9156700" cy="4875530"/>
            <a:chOff x="-6350" y="1988997"/>
            <a:chExt cx="9156700" cy="48755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303875"/>
              <a:ext cx="9143631" cy="155376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5349963"/>
              <a:ext cx="9144000" cy="1508125"/>
            </a:xfrm>
            <a:custGeom>
              <a:avLst/>
              <a:gdLst/>
              <a:ahLst/>
              <a:cxnLst/>
              <a:rect l="l" t="t" r="r" b="b"/>
              <a:pathLst>
                <a:path w="9144000" h="1508125">
                  <a:moveTo>
                    <a:pt x="9143631" y="0"/>
                  </a:moveTo>
                  <a:lnTo>
                    <a:pt x="0" y="0"/>
                  </a:lnTo>
                  <a:lnTo>
                    <a:pt x="0" y="1507680"/>
                  </a:lnTo>
                  <a:lnTo>
                    <a:pt x="9143631" y="1507680"/>
                  </a:lnTo>
                  <a:lnTo>
                    <a:pt x="9143631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857644"/>
              <a:ext cx="4508500" cy="0"/>
            </a:xfrm>
            <a:custGeom>
              <a:avLst/>
              <a:gdLst/>
              <a:ahLst/>
              <a:cxnLst/>
              <a:rect l="l" t="t" r="r" b="b"/>
              <a:pathLst>
                <a:path w="4508500">
                  <a:moveTo>
                    <a:pt x="4508284" y="0"/>
                  </a:moveTo>
                  <a:lnTo>
                    <a:pt x="0" y="0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5343664"/>
              <a:ext cx="9144000" cy="12700"/>
            </a:xfrm>
            <a:custGeom>
              <a:avLst/>
              <a:gdLst/>
              <a:ahLst/>
              <a:cxnLst/>
              <a:rect l="l" t="t" r="r" b="b"/>
              <a:pathLst>
                <a:path w="9144000" h="12700">
                  <a:moveTo>
                    <a:pt x="0" y="12598"/>
                  </a:moveTo>
                  <a:lnTo>
                    <a:pt x="9143631" y="12598"/>
                  </a:lnTo>
                  <a:lnTo>
                    <a:pt x="9143631" y="0"/>
                  </a:lnTo>
                  <a:lnTo>
                    <a:pt x="0" y="0"/>
                  </a:lnTo>
                  <a:lnTo>
                    <a:pt x="0" y="125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08284" y="6857644"/>
              <a:ext cx="4635500" cy="0"/>
            </a:xfrm>
            <a:custGeom>
              <a:avLst/>
              <a:gdLst/>
              <a:ahLst/>
              <a:cxnLst/>
              <a:rect l="l" t="t" r="r" b="b"/>
              <a:pathLst>
                <a:path w="4635500">
                  <a:moveTo>
                    <a:pt x="4635347" y="0"/>
                  </a:moveTo>
                  <a:lnTo>
                    <a:pt x="0" y="0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276" y="5406123"/>
              <a:ext cx="1872716" cy="71387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17194" y="1988997"/>
              <a:ext cx="8002905" cy="3257550"/>
            </a:xfrm>
            <a:custGeom>
              <a:avLst/>
              <a:gdLst/>
              <a:ahLst/>
              <a:cxnLst/>
              <a:rect l="l" t="t" r="r" b="b"/>
              <a:pathLst>
                <a:path w="8002905" h="3257550">
                  <a:moveTo>
                    <a:pt x="8002447" y="0"/>
                  </a:moveTo>
                  <a:lnTo>
                    <a:pt x="0" y="0"/>
                  </a:lnTo>
                  <a:lnTo>
                    <a:pt x="0" y="3257283"/>
                  </a:lnTo>
                  <a:lnTo>
                    <a:pt x="4001401" y="3257283"/>
                  </a:lnTo>
                  <a:lnTo>
                    <a:pt x="8002447" y="3257283"/>
                  </a:lnTo>
                  <a:lnTo>
                    <a:pt x="800244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7194" y="1988997"/>
              <a:ext cx="8002905" cy="3257550"/>
            </a:xfrm>
            <a:custGeom>
              <a:avLst/>
              <a:gdLst/>
              <a:ahLst/>
              <a:cxnLst/>
              <a:rect l="l" t="t" r="r" b="b"/>
              <a:pathLst>
                <a:path w="8002905" h="3257550">
                  <a:moveTo>
                    <a:pt x="4001401" y="3257283"/>
                  </a:moveTo>
                  <a:lnTo>
                    <a:pt x="0" y="3257283"/>
                  </a:lnTo>
                  <a:lnTo>
                    <a:pt x="0" y="0"/>
                  </a:lnTo>
                  <a:lnTo>
                    <a:pt x="8002447" y="0"/>
                  </a:lnTo>
                  <a:lnTo>
                    <a:pt x="8002447" y="3257283"/>
                  </a:lnTo>
                  <a:lnTo>
                    <a:pt x="4001401" y="3257283"/>
                  </a:lnTo>
                  <a:close/>
                </a:path>
              </a:pathLst>
            </a:custGeom>
            <a:ln w="317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94143" y="391223"/>
            <a:ext cx="6555105" cy="1487170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2700" marR="2480310">
              <a:lnSpc>
                <a:spcPct val="79700"/>
              </a:lnSpc>
              <a:spcBef>
                <a:spcPts val="990"/>
              </a:spcBef>
            </a:pPr>
            <a:r>
              <a:rPr sz="3700" b="1" spc="-50" dirty="0">
                <a:solidFill>
                  <a:srgbClr val="D1282D"/>
                </a:solidFill>
                <a:latin typeface="Gill Sans Ultra Bold"/>
                <a:cs typeface="Gill Sans Ultra Bold"/>
              </a:rPr>
              <a:t>Tema</a:t>
            </a:r>
            <a:r>
              <a:rPr sz="3700" b="1" spc="-15" dirty="0">
                <a:solidFill>
                  <a:srgbClr val="D1282D"/>
                </a:solidFill>
                <a:latin typeface="Gill Sans Ultra Bold"/>
                <a:cs typeface="Gill Sans Ultra Bold"/>
              </a:rPr>
              <a:t> </a:t>
            </a:r>
            <a:r>
              <a:rPr sz="3700" b="1" spc="-10" dirty="0">
                <a:solidFill>
                  <a:srgbClr val="D1282D"/>
                </a:solidFill>
                <a:latin typeface="Gill Sans Ultra Bold"/>
                <a:cs typeface="Gill Sans Ultra Bold"/>
              </a:rPr>
              <a:t>3: </a:t>
            </a:r>
            <a:r>
              <a:rPr sz="3700" b="1" spc="-5" dirty="0">
                <a:solidFill>
                  <a:srgbClr val="D1282D"/>
                </a:solidFill>
                <a:latin typeface="Gill Sans Ultra Bold"/>
                <a:cs typeface="Gill Sans Ultra Bold"/>
              </a:rPr>
              <a:t> </a:t>
            </a:r>
            <a:r>
              <a:rPr sz="3700" b="1" spc="-10" dirty="0">
                <a:solidFill>
                  <a:srgbClr val="D1282D"/>
                </a:solidFill>
                <a:latin typeface="Gill Sans Ultra Bold"/>
                <a:cs typeface="Gill Sans Ultra Bold"/>
              </a:rPr>
              <a:t>Localización</a:t>
            </a:r>
            <a:r>
              <a:rPr sz="3700" b="1" spc="-95" dirty="0">
                <a:solidFill>
                  <a:srgbClr val="D1282D"/>
                </a:solidFill>
                <a:latin typeface="Gill Sans Ultra Bold"/>
                <a:cs typeface="Gill Sans Ultra Bold"/>
              </a:rPr>
              <a:t> </a:t>
            </a:r>
            <a:r>
              <a:rPr sz="3700" b="1" spc="-10" dirty="0">
                <a:solidFill>
                  <a:srgbClr val="D1282D"/>
                </a:solidFill>
                <a:latin typeface="Gill Sans Ultra Bold"/>
                <a:cs typeface="Gill Sans Ultra Bold"/>
              </a:rPr>
              <a:t>y</a:t>
            </a:r>
            <a:endParaRPr sz="3700">
              <a:latin typeface="Gill Sans Ultra Bold"/>
              <a:cs typeface="Gill Sans Ultra Bold"/>
            </a:endParaRPr>
          </a:p>
          <a:p>
            <a:pPr marL="12700">
              <a:lnSpc>
                <a:spcPts val="3540"/>
              </a:lnSpc>
            </a:pPr>
            <a:r>
              <a:rPr sz="3700" b="1" spc="-20" dirty="0">
                <a:solidFill>
                  <a:srgbClr val="D1282D"/>
                </a:solidFill>
                <a:latin typeface="Gill Sans Ultra Bold"/>
                <a:cs typeface="Gill Sans Ultra Bold"/>
              </a:rPr>
              <a:t>Distribución</a:t>
            </a:r>
            <a:r>
              <a:rPr sz="3700" b="1" spc="-30" dirty="0">
                <a:solidFill>
                  <a:srgbClr val="D1282D"/>
                </a:solidFill>
                <a:latin typeface="Gill Sans Ultra Bold"/>
                <a:cs typeface="Gill Sans Ultra Bold"/>
              </a:rPr>
              <a:t> </a:t>
            </a:r>
            <a:r>
              <a:rPr sz="3700" b="1" spc="-15" dirty="0">
                <a:solidFill>
                  <a:srgbClr val="D1282D"/>
                </a:solidFill>
                <a:latin typeface="Gill Sans Ultra Bold"/>
                <a:cs typeface="Gill Sans Ultra Bold"/>
              </a:rPr>
              <a:t>en</a:t>
            </a:r>
            <a:r>
              <a:rPr sz="3700" b="1" spc="-20" dirty="0">
                <a:solidFill>
                  <a:srgbClr val="D1282D"/>
                </a:solidFill>
                <a:latin typeface="Gill Sans Ultra Bold"/>
                <a:cs typeface="Gill Sans Ultra Bold"/>
              </a:rPr>
              <a:t> </a:t>
            </a:r>
            <a:r>
              <a:rPr sz="3700" b="1" spc="-10" dirty="0">
                <a:solidFill>
                  <a:srgbClr val="D1282D"/>
                </a:solidFill>
                <a:latin typeface="Gill Sans Ultra Bold"/>
                <a:cs typeface="Gill Sans Ultra Bold"/>
              </a:rPr>
              <a:t>Planta</a:t>
            </a:r>
            <a:endParaRPr sz="3700">
              <a:latin typeface="Gill Sans Ultra Bold"/>
              <a:cs typeface="Gill Sans Ultra Bol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94143" y="2021733"/>
            <a:ext cx="7369809" cy="3150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41959" lvl="1">
              <a:lnSpc>
                <a:spcPct val="150000"/>
              </a:lnSpc>
              <a:spcBef>
                <a:spcPts val="100"/>
              </a:spcBef>
              <a:buAutoNum type="arabicPeriod"/>
              <a:tabLst>
                <a:tab pos="425450" algn="l"/>
              </a:tabLst>
            </a:pPr>
            <a:r>
              <a:rPr sz="2000" spc="-5" dirty="0">
                <a:latin typeface="Gill Sans MT"/>
                <a:cs typeface="Gill Sans MT"/>
              </a:rPr>
              <a:t>Consideraciones </a:t>
            </a:r>
            <a:r>
              <a:rPr sz="2000" dirty="0">
                <a:latin typeface="Gill Sans MT"/>
                <a:cs typeface="Gill Sans MT"/>
              </a:rPr>
              <a:t>en</a:t>
            </a:r>
            <a:r>
              <a:rPr sz="2000" spc="1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la </a:t>
            </a:r>
            <a:r>
              <a:rPr sz="2000" spc="-5" dirty="0">
                <a:latin typeface="Gill Sans MT"/>
                <a:cs typeface="Gill Sans MT"/>
              </a:rPr>
              <a:t>decisión</a:t>
            </a:r>
            <a:r>
              <a:rPr sz="2000" spc="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de</a:t>
            </a:r>
            <a:r>
              <a:rPr sz="200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Localización</a:t>
            </a:r>
            <a:r>
              <a:rPr sz="2000" spc="1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en</a:t>
            </a:r>
            <a:r>
              <a:rPr sz="2000" spc="5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empresas</a:t>
            </a:r>
            <a:r>
              <a:rPr sz="200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de </a:t>
            </a:r>
            <a:r>
              <a:rPr sz="2000" spc="-540" dirty="0">
                <a:latin typeface="Gill Sans MT"/>
                <a:cs typeface="Gill Sans MT"/>
              </a:rPr>
              <a:t> </a:t>
            </a:r>
            <a:r>
              <a:rPr sz="2000" spc="5" dirty="0">
                <a:latin typeface="Gill Sans MT"/>
                <a:cs typeface="Gill Sans MT"/>
              </a:rPr>
              <a:t>servicios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y</a:t>
            </a:r>
            <a:r>
              <a:rPr sz="2000" spc="-5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Factores </a:t>
            </a:r>
            <a:r>
              <a:rPr sz="2000" dirty="0">
                <a:latin typeface="Gill Sans MT"/>
                <a:cs typeface="Gill Sans MT"/>
              </a:rPr>
              <a:t>determinantes</a:t>
            </a:r>
            <a:endParaRPr sz="2000">
              <a:latin typeface="Gill Sans MT"/>
              <a:cs typeface="Gill Sans MT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Font typeface="Gill Sans MT"/>
              <a:buAutoNum type="arabicPeriod"/>
            </a:pPr>
            <a:endParaRPr sz="1850">
              <a:latin typeface="Gill Sans MT"/>
              <a:cs typeface="Gill Sans MT"/>
            </a:endParaRPr>
          </a:p>
          <a:p>
            <a:pPr marL="424815" lvl="1" indent="-412750">
              <a:lnSpc>
                <a:spcPct val="100000"/>
              </a:lnSpc>
              <a:buAutoNum type="arabicPeriod"/>
              <a:tabLst>
                <a:tab pos="425450" algn="l"/>
              </a:tabLst>
            </a:pPr>
            <a:r>
              <a:rPr sz="2000" spc="-5" dirty="0">
                <a:latin typeface="Gill Sans MT"/>
                <a:cs typeface="Gill Sans MT"/>
              </a:rPr>
              <a:t>Estrategias</a:t>
            </a:r>
            <a:r>
              <a:rPr sz="2000" spc="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de</a:t>
            </a:r>
            <a:r>
              <a:rPr sz="2000" spc="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Localización:</a:t>
            </a:r>
            <a:r>
              <a:rPr sz="2000" spc="-20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Casos</a:t>
            </a:r>
            <a:r>
              <a:rPr sz="2000" spc="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particulares</a:t>
            </a:r>
            <a:endParaRPr sz="2000">
              <a:latin typeface="Gill Sans MT"/>
              <a:cs typeface="Gill Sans MT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Font typeface="Gill Sans MT"/>
              <a:buAutoNum type="arabicPeriod"/>
            </a:pPr>
            <a:endParaRPr sz="1850">
              <a:latin typeface="Gill Sans MT"/>
              <a:cs typeface="Gill Sans MT"/>
            </a:endParaRPr>
          </a:p>
          <a:p>
            <a:pPr marL="424815" lvl="1" indent="-412750">
              <a:lnSpc>
                <a:spcPct val="100000"/>
              </a:lnSpc>
              <a:buAutoNum type="arabicPeriod"/>
              <a:tabLst>
                <a:tab pos="425450" algn="l"/>
              </a:tabLst>
            </a:pPr>
            <a:r>
              <a:rPr sz="2000" spc="-5" dirty="0">
                <a:latin typeface="Gill Sans MT"/>
                <a:cs typeface="Gill Sans MT"/>
              </a:rPr>
              <a:t>L</a:t>
            </a:r>
            <a:r>
              <a:rPr sz="2000" spc="-75" dirty="0">
                <a:latin typeface="Gill Sans MT"/>
                <a:cs typeface="Gill Sans MT"/>
              </a:rPr>
              <a:t>a</a:t>
            </a:r>
            <a:r>
              <a:rPr sz="2000" spc="-50" dirty="0">
                <a:latin typeface="Gill Sans MT"/>
                <a:cs typeface="Gill Sans MT"/>
              </a:rPr>
              <a:t>y</a:t>
            </a:r>
            <a:r>
              <a:rPr sz="2000" dirty="0">
                <a:latin typeface="Gill Sans MT"/>
                <a:cs typeface="Gill Sans MT"/>
              </a:rPr>
              <a:t>o</a:t>
            </a:r>
            <a:r>
              <a:rPr sz="2000" spc="5" dirty="0">
                <a:latin typeface="Gill Sans MT"/>
                <a:cs typeface="Gill Sans MT"/>
              </a:rPr>
              <a:t>u</a:t>
            </a:r>
            <a:r>
              <a:rPr sz="2000" dirty="0">
                <a:latin typeface="Gill Sans MT"/>
                <a:cs typeface="Gill Sans MT"/>
              </a:rPr>
              <a:t>t</a:t>
            </a:r>
            <a:r>
              <a:rPr sz="2000" spc="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o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D</a:t>
            </a:r>
            <a:r>
              <a:rPr sz="2000" spc="10" dirty="0">
                <a:latin typeface="Gill Sans MT"/>
                <a:cs typeface="Gill Sans MT"/>
              </a:rPr>
              <a:t>i</a:t>
            </a:r>
            <a:r>
              <a:rPr sz="2000" spc="-5" dirty="0">
                <a:latin typeface="Gill Sans MT"/>
                <a:cs typeface="Gill Sans MT"/>
              </a:rPr>
              <a:t>s</a:t>
            </a:r>
            <a:r>
              <a:rPr sz="2000" dirty="0">
                <a:latin typeface="Gill Sans MT"/>
                <a:cs typeface="Gill Sans MT"/>
              </a:rPr>
              <a:t>t</a:t>
            </a:r>
            <a:r>
              <a:rPr sz="2000" spc="-5" dirty="0">
                <a:latin typeface="Gill Sans MT"/>
                <a:cs typeface="Gill Sans MT"/>
              </a:rPr>
              <a:t>ri</a:t>
            </a:r>
            <a:r>
              <a:rPr sz="2000" spc="5" dirty="0">
                <a:latin typeface="Gill Sans MT"/>
                <a:cs typeface="Gill Sans MT"/>
              </a:rPr>
              <a:t>bu</a:t>
            </a:r>
            <a:r>
              <a:rPr sz="2000" dirty="0">
                <a:latin typeface="Gill Sans MT"/>
                <a:cs typeface="Gill Sans MT"/>
              </a:rPr>
              <a:t>c</a:t>
            </a:r>
            <a:r>
              <a:rPr sz="2000" spc="-5" dirty="0">
                <a:latin typeface="Gill Sans MT"/>
                <a:cs typeface="Gill Sans MT"/>
              </a:rPr>
              <a:t>ió</a:t>
            </a:r>
            <a:r>
              <a:rPr sz="2000" dirty="0">
                <a:latin typeface="Gill Sans MT"/>
                <a:cs typeface="Gill Sans MT"/>
              </a:rPr>
              <a:t>n en </a:t>
            </a:r>
            <a:r>
              <a:rPr sz="2000" spc="-5" dirty="0">
                <a:latin typeface="Gill Sans MT"/>
                <a:cs typeface="Gill Sans MT"/>
              </a:rPr>
              <a:t>P</a:t>
            </a:r>
            <a:r>
              <a:rPr sz="2000" spc="5" dirty="0">
                <a:latin typeface="Gill Sans MT"/>
                <a:cs typeface="Gill Sans MT"/>
              </a:rPr>
              <a:t>l</a:t>
            </a:r>
            <a:r>
              <a:rPr sz="2000" spc="-5" dirty="0">
                <a:latin typeface="Gill Sans MT"/>
                <a:cs typeface="Gill Sans MT"/>
              </a:rPr>
              <a:t>a</a:t>
            </a:r>
            <a:r>
              <a:rPr sz="2000" spc="5" dirty="0">
                <a:latin typeface="Gill Sans MT"/>
                <a:cs typeface="Gill Sans MT"/>
              </a:rPr>
              <a:t>n</a:t>
            </a:r>
            <a:r>
              <a:rPr sz="2000" dirty="0">
                <a:latin typeface="Gill Sans MT"/>
                <a:cs typeface="Gill Sans MT"/>
              </a:rPr>
              <a:t>t</a:t>
            </a:r>
            <a:r>
              <a:rPr sz="2000" spc="-5" dirty="0">
                <a:latin typeface="Gill Sans MT"/>
                <a:cs typeface="Gill Sans MT"/>
              </a:rPr>
              <a:t>a</a:t>
            </a:r>
            <a:r>
              <a:rPr sz="2000" dirty="0">
                <a:latin typeface="Gill Sans MT"/>
                <a:cs typeface="Gill Sans MT"/>
              </a:rPr>
              <a:t>:</a:t>
            </a:r>
            <a:r>
              <a:rPr sz="2000" spc="-204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Fa</a:t>
            </a:r>
            <a:r>
              <a:rPr sz="2000" dirty="0">
                <a:latin typeface="Gill Sans MT"/>
                <a:cs typeface="Gill Sans MT"/>
              </a:rPr>
              <a:t>ct</a:t>
            </a:r>
            <a:r>
              <a:rPr sz="2000" spc="-5" dirty="0">
                <a:latin typeface="Gill Sans MT"/>
                <a:cs typeface="Gill Sans MT"/>
              </a:rPr>
              <a:t>o</a:t>
            </a:r>
            <a:r>
              <a:rPr sz="2000" spc="-45" dirty="0">
                <a:latin typeface="Gill Sans MT"/>
                <a:cs typeface="Gill Sans MT"/>
              </a:rPr>
              <a:t>r</a:t>
            </a:r>
            <a:r>
              <a:rPr sz="2000" dirty="0">
                <a:latin typeface="Gill Sans MT"/>
                <a:cs typeface="Gill Sans MT"/>
              </a:rPr>
              <a:t>es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de</a:t>
            </a:r>
            <a:r>
              <a:rPr sz="2000" dirty="0">
                <a:latin typeface="Gill Sans MT"/>
                <a:cs typeface="Gill Sans MT"/>
              </a:rPr>
              <a:t>ter</a:t>
            </a:r>
            <a:r>
              <a:rPr sz="2000" spc="5" dirty="0">
                <a:latin typeface="Gill Sans MT"/>
                <a:cs typeface="Gill Sans MT"/>
              </a:rPr>
              <a:t>m</a:t>
            </a:r>
            <a:r>
              <a:rPr sz="2000" spc="-5" dirty="0">
                <a:latin typeface="Gill Sans MT"/>
                <a:cs typeface="Gill Sans MT"/>
              </a:rPr>
              <a:t>i</a:t>
            </a:r>
            <a:r>
              <a:rPr sz="2000" spc="5" dirty="0">
                <a:latin typeface="Gill Sans MT"/>
                <a:cs typeface="Gill Sans MT"/>
              </a:rPr>
              <a:t>n</a:t>
            </a:r>
            <a:r>
              <a:rPr sz="2000" spc="-5" dirty="0">
                <a:latin typeface="Gill Sans MT"/>
                <a:cs typeface="Gill Sans MT"/>
              </a:rPr>
              <a:t>a</a:t>
            </a:r>
            <a:r>
              <a:rPr sz="2000" spc="5" dirty="0">
                <a:latin typeface="Gill Sans MT"/>
                <a:cs typeface="Gill Sans MT"/>
              </a:rPr>
              <a:t>n</a:t>
            </a:r>
            <a:r>
              <a:rPr sz="2000" dirty="0">
                <a:latin typeface="Gill Sans MT"/>
                <a:cs typeface="Gill Sans MT"/>
              </a:rPr>
              <a:t>tes</a:t>
            </a:r>
            <a:endParaRPr sz="2000">
              <a:latin typeface="Gill Sans MT"/>
              <a:cs typeface="Gill Sans MT"/>
            </a:endParaRPr>
          </a:p>
          <a:p>
            <a:pPr marL="12700" marR="5080" lvl="1">
              <a:lnSpc>
                <a:spcPct val="150000"/>
              </a:lnSpc>
              <a:spcBef>
                <a:spcPts val="1000"/>
              </a:spcBef>
              <a:buAutoNum type="arabicPeriod"/>
              <a:tabLst>
                <a:tab pos="393700" algn="l"/>
              </a:tabLst>
            </a:pPr>
            <a:r>
              <a:rPr sz="2000" dirty="0">
                <a:latin typeface="Gill Sans MT"/>
                <a:cs typeface="Gill Sans MT"/>
              </a:rPr>
              <a:t>Tipos </a:t>
            </a:r>
            <a:r>
              <a:rPr sz="2000" spc="-5" dirty="0">
                <a:latin typeface="Gill Sans MT"/>
                <a:cs typeface="Gill Sans MT"/>
              </a:rPr>
              <a:t>de </a:t>
            </a:r>
            <a:r>
              <a:rPr sz="2000" dirty="0">
                <a:latin typeface="Gill Sans MT"/>
                <a:cs typeface="Gill Sans MT"/>
              </a:rPr>
              <a:t>Distribución en </a:t>
            </a:r>
            <a:r>
              <a:rPr sz="2000" spc="-5" dirty="0">
                <a:latin typeface="Gill Sans MT"/>
                <a:cs typeface="Gill Sans MT"/>
              </a:rPr>
              <a:t>Planta </a:t>
            </a:r>
            <a:r>
              <a:rPr sz="2000" dirty="0">
                <a:latin typeface="Gill Sans MT"/>
                <a:cs typeface="Gill Sans MT"/>
              </a:rPr>
              <a:t>en </a:t>
            </a:r>
            <a:r>
              <a:rPr sz="2000" spc="-10" dirty="0">
                <a:latin typeface="Gill Sans MT"/>
                <a:cs typeface="Gill Sans MT"/>
              </a:rPr>
              <a:t>empresas </a:t>
            </a:r>
            <a:r>
              <a:rPr sz="2000" spc="-5" dirty="0">
                <a:latin typeface="Gill Sans MT"/>
                <a:cs typeface="Gill Sans MT"/>
              </a:rPr>
              <a:t>de </a:t>
            </a:r>
            <a:r>
              <a:rPr sz="2000" spc="5" dirty="0">
                <a:latin typeface="Gill Sans MT"/>
                <a:cs typeface="Gill Sans MT"/>
              </a:rPr>
              <a:t>servicios </a:t>
            </a:r>
            <a:r>
              <a:rPr sz="2000" spc="-5" dirty="0">
                <a:latin typeface="Gill Sans MT"/>
                <a:cs typeface="Gill Sans MT"/>
              </a:rPr>
              <a:t>(Flujos de </a:t>
            </a:r>
            <a:r>
              <a:rPr sz="2000" spc="-545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procesos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en servicios)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859997" y="5579998"/>
            <a:ext cx="4140200" cy="540385"/>
          </a:xfrm>
          <a:custGeom>
            <a:avLst/>
            <a:gdLst/>
            <a:ahLst/>
            <a:cxnLst/>
            <a:rect l="l" t="t" r="r" b="b"/>
            <a:pathLst>
              <a:path w="4140200" h="540385">
                <a:moveTo>
                  <a:pt x="4139996" y="0"/>
                </a:moveTo>
                <a:lnTo>
                  <a:pt x="0" y="0"/>
                </a:lnTo>
                <a:lnTo>
                  <a:pt x="0" y="540004"/>
                </a:lnTo>
                <a:lnTo>
                  <a:pt x="2069998" y="540004"/>
                </a:lnTo>
                <a:lnTo>
                  <a:pt x="4139996" y="540004"/>
                </a:lnTo>
                <a:lnTo>
                  <a:pt x="41399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859997" y="5579998"/>
            <a:ext cx="4140200" cy="540385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algn="ctr">
              <a:lnSpc>
                <a:spcPts val="1545"/>
              </a:lnSpc>
              <a:spcBef>
                <a:spcPts val="370"/>
              </a:spcBef>
            </a:pPr>
            <a:r>
              <a:rPr sz="1400" b="1" i="1" spc="-5" dirty="0">
                <a:solidFill>
                  <a:srgbClr val="FFFFFF"/>
                </a:solidFill>
                <a:latin typeface="Calibri"/>
                <a:cs typeface="Calibri"/>
              </a:rPr>
              <a:t>Dirección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b="1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-5" dirty="0">
                <a:solidFill>
                  <a:srgbClr val="FFFFFF"/>
                </a:solidFill>
                <a:latin typeface="Calibri"/>
                <a:cs typeface="Calibri"/>
              </a:rPr>
              <a:t>Operaciones</a:t>
            </a:r>
            <a:r>
              <a:rPr sz="1400" b="1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-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-5" dirty="0">
                <a:solidFill>
                  <a:srgbClr val="FFFFFF"/>
                </a:solidFill>
                <a:latin typeface="Calibri"/>
                <a:cs typeface="Calibri"/>
              </a:rPr>
              <a:t>Servicios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545"/>
              </a:lnSpc>
            </a:pPr>
            <a:r>
              <a:rPr sz="1400" b="1" spc="-5" dirty="0">
                <a:solidFill>
                  <a:srgbClr val="C8201E"/>
                </a:solidFill>
                <a:latin typeface="Calibri"/>
                <a:cs typeface="Calibri"/>
              </a:rPr>
              <a:t>Grado</a:t>
            </a:r>
            <a:r>
              <a:rPr sz="1400" b="1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8201E"/>
                </a:solidFill>
                <a:latin typeface="Calibri"/>
                <a:cs typeface="Calibri"/>
              </a:rPr>
              <a:t>en</a:t>
            </a:r>
            <a:r>
              <a:rPr sz="1400" b="1" dirty="0">
                <a:solidFill>
                  <a:srgbClr val="C8201E"/>
                </a:solidFill>
                <a:latin typeface="Calibri"/>
                <a:cs typeface="Calibri"/>
              </a:rPr>
              <a:t> Ciencia</a:t>
            </a:r>
            <a:r>
              <a:rPr sz="1400" b="1" spc="-15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C8201E"/>
                </a:solidFill>
                <a:latin typeface="Calibri"/>
                <a:cs typeface="Calibri"/>
              </a:rPr>
              <a:t>Gestión</a:t>
            </a:r>
            <a:r>
              <a:rPr sz="1400" b="1" dirty="0">
                <a:solidFill>
                  <a:srgbClr val="C8201E"/>
                </a:solidFill>
                <a:latin typeface="Calibri"/>
                <a:cs typeface="Calibri"/>
              </a:rPr>
              <a:t> e</a:t>
            </a:r>
            <a:r>
              <a:rPr sz="1400" b="1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8201E"/>
                </a:solidFill>
                <a:latin typeface="Calibri"/>
                <a:cs typeface="Calibri"/>
              </a:rPr>
              <a:t>Ingeniería</a:t>
            </a:r>
            <a:r>
              <a:rPr sz="1400" b="1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8201E"/>
                </a:solidFill>
                <a:latin typeface="Calibri"/>
                <a:cs typeface="Calibri"/>
              </a:rPr>
              <a:t>de</a:t>
            </a:r>
            <a:r>
              <a:rPr sz="1400" b="1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8201E"/>
                </a:solidFill>
                <a:latin typeface="Calibri"/>
                <a:cs typeface="Calibri"/>
              </a:rPr>
              <a:t>Servicios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83942" y="6448076"/>
            <a:ext cx="5276215" cy="393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3735" marR="5080" indent="-661670">
              <a:lnSpc>
                <a:spcPct val="109700"/>
              </a:lnSpc>
              <a:spcBef>
                <a:spcPts val="100"/>
              </a:spcBef>
            </a:pPr>
            <a:r>
              <a:rPr sz="1100" spc="-10" dirty="0">
                <a:solidFill>
                  <a:srgbClr val="E7E6E6"/>
                </a:solidFill>
                <a:latin typeface="Calibri"/>
                <a:cs typeface="Calibri"/>
              </a:rPr>
              <a:t>DIAZ-GARRIDO,</a:t>
            </a:r>
            <a:r>
              <a:rPr sz="1100" spc="5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E7E6E6"/>
                </a:solidFill>
                <a:latin typeface="Calibri"/>
                <a:cs typeface="Calibri"/>
              </a:rPr>
              <a:t>ELOÍSA;</a:t>
            </a:r>
            <a:r>
              <a:rPr sz="1100" spc="-5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E7E6E6"/>
                </a:solidFill>
                <a:latin typeface="Calibri"/>
                <a:cs typeface="Calibri"/>
              </a:rPr>
              <a:t>MARTÍN-PEÑA,</a:t>
            </a:r>
            <a:r>
              <a:rPr sz="1100" spc="25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E7E6E6"/>
                </a:solidFill>
                <a:latin typeface="Calibri"/>
                <a:cs typeface="Calibri"/>
              </a:rPr>
              <a:t>MARÍA LUZ</a:t>
            </a:r>
            <a:r>
              <a:rPr sz="1100" spc="-5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E7E6E6"/>
                </a:solidFill>
                <a:latin typeface="Calibri"/>
                <a:cs typeface="Calibri"/>
              </a:rPr>
              <a:t>(2022).</a:t>
            </a:r>
            <a:r>
              <a:rPr sz="1100" spc="10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E7E6E6"/>
                </a:solidFill>
                <a:latin typeface="Calibri"/>
                <a:cs typeface="Calibri"/>
              </a:rPr>
              <a:t>Este</a:t>
            </a:r>
            <a:r>
              <a:rPr sz="1100" spc="-5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1100" spc="-65" dirty="0">
                <a:solidFill>
                  <a:srgbClr val="E7E6E6"/>
                </a:solidFill>
                <a:latin typeface="Calibri"/>
                <a:cs typeface="Calibri"/>
              </a:rPr>
              <a:t>obra</a:t>
            </a:r>
            <a:r>
              <a:rPr sz="1100" spc="-15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E7E6E6"/>
                </a:solidFill>
                <a:latin typeface="Calibri"/>
                <a:cs typeface="Calibri"/>
              </a:rPr>
              <a:t>está</a:t>
            </a:r>
            <a:r>
              <a:rPr sz="1100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E7E6E6"/>
                </a:solidFill>
                <a:latin typeface="Calibri"/>
                <a:cs typeface="Calibri"/>
              </a:rPr>
              <a:t>bajo</a:t>
            </a:r>
            <a:r>
              <a:rPr sz="1100" spc="-5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E7E6E6"/>
                </a:solidFill>
                <a:latin typeface="Calibri"/>
                <a:cs typeface="Calibri"/>
              </a:rPr>
              <a:t>una</a:t>
            </a:r>
            <a:r>
              <a:rPr sz="1100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licencia</a:t>
            </a:r>
            <a:r>
              <a:rPr sz="11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de </a:t>
            </a:r>
            <a:r>
              <a:rPr sz="1100" spc="-5" dirty="0">
                <a:solidFill>
                  <a:srgbClr val="0562C1"/>
                </a:solid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Creative</a:t>
            </a:r>
            <a:r>
              <a:rPr sz="11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Commons</a:t>
            </a:r>
            <a:r>
              <a:rPr sz="1100" u="sng" spc="-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Reconocimiento-CompartirIgual</a:t>
            </a:r>
            <a:r>
              <a:rPr sz="1100" u="sng" spc="5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4.0</a:t>
            </a:r>
            <a:r>
              <a:rPr sz="1100" u="sng" spc="-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Internacional</a:t>
            </a:r>
            <a:r>
              <a:rPr sz="1100" spc="-1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73318" y="6433558"/>
            <a:ext cx="2954020" cy="20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80"/>
              </a:lnSpc>
            </a:pPr>
            <a:r>
              <a:rPr sz="1400" dirty="0">
                <a:solidFill>
                  <a:srgbClr val="D1282D"/>
                </a:solidFill>
                <a:latin typeface="Gill Sans MT"/>
                <a:cs typeface="Gill Sans MT"/>
              </a:rPr>
              <a:t>Facultad de</a:t>
            </a:r>
            <a:r>
              <a:rPr sz="1400" spc="-10" dirty="0">
                <a:solidFill>
                  <a:srgbClr val="D1282D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D1282D"/>
                </a:solidFill>
                <a:latin typeface="Gill Sans MT"/>
                <a:cs typeface="Gill Sans MT"/>
              </a:rPr>
              <a:t>Ciencias</a:t>
            </a:r>
            <a:r>
              <a:rPr sz="1400" spc="5" dirty="0">
                <a:solidFill>
                  <a:srgbClr val="D1282D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D1282D"/>
                </a:solidFill>
                <a:latin typeface="Gill Sans MT"/>
                <a:cs typeface="Gill Sans MT"/>
              </a:rPr>
              <a:t>de la</a:t>
            </a:r>
            <a:r>
              <a:rPr sz="1400" spc="5" dirty="0">
                <a:solidFill>
                  <a:srgbClr val="D1282D"/>
                </a:solidFill>
                <a:latin typeface="Gill Sans MT"/>
                <a:cs typeface="Gill Sans MT"/>
              </a:rPr>
              <a:t> </a:t>
            </a:r>
            <a:r>
              <a:rPr sz="1400" spc="-5" dirty="0">
                <a:solidFill>
                  <a:srgbClr val="D1282D"/>
                </a:solidFill>
                <a:latin typeface="Gill Sans MT"/>
                <a:cs typeface="Gill Sans MT"/>
              </a:rPr>
              <a:t>Comunicación</a:t>
            </a:r>
            <a:endParaRPr sz="1400">
              <a:latin typeface="Gill Sans MT"/>
              <a:cs typeface="Gill Sans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2443683"/>
            <a:ext cx="9144000" cy="4420870"/>
            <a:chOff x="0" y="2443683"/>
            <a:chExt cx="9144000" cy="44208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353913"/>
              <a:ext cx="9143631" cy="150373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083" y="5400001"/>
              <a:ext cx="9097010" cy="1457960"/>
            </a:xfrm>
            <a:custGeom>
              <a:avLst/>
              <a:gdLst/>
              <a:ahLst/>
              <a:cxnLst/>
              <a:rect l="l" t="t" r="r" b="b"/>
              <a:pathLst>
                <a:path w="9097010" h="1457959">
                  <a:moveTo>
                    <a:pt x="9096832" y="1457642"/>
                  </a:moveTo>
                  <a:lnTo>
                    <a:pt x="0" y="1457642"/>
                  </a:lnTo>
                  <a:lnTo>
                    <a:pt x="0" y="0"/>
                  </a:lnTo>
                  <a:lnTo>
                    <a:pt x="9096832" y="0"/>
                  </a:lnTo>
                  <a:lnTo>
                    <a:pt x="9096832" y="1457642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083" y="5400001"/>
              <a:ext cx="9097010" cy="1457960"/>
            </a:xfrm>
            <a:custGeom>
              <a:avLst/>
              <a:gdLst/>
              <a:ahLst/>
              <a:cxnLst/>
              <a:rect l="l" t="t" r="r" b="b"/>
              <a:pathLst>
                <a:path w="9097010" h="1457959">
                  <a:moveTo>
                    <a:pt x="0" y="1457642"/>
                  </a:moveTo>
                  <a:lnTo>
                    <a:pt x="0" y="0"/>
                  </a:lnTo>
                  <a:lnTo>
                    <a:pt x="9096832" y="0"/>
                  </a:lnTo>
                  <a:lnTo>
                    <a:pt x="9096832" y="1457642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0001" y="5580011"/>
              <a:ext cx="1872703" cy="71387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79843" y="2443683"/>
              <a:ext cx="7508875" cy="2236470"/>
            </a:xfrm>
            <a:custGeom>
              <a:avLst/>
              <a:gdLst/>
              <a:ahLst/>
              <a:cxnLst/>
              <a:rect l="l" t="t" r="r" b="b"/>
              <a:pathLst>
                <a:path w="7508875" h="2236470">
                  <a:moveTo>
                    <a:pt x="7508519" y="0"/>
                  </a:moveTo>
                  <a:lnTo>
                    <a:pt x="0" y="0"/>
                  </a:lnTo>
                  <a:lnTo>
                    <a:pt x="0" y="2236317"/>
                  </a:lnTo>
                  <a:lnTo>
                    <a:pt x="3754437" y="2236317"/>
                  </a:lnTo>
                  <a:lnTo>
                    <a:pt x="7508519" y="2236317"/>
                  </a:lnTo>
                  <a:lnTo>
                    <a:pt x="750851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94143" y="1256296"/>
            <a:ext cx="7259955" cy="905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460"/>
              </a:lnSpc>
              <a:spcBef>
                <a:spcPts val="105"/>
              </a:spcBef>
            </a:pPr>
            <a:r>
              <a:rPr sz="3200" b="1" spc="-30" dirty="0">
                <a:solidFill>
                  <a:srgbClr val="D1282D"/>
                </a:solidFill>
                <a:latin typeface="Gill Sans Ultra Bold"/>
                <a:cs typeface="Gill Sans Ultra Bold"/>
              </a:rPr>
              <a:t>Tema</a:t>
            </a:r>
            <a:r>
              <a:rPr sz="3200" b="1" spc="-50" dirty="0">
                <a:solidFill>
                  <a:srgbClr val="D1282D"/>
                </a:solidFill>
                <a:latin typeface="Gill Sans Ultra Bold"/>
                <a:cs typeface="Gill Sans Ultra Bold"/>
              </a:rPr>
              <a:t> </a:t>
            </a:r>
            <a:r>
              <a:rPr sz="3200" b="1" spc="5" dirty="0">
                <a:solidFill>
                  <a:srgbClr val="D1282D"/>
                </a:solidFill>
                <a:latin typeface="Gill Sans Ultra Bold"/>
                <a:cs typeface="Gill Sans Ultra Bold"/>
              </a:rPr>
              <a:t>1:</a:t>
            </a:r>
            <a:endParaRPr sz="3200">
              <a:latin typeface="Gill Sans Ultra Bold"/>
              <a:cs typeface="Gill Sans Ultra Bold"/>
            </a:endParaRPr>
          </a:p>
          <a:p>
            <a:pPr marL="12700">
              <a:lnSpc>
                <a:spcPts val="3460"/>
              </a:lnSpc>
            </a:pPr>
            <a:r>
              <a:rPr sz="3200" b="1" dirty="0">
                <a:solidFill>
                  <a:srgbClr val="D1282D"/>
                </a:solidFill>
                <a:latin typeface="Gill Sans Ultra Bold"/>
                <a:cs typeface="Gill Sans Ultra Bold"/>
              </a:rPr>
              <a:t>La</a:t>
            </a:r>
            <a:r>
              <a:rPr sz="3200" b="1" spc="-25" dirty="0">
                <a:solidFill>
                  <a:srgbClr val="D1282D"/>
                </a:solidFill>
                <a:latin typeface="Gill Sans Ultra Bold"/>
                <a:cs typeface="Gill Sans Ultra Bold"/>
              </a:rPr>
              <a:t> </a:t>
            </a:r>
            <a:r>
              <a:rPr sz="3200" b="1" spc="-10" dirty="0">
                <a:solidFill>
                  <a:srgbClr val="D1282D"/>
                </a:solidFill>
                <a:latin typeface="Gill Sans Ultra Bold"/>
                <a:cs typeface="Gill Sans Ultra Bold"/>
              </a:rPr>
              <a:t>estrategia</a:t>
            </a:r>
            <a:r>
              <a:rPr sz="3200" b="1" spc="-25" dirty="0">
                <a:solidFill>
                  <a:srgbClr val="D1282D"/>
                </a:solidFill>
                <a:latin typeface="Gill Sans Ultra Bold"/>
                <a:cs typeface="Gill Sans Ultra Bold"/>
              </a:rPr>
              <a:t> </a:t>
            </a:r>
            <a:r>
              <a:rPr sz="3200" b="1" spc="5" dirty="0">
                <a:solidFill>
                  <a:srgbClr val="D1282D"/>
                </a:solidFill>
                <a:latin typeface="Gill Sans Ultra Bold"/>
                <a:cs typeface="Gill Sans Ultra Bold"/>
              </a:rPr>
              <a:t>de</a:t>
            </a:r>
            <a:r>
              <a:rPr sz="3200" b="1" spc="-20" dirty="0">
                <a:solidFill>
                  <a:srgbClr val="D1282D"/>
                </a:solidFill>
                <a:latin typeface="Gill Sans Ultra Bold"/>
                <a:cs typeface="Gill Sans Ultra Bold"/>
              </a:rPr>
              <a:t> </a:t>
            </a:r>
            <a:r>
              <a:rPr sz="3200" b="1" spc="-5" dirty="0">
                <a:solidFill>
                  <a:srgbClr val="D1282D"/>
                </a:solidFill>
                <a:latin typeface="Gill Sans Ultra Bold"/>
                <a:cs typeface="Gill Sans Ultra Bold"/>
              </a:rPr>
              <a:t>operaciones</a:t>
            </a:r>
            <a:endParaRPr sz="3200">
              <a:latin typeface="Gill Sans Ultra Bold"/>
              <a:cs typeface="Gill Sans Ultra 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9843" y="2443683"/>
            <a:ext cx="7508875" cy="2236470"/>
          </a:xfrm>
          <a:prstGeom prst="rect">
            <a:avLst/>
          </a:prstGeom>
          <a:ln w="3175">
            <a:solidFill>
              <a:srgbClr val="C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450">
              <a:latin typeface="Times New Roman"/>
              <a:cs typeface="Times New Roman"/>
            </a:endParaRPr>
          </a:p>
          <a:p>
            <a:pPr marL="513715" lvl="1" indent="-424180">
              <a:lnSpc>
                <a:spcPct val="100000"/>
              </a:lnSpc>
              <a:buAutoNum type="arabicPeriod"/>
              <a:tabLst>
                <a:tab pos="514350" algn="l"/>
              </a:tabLst>
            </a:pPr>
            <a:r>
              <a:rPr sz="2050" spc="-10" dirty="0">
                <a:latin typeface="Gill Sans MT"/>
                <a:cs typeface="Gill Sans MT"/>
              </a:rPr>
              <a:t>L</a:t>
            </a:r>
            <a:r>
              <a:rPr sz="2050" spc="5" dirty="0">
                <a:latin typeface="Gill Sans MT"/>
                <a:cs typeface="Gill Sans MT"/>
              </a:rPr>
              <a:t>a</a:t>
            </a:r>
            <a:r>
              <a:rPr sz="2050" dirty="0">
                <a:latin typeface="Gill Sans MT"/>
                <a:cs typeface="Gill Sans MT"/>
              </a:rPr>
              <a:t> </a:t>
            </a:r>
            <a:r>
              <a:rPr sz="2050" spc="-10" dirty="0">
                <a:latin typeface="Gill Sans MT"/>
                <a:cs typeface="Gill Sans MT"/>
              </a:rPr>
              <a:t>e</a:t>
            </a:r>
            <a:r>
              <a:rPr sz="2050" spc="-5" dirty="0">
                <a:latin typeface="Gill Sans MT"/>
                <a:cs typeface="Gill Sans MT"/>
              </a:rPr>
              <a:t>s</a:t>
            </a:r>
            <a:r>
              <a:rPr sz="2050" spc="5" dirty="0">
                <a:latin typeface="Gill Sans MT"/>
                <a:cs typeface="Gill Sans MT"/>
              </a:rPr>
              <a:t>t</a:t>
            </a:r>
            <a:r>
              <a:rPr sz="2050" spc="-5" dirty="0">
                <a:latin typeface="Gill Sans MT"/>
                <a:cs typeface="Gill Sans MT"/>
              </a:rPr>
              <a:t>r</a:t>
            </a:r>
            <a:r>
              <a:rPr sz="2050" dirty="0">
                <a:latin typeface="Gill Sans MT"/>
                <a:cs typeface="Gill Sans MT"/>
              </a:rPr>
              <a:t>a</a:t>
            </a:r>
            <a:r>
              <a:rPr sz="2050" spc="-5" dirty="0">
                <a:latin typeface="Gill Sans MT"/>
                <a:cs typeface="Gill Sans MT"/>
              </a:rPr>
              <a:t>t</a:t>
            </a:r>
            <a:r>
              <a:rPr sz="2050" dirty="0">
                <a:latin typeface="Gill Sans MT"/>
                <a:cs typeface="Gill Sans MT"/>
              </a:rPr>
              <a:t>e</a:t>
            </a:r>
            <a:r>
              <a:rPr sz="2050" spc="-10" dirty="0">
                <a:latin typeface="Gill Sans MT"/>
                <a:cs typeface="Gill Sans MT"/>
              </a:rPr>
              <a:t>g</a:t>
            </a:r>
            <a:r>
              <a:rPr sz="2050" spc="5" dirty="0">
                <a:latin typeface="Gill Sans MT"/>
                <a:cs typeface="Gill Sans MT"/>
              </a:rPr>
              <a:t>ia</a:t>
            </a:r>
            <a:r>
              <a:rPr sz="2050" spc="-10" dirty="0">
                <a:latin typeface="Gill Sans MT"/>
                <a:cs typeface="Gill Sans MT"/>
              </a:rPr>
              <a:t> </a:t>
            </a:r>
            <a:r>
              <a:rPr sz="2050" spc="5" dirty="0">
                <a:latin typeface="Gill Sans MT"/>
                <a:cs typeface="Gill Sans MT"/>
              </a:rPr>
              <a:t>de</a:t>
            </a:r>
            <a:r>
              <a:rPr sz="2050" spc="-5" dirty="0">
                <a:latin typeface="Gill Sans MT"/>
                <a:cs typeface="Gill Sans MT"/>
              </a:rPr>
              <a:t> </a:t>
            </a:r>
            <a:r>
              <a:rPr sz="2050" spc="5" dirty="0">
                <a:latin typeface="Gill Sans MT"/>
                <a:cs typeface="Gill Sans MT"/>
              </a:rPr>
              <a:t>Op</a:t>
            </a:r>
            <a:r>
              <a:rPr sz="2050" spc="-10" dirty="0">
                <a:latin typeface="Gill Sans MT"/>
                <a:cs typeface="Gill Sans MT"/>
              </a:rPr>
              <a:t>e</a:t>
            </a:r>
            <a:r>
              <a:rPr sz="2050" dirty="0">
                <a:latin typeface="Gill Sans MT"/>
                <a:cs typeface="Gill Sans MT"/>
              </a:rPr>
              <a:t>ra</a:t>
            </a:r>
            <a:r>
              <a:rPr sz="2050" spc="-5" dirty="0">
                <a:latin typeface="Gill Sans MT"/>
                <a:cs typeface="Gill Sans MT"/>
              </a:rPr>
              <a:t>c</a:t>
            </a:r>
            <a:r>
              <a:rPr sz="2050" dirty="0">
                <a:latin typeface="Gill Sans MT"/>
                <a:cs typeface="Gill Sans MT"/>
              </a:rPr>
              <a:t>io</a:t>
            </a:r>
            <a:r>
              <a:rPr sz="2050" spc="5" dirty="0">
                <a:latin typeface="Gill Sans MT"/>
                <a:cs typeface="Gill Sans MT"/>
              </a:rPr>
              <a:t>n</a:t>
            </a:r>
            <a:r>
              <a:rPr sz="2050" spc="-10" dirty="0">
                <a:latin typeface="Gill Sans MT"/>
                <a:cs typeface="Gill Sans MT"/>
              </a:rPr>
              <a:t>e</a:t>
            </a:r>
            <a:r>
              <a:rPr sz="2050" spc="-5" dirty="0">
                <a:latin typeface="Gill Sans MT"/>
                <a:cs typeface="Gill Sans MT"/>
              </a:rPr>
              <a:t>s</a:t>
            </a:r>
            <a:r>
              <a:rPr sz="2050" dirty="0">
                <a:latin typeface="Gill Sans MT"/>
                <a:cs typeface="Gill Sans MT"/>
              </a:rPr>
              <a:t>:</a:t>
            </a:r>
            <a:r>
              <a:rPr sz="2050" spc="-204" dirty="0">
                <a:latin typeface="Gill Sans MT"/>
                <a:cs typeface="Gill Sans MT"/>
              </a:rPr>
              <a:t> </a:t>
            </a:r>
            <a:r>
              <a:rPr sz="2050" dirty="0">
                <a:latin typeface="Gill Sans MT"/>
                <a:cs typeface="Gill Sans MT"/>
              </a:rPr>
              <a:t>C</a:t>
            </a:r>
            <a:r>
              <a:rPr sz="2050" spc="5" dirty="0">
                <a:latin typeface="Gill Sans MT"/>
                <a:cs typeface="Gill Sans MT"/>
              </a:rPr>
              <a:t>o</a:t>
            </a:r>
            <a:r>
              <a:rPr sz="2050" spc="-5" dirty="0">
                <a:latin typeface="Gill Sans MT"/>
                <a:cs typeface="Gill Sans MT"/>
              </a:rPr>
              <a:t>nc</a:t>
            </a:r>
            <a:r>
              <a:rPr sz="2050" dirty="0">
                <a:latin typeface="Gill Sans MT"/>
                <a:cs typeface="Gill Sans MT"/>
              </a:rPr>
              <a:t>ep</a:t>
            </a:r>
            <a:r>
              <a:rPr sz="2050" spc="-5" dirty="0">
                <a:latin typeface="Gill Sans MT"/>
                <a:cs typeface="Gill Sans MT"/>
              </a:rPr>
              <a:t>t</a:t>
            </a:r>
            <a:r>
              <a:rPr sz="2050" spc="10" dirty="0">
                <a:latin typeface="Gill Sans MT"/>
                <a:cs typeface="Gill Sans MT"/>
              </a:rPr>
              <a:t>o</a:t>
            </a:r>
            <a:r>
              <a:rPr sz="2050" dirty="0">
                <a:latin typeface="Gill Sans MT"/>
                <a:cs typeface="Gill Sans MT"/>
              </a:rPr>
              <a:t> </a:t>
            </a:r>
            <a:r>
              <a:rPr sz="2050" spc="5" dirty="0">
                <a:latin typeface="Gill Sans MT"/>
                <a:cs typeface="Gill Sans MT"/>
              </a:rPr>
              <a:t>y</a:t>
            </a:r>
            <a:r>
              <a:rPr sz="2050" spc="-210" dirty="0">
                <a:latin typeface="Gill Sans MT"/>
                <a:cs typeface="Gill Sans MT"/>
              </a:rPr>
              <a:t> </a:t>
            </a:r>
            <a:r>
              <a:rPr sz="2050" spc="-5" dirty="0">
                <a:latin typeface="Gill Sans MT"/>
                <a:cs typeface="Gill Sans MT"/>
              </a:rPr>
              <a:t>Al</a:t>
            </a:r>
            <a:r>
              <a:rPr sz="2050" spc="5" dirty="0">
                <a:latin typeface="Gill Sans MT"/>
                <a:cs typeface="Gill Sans MT"/>
              </a:rPr>
              <a:t>c</a:t>
            </a:r>
            <a:r>
              <a:rPr sz="2050" spc="-10" dirty="0">
                <a:latin typeface="Gill Sans MT"/>
                <a:cs typeface="Gill Sans MT"/>
              </a:rPr>
              <a:t>a</a:t>
            </a:r>
            <a:r>
              <a:rPr sz="2050" dirty="0">
                <a:latin typeface="Gill Sans MT"/>
                <a:cs typeface="Gill Sans MT"/>
              </a:rPr>
              <a:t>n</a:t>
            </a:r>
            <a:r>
              <a:rPr sz="2050" spc="-5" dirty="0">
                <a:latin typeface="Gill Sans MT"/>
                <a:cs typeface="Gill Sans MT"/>
              </a:rPr>
              <a:t>c</a:t>
            </a:r>
            <a:r>
              <a:rPr sz="2050" spc="5" dirty="0">
                <a:latin typeface="Gill Sans MT"/>
                <a:cs typeface="Gill Sans MT"/>
              </a:rPr>
              <a:t>e</a:t>
            </a:r>
            <a:endParaRPr sz="2050">
              <a:latin typeface="Gill Sans MT"/>
              <a:cs typeface="Gill Sans MT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Gill Sans MT"/>
              <a:buAutoNum type="arabicPeriod"/>
            </a:pPr>
            <a:endParaRPr sz="2950">
              <a:latin typeface="Gill Sans MT"/>
              <a:cs typeface="Gill Sans MT"/>
            </a:endParaRPr>
          </a:p>
          <a:p>
            <a:pPr marL="513715" lvl="1" indent="-424180">
              <a:lnSpc>
                <a:spcPct val="100000"/>
              </a:lnSpc>
              <a:buAutoNum type="arabicPeriod"/>
              <a:tabLst>
                <a:tab pos="514350" algn="l"/>
              </a:tabLst>
            </a:pPr>
            <a:r>
              <a:rPr sz="2050" dirty="0">
                <a:latin typeface="Gill Sans MT"/>
                <a:cs typeface="Gill Sans MT"/>
              </a:rPr>
              <a:t>Los </a:t>
            </a:r>
            <a:r>
              <a:rPr sz="2050" spc="-5" dirty="0">
                <a:latin typeface="Gill Sans MT"/>
                <a:cs typeface="Gill Sans MT"/>
              </a:rPr>
              <a:t>objetivos</a:t>
            </a:r>
            <a:r>
              <a:rPr sz="2050" spc="-10" dirty="0">
                <a:latin typeface="Gill Sans MT"/>
                <a:cs typeface="Gill Sans MT"/>
              </a:rPr>
              <a:t> </a:t>
            </a:r>
            <a:r>
              <a:rPr sz="2050" spc="5" dirty="0">
                <a:latin typeface="Gill Sans MT"/>
                <a:cs typeface="Gill Sans MT"/>
              </a:rPr>
              <a:t>y</a:t>
            </a:r>
            <a:r>
              <a:rPr sz="2050" dirty="0">
                <a:latin typeface="Gill Sans MT"/>
                <a:cs typeface="Gill Sans MT"/>
              </a:rPr>
              <a:t> las</a:t>
            </a:r>
            <a:r>
              <a:rPr sz="2050" spc="5" dirty="0">
                <a:latin typeface="Gill Sans MT"/>
                <a:cs typeface="Gill Sans MT"/>
              </a:rPr>
              <a:t> </a:t>
            </a:r>
            <a:r>
              <a:rPr sz="2050" dirty="0">
                <a:latin typeface="Gill Sans MT"/>
                <a:cs typeface="Gill Sans MT"/>
              </a:rPr>
              <a:t>decisiones de</a:t>
            </a:r>
            <a:r>
              <a:rPr sz="2050" spc="5" dirty="0">
                <a:latin typeface="Gill Sans MT"/>
                <a:cs typeface="Gill Sans MT"/>
              </a:rPr>
              <a:t> </a:t>
            </a:r>
            <a:r>
              <a:rPr sz="2050" dirty="0">
                <a:latin typeface="Gill Sans MT"/>
                <a:cs typeface="Gill Sans MT"/>
              </a:rPr>
              <a:t>la</a:t>
            </a:r>
            <a:r>
              <a:rPr sz="2050" spc="-5" dirty="0">
                <a:latin typeface="Gill Sans MT"/>
                <a:cs typeface="Gill Sans MT"/>
              </a:rPr>
              <a:t> </a:t>
            </a:r>
            <a:r>
              <a:rPr sz="2050" spc="5" dirty="0">
                <a:latin typeface="Gill Sans MT"/>
                <a:cs typeface="Gill Sans MT"/>
              </a:rPr>
              <a:t>Función de</a:t>
            </a:r>
            <a:r>
              <a:rPr sz="2050" spc="-5" dirty="0">
                <a:latin typeface="Gill Sans MT"/>
                <a:cs typeface="Gill Sans MT"/>
              </a:rPr>
              <a:t> </a:t>
            </a:r>
            <a:r>
              <a:rPr sz="2050" dirty="0">
                <a:latin typeface="Gill Sans MT"/>
                <a:cs typeface="Gill Sans MT"/>
              </a:rPr>
              <a:t>Operaciones</a:t>
            </a:r>
            <a:endParaRPr sz="2050">
              <a:latin typeface="Gill Sans MT"/>
              <a:cs typeface="Gill Sans MT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Gill Sans MT"/>
              <a:buAutoNum type="arabicPeriod"/>
            </a:pPr>
            <a:endParaRPr sz="2950">
              <a:latin typeface="Gill Sans MT"/>
              <a:cs typeface="Gill Sans MT"/>
            </a:endParaRPr>
          </a:p>
          <a:p>
            <a:pPr marL="513715" lvl="1" indent="-42418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14350" algn="l"/>
              </a:tabLst>
            </a:pPr>
            <a:r>
              <a:rPr sz="2050" dirty="0">
                <a:latin typeface="Gill Sans MT"/>
                <a:cs typeface="Gill Sans MT"/>
              </a:rPr>
              <a:t>El</a:t>
            </a:r>
            <a:r>
              <a:rPr sz="2050" spc="-25" dirty="0">
                <a:latin typeface="Gill Sans MT"/>
                <a:cs typeface="Gill Sans MT"/>
              </a:rPr>
              <a:t> </a:t>
            </a:r>
            <a:r>
              <a:rPr sz="2050" spc="10" dirty="0">
                <a:latin typeface="Gill Sans MT"/>
                <a:cs typeface="Gill Sans MT"/>
              </a:rPr>
              <a:t>servicio</a:t>
            </a:r>
            <a:r>
              <a:rPr sz="2050" spc="-30" dirty="0">
                <a:latin typeface="Gill Sans MT"/>
                <a:cs typeface="Gill Sans MT"/>
              </a:rPr>
              <a:t> </a:t>
            </a:r>
            <a:r>
              <a:rPr sz="2050" dirty="0">
                <a:latin typeface="Gill Sans MT"/>
                <a:cs typeface="Gill Sans MT"/>
              </a:rPr>
              <a:t>Estratégico</a:t>
            </a:r>
            <a:endParaRPr sz="205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60777" y="6448076"/>
            <a:ext cx="5275580" cy="393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3100" marR="5080" indent="-661035">
              <a:lnSpc>
                <a:spcPct val="109700"/>
              </a:lnSpc>
              <a:spcBef>
                <a:spcPts val="100"/>
              </a:spcBef>
            </a:pPr>
            <a:r>
              <a:rPr sz="1100" spc="-10" dirty="0">
                <a:solidFill>
                  <a:srgbClr val="E7E6E6"/>
                </a:solidFill>
                <a:latin typeface="Calibri"/>
                <a:cs typeface="Calibri"/>
              </a:rPr>
              <a:t>DIAZ-GARRIDO,</a:t>
            </a:r>
            <a:r>
              <a:rPr sz="1100" spc="-5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E7E6E6"/>
                </a:solidFill>
                <a:latin typeface="Calibri"/>
                <a:cs typeface="Calibri"/>
              </a:rPr>
              <a:t>ELOÍSA;</a:t>
            </a:r>
            <a:r>
              <a:rPr sz="1100" spc="-5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E7E6E6"/>
                </a:solidFill>
                <a:latin typeface="Calibri"/>
                <a:cs typeface="Calibri"/>
              </a:rPr>
              <a:t>MARTÍN-PEÑA,</a:t>
            </a:r>
            <a:r>
              <a:rPr sz="1100" spc="10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E7E6E6"/>
                </a:solidFill>
                <a:latin typeface="Calibri"/>
                <a:cs typeface="Calibri"/>
              </a:rPr>
              <a:t>MARÍA</a:t>
            </a:r>
            <a:r>
              <a:rPr sz="1100" spc="-15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E7E6E6"/>
                </a:solidFill>
                <a:latin typeface="Calibri"/>
                <a:cs typeface="Calibri"/>
              </a:rPr>
              <a:t>LUZ</a:t>
            </a:r>
            <a:r>
              <a:rPr sz="1100" spc="5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E7E6E6"/>
                </a:solidFill>
                <a:latin typeface="Calibri"/>
                <a:cs typeface="Calibri"/>
              </a:rPr>
              <a:t>(2022).</a:t>
            </a:r>
            <a:r>
              <a:rPr sz="1100" spc="5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1100" spc="-55" dirty="0">
                <a:solidFill>
                  <a:srgbClr val="E7E6E6"/>
                </a:solidFill>
                <a:latin typeface="Calibri"/>
                <a:cs typeface="Calibri"/>
              </a:rPr>
              <a:t>Este</a:t>
            </a:r>
            <a:r>
              <a:rPr sz="1100" spc="-10" dirty="0">
                <a:solidFill>
                  <a:srgbClr val="E7E6E6"/>
                </a:solidFill>
                <a:latin typeface="Calibri"/>
                <a:cs typeface="Calibri"/>
              </a:rPr>
              <a:t> obra está</a:t>
            </a:r>
            <a:r>
              <a:rPr sz="1100" spc="-5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E7E6E6"/>
                </a:solidFill>
                <a:latin typeface="Calibri"/>
                <a:cs typeface="Calibri"/>
              </a:rPr>
              <a:t>bajo</a:t>
            </a:r>
            <a:r>
              <a:rPr sz="1100" spc="5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1100" spc="-15" dirty="0">
                <a:solidFill>
                  <a:srgbClr val="E7E6E6"/>
                </a:solidFill>
                <a:latin typeface="Calibri"/>
                <a:cs typeface="Calibri"/>
              </a:rPr>
              <a:t>una</a:t>
            </a:r>
            <a:r>
              <a:rPr sz="1100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licencia</a:t>
            </a:r>
            <a:r>
              <a:rPr sz="1100" u="sng" spc="-1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0562C1"/>
                </a:solid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Creative</a:t>
            </a:r>
            <a:r>
              <a:rPr sz="11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Commons</a:t>
            </a:r>
            <a:r>
              <a:rPr sz="1100" u="sng" spc="-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Reconocimiento-CompartirIgual</a:t>
            </a:r>
            <a:r>
              <a:rPr sz="1100" u="sng" spc="5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4.0</a:t>
            </a:r>
            <a:r>
              <a:rPr sz="1100" u="sng" spc="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Internacional</a:t>
            </a:r>
            <a:r>
              <a:rPr sz="1100" spc="-1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59997" y="5579998"/>
            <a:ext cx="4140200" cy="540385"/>
          </a:xfrm>
          <a:prstGeom prst="rect">
            <a:avLst/>
          </a:prstGeom>
          <a:solidFill>
            <a:srgbClr val="0D0D0D"/>
          </a:solidFill>
          <a:ln w="3175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algn="ctr">
              <a:lnSpc>
                <a:spcPts val="1545"/>
              </a:lnSpc>
              <a:spcBef>
                <a:spcPts val="370"/>
              </a:spcBef>
            </a:pPr>
            <a:r>
              <a:rPr sz="1400" b="1" i="1" spc="-5" dirty="0">
                <a:solidFill>
                  <a:srgbClr val="FFFFFF"/>
                </a:solidFill>
                <a:latin typeface="Calibri"/>
                <a:cs typeface="Calibri"/>
              </a:rPr>
              <a:t>Dirección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b="1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-5" dirty="0">
                <a:solidFill>
                  <a:srgbClr val="FFFFFF"/>
                </a:solidFill>
                <a:latin typeface="Calibri"/>
                <a:cs typeface="Calibri"/>
              </a:rPr>
              <a:t>Operaciones</a:t>
            </a:r>
            <a:r>
              <a:rPr sz="1400" b="1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-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-5" dirty="0">
                <a:solidFill>
                  <a:srgbClr val="FFFFFF"/>
                </a:solidFill>
                <a:latin typeface="Calibri"/>
                <a:cs typeface="Calibri"/>
              </a:rPr>
              <a:t>Servicios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545"/>
              </a:lnSpc>
            </a:pPr>
            <a:r>
              <a:rPr sz="1400" b="1" spc="-5" dirty="0">
                <a:solidFill>
                  <a:srgbClr val="C8201E"/>
                </a:solidFill>
                <a:latin typeface="Calibri"/>
                <a:cs typeface="Calibri"/>
              </a:rPr>
              <a:t>Grado</a:t>
            </a:r>
            <a:r>
              <a:rPr sz="1400" b="1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8201E"/>
                </a:solidFill>
                <a:latin typeface="Calibri"/>
                <a:cs typeface="Calibri"/>
              </a:rPr>
              <a:t>en</a:t>
            </a:r>
            <a:r>
              <a:rPr sz="1400" b="1" dirty="0">
                <a:solidFill>
                  <a:srgbClr val="C8201E"/>
                </a:solidFill>
                <a:latin typeface="Calibri"/>
                <a:cs typeface="Calibri"/>
              </a:rPr>
              <a:t> Ciencia</a:t>
            </a:r>
            <a:r>
              <a:rPr sz="1400" b="1" spc="-15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C8201E"/>
                </a:solidFill>
                <a:latin typeface="Calibri"/>
                <a:cs typeface="Calibri"/>
              </a:rPr>
              <a:t>Gestión</a:t>
            </a:r>
            <a:r>
              <a:rPr sz="1400" b="1" dirty="0">
                <a:solidFill>
                  <a:srgbClr val="C8201E"/>
                </a:solidFill>
                <a:latin typeface="Calibri"/>
                <a:cs typeface="Calibri"/>
              </a:rPr>
              <a:t> e</a:t>
            </a:r>
            <a:r>
              <a:rPr sz="1400" b="1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8201E"/>
                </a:solidFill>
                <a:latin typeface="Calibri"/>
                <a:cs typeface="Calibri"/>
              </a:rPr>
              <a:t>Ingeniería</a:t>
            </a:r>
            <a:r>
              <a:rPr sz="1400" b="1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8201E"/>
                </a:solidFill>
                <a:latin typeface="Calibri"/>
                <a:cs typeface="Calibri"/>
              </a:rPr>
              <a:t>de</a:t>
            </a:r>
            <a:r>
              <a:rPr sz="1400" b="1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8201E"/>
                </a:solidFill>
                <a:latin typeface="Calibri"/>
                <a:cs typeface="Calibri"/>
              </a:rPr>
              <a:t>Servicios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9156700" cy="6864350"/>
            <a:chOff x="-6350" y="0"/>
            <a:chExt cx="9156700" cy="6864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4750"/>
              <a:ext cx="9143631" cy="90289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000838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9143631" y="0"/>
                  </a:moveTo>
                  <a:lnTo>
                    <a:pt x="0" y="0"/>
                  </a:lnTo>
                  <a:lnTo>
                    <a:pt x="0" y="856805"/>
                  </a:lnTo>
                  <a:lnTo>
                    <a:pt x="9143631" y="856805"/>
                  </a:lnTo>
                  <a:lnTo>
                    <a:pt x="91436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857644"/>
              <a:ext cx="4508500" cy="0"/>
            </a:xfrm>
            <a:custGeom>
              <a:avLst/>
              <a:gdLst/>
              <a:ahLst/>
              <a:cxnLst/>
              <a:rect l="l" t="t" r="r" b="b"/>
              <a:pathLst>
                <a:path w="4508500">
                  <a:moveTo>
                    <a:pt x="4508284" y="0"/>
                  </a:moveTo>
                  <a:lnTo>
                    <a:pt x="0" y="0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994539"/>
              <a:ext cx="9144000" cy="12700"/>
            </a:xfrm>
            <a:custGeom>
              <a:avLst/>
              <a:gdLst/>
              <a:ahLst/>
              <a:cxnLst/>
              <a:rect l="l" t="t" r="r" b="b"/>
              <a:pathLst>
                <a:path w="9144000" h="12700">
                  <a:moveTo>
                    <a:pt x="0" y="12598"/>
                  </a:moveTo>
                  <a:lnTo>
                    <a:pt x="9143631" y="12598"/>
                  </a:lnTo>
                  <a:lnTo>
                    <a:pt x="9143631" y="0"/>
                  </a:lnTo>
                  <a:lnTo>
                    <a:pt x="0" y="0"/>
                  </a:lnTo>
                  <a:lnTo>
                    <a:pt x="0" y="125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08284" y="6857644"/>
              <a:ext cx="4635500" cy="0"/>
            </a:xfrm>
            <a:custGeom>
              <a:avLst/>
              <a:gdLst/>
              <a:ahLst/>
              <a:cxnLst/>
              <a:rect l="l" t="t" r="r" b="b"/>
              <a:pathLst>
                <a:path w="4635500">
                  <a:moveTo>
                    <a:pt x="4635347" y="0"/>
                  </a:moveTo>
                  <a:lnTo>
                    <a:pt x="0" y="0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24" y="6137287"/>
              <a:ext cx="1423784" cy="54251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10374" y="792251"/>
            <a:ext cx="833119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1</a:t>
            </a:r>
            <a:r>
              <a:rPr sz="650" spc="5" dirty="0">
                <a:solidFill>
                  <a:srgbClr val="F1F1F1"/>
                </a:solidFill>
                <a:latin typeface="Gill Sans MT"/>
                <a:cs typeface="Gill Sans MT"/>
              </a:rPr>
              <a:t>.</a:t>
            </a:r>
            <a:r>
              <a:rPr sz="650" spc="-35" dirty="0">
                <a:solidFill>
                  <a:srgbClr val="F1F1F1"/>
                </a:solidFill>
                <a:latin typeface="Gill Sans MT"/>
                <a:cs typeface="Gill Sans MT"/>
              </a:rPr>
              <a:t>C</a:t>
            </a:r>
            <a:r>
              <a:rPr sz="650" spc="-65" dirty="0">
                <a:solidFill>
                  <a:srgbClr val="F1F1F1"/>
                </a:solidFill>
                <a:latin typeface="Gill Sans MT"/>
                <a:cs typeface="Gill Sans MT"/>
              </a:rPr>
              <a:t>A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650" spc="-65" dirty="0">
                <a:solidFill>
                  <a:srgbClr val="F1F1F1"/>
                </a:solidFill>
                <a:latin typeface="Gill Sans MT"/>
                <a:cs typeface="Gill Sans MT"/>
              </a:rPr>
              <a:t>P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U</a:t>
            </a:r>
            <a:r>
              <a:rPr sz="65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114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D</a:t>
            </a:r>
            <a:r>
              <a:rPr sz="650" spc="65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ÓS</a:t>
            </a:r>
            <a:r>
              <a:rPr sz="650" spc="-105" dirty="0">
                <a:solidFill>
                  <a:srgbClr val="F1F1F1"/>
                </a:solidFill>
                <a:latin typeface="Gill Sans MT"/>
                <a:cs typeface="Gill Sans MT"/>
              </a:rPr>
              <a:t>T</a:t>
            </a:r>
            <a:r>
              <a:rPr sz="650" spc="-50" dirty="0">
                <a:solidFill>
                  <a:srgbClr val="F1F1F1"/>
                </a:solidFill>
                <a:latin typeface="Gill Sans MT"/>
                <a:cs typeface="Gill Sans MT"/>
              </a:rPr>
              <a:t>OL</a:t>
            </a: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65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5094" y="1733651"/>
            <a:ext cx="14097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5094" y="2526017"/>
            <a:ext cx="14097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5094" y="3713657"/>
            <a:ext cx="14097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5094" y="4506011"/>
            <a:ext cx="14097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2294" y="1751291"/>
            <a:ext cx="7051040" cy="3590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Gill Sans MT"/>
                <a:cs typeface="Gill Sans MT"/>
              </a:rPr>
              <a:t>Conocer la importancia </a:t>
            </a:r>
            <a:r>
              <a:rPr sz="2600" spc="5" dirty="0">
                <a:latin typeface="Gill Sans MT"/>
                <a:cs typeface="Gill Sans MT"/>
              </a:rPr>
              <a:t>de </a:t>
            </a:r>
            <a:r>
              <a:rPr sz="2600" spc="-5" dirty="0">
                <a:latin typeface="Gill Sans MT"/>
                <a:cs typeface="Gill Sans MT"/>
              </a:rPr>
              <a:t>la localización </a:t>
            </a:r>
            <a:r>
              <a:rPr sz="2600" dirty="0">
                <a:latin typeface="Gill Sans MT"/>
                <a:cs typeface="Gill Sans MT"/>
              </a:rPr>
              <a:t>y la </a:t>
            </a:r>
            <a:r>
              <a:rPr sz="2600" spc="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distribución </a:t>
            </a:r>
            <a:r>
              <a:rPr sz="2600" spc="-25" dirty="0">
                <a:latin typeface="Gill Sans MT"/>
                <a:cs typeface="Gill Sans MT"/>
              </a:rPr>
              <a:t>(Layout) </a:t>
            </a:r>
            <a:r>
              <a:rPr sz="2600" dirty="0">
                <a:latin typeface="Gill Sans MT"/>
                <a:cs typeface="Gill Sans MT"/>
              </a:rPr>
              <a:t>en </a:t>
            </a:r>
            <a:r>
              <a:rPr sz="2600" spc="-10" dirty="0">
                <a:latin typeface="Gill Sans MT"/>
                <a:cs typeface="Gill Sans MT"/>
              </a:rPr>
              <a:t>empresas </a:t>
            </a:r>
            <a:r>
              <a:rPr sz="2600" spc="5" dirty="0">
                <a:latin typeface="Gill Sans MT"/>
                <a:cs typeface="Gill Sans MT"/>
              </a:rPr>
              <a:t>de servicios </a:t>
            </a:r>
            <a:r>
              <a:rPr sz="2600" spc="10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Conocer</a:t>
            </a:r>
            <a:r>
              <a:rPr sz="2600" spc="-10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los</a:t>
            </a:r>
            <a:r>
              <a:rPr sz="2600" spc="-10" dirty="0">
                <a:latin typeface="Gill Sans MT"/>
                <a:cs typeface="Gill Sans MT"/>
              </a:rPr>
              <a:t> factores </a:t>
            </a:r>
            <a:r>
              <a:rPr sz="2600" dirty="0">
                <a:latin typeface="Gill Sans MT"/>
                <a:cs typeface="Gill Sans MT"/>
              </a:rPr>
              <a:t>que</a:t>
            </a:r>
            <a:r>
              <a:rPr sz="2600" spc="5" dirty="0">
                <a:latin typeface="Gill Sans MT"/>
                <a:cs typeface="Gill Sans MT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afectan</a:t>
            </a:r>
            <a:r>
              <a:rPr sz="2600" spc="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a</a:t>
            </a:r>
            <a:r>
              <a:rPr sz="2600" spc="10" dirty="0">
                <a:latin typeface="Gill Sans MT"/>
                <a:cs typeface="Gill Sans MT"/>
              </a:rPr>
              <a:t> </a:t>
            </a:r>
            <a:r>
              <a:rPr sz="2600" spc="-5" dirty="0">
                <a:latin typeface="Gill Sans MT"/>
                <a:cs typeface="Gill Sans MT"/>
              </a:rPr>
              <a:t>la</a:t>
            </a:r>
            <a:r>
              <a:rPr sz="2600" spc="10" dirty="0">
                <a:latin typeface="Gill Sans MT"/>
                <a:cs typeface="Gill Sans MT"/>
              </a:rPr>
              <a:t> </a:t>
            </a:r>
            <a:r>
              <a:rPr sz="2600" spc="-5" dirty="0">
                <a:latin typeface="Gill Sans MT"/>
                <a:cs typeface="Gill Sans MT"/>
              </a:rPr>
              <a:t>localización </a:t>
            </a:r>
            <a:r>
              <a:rPr sz="2600" spc="5" dirty="0">
                <a:latin typeface="Gill Sans MT"/>
                <a:cs typeface="Gill Sans MT"/>
              </a:rPr>
              <a:t>de </a:t>
            </a:r>
            <a:r>
              <a:rPr sz="2600" spc="-705" dirty="0">
                <a:latin typeface="Gill Sans MT"/>
                <a:cs typeface="Gill Sans MT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empresas </a:t>
            </a:r>
            <a:r>
              <a:rPr sz="2600" dirty="0">
                <a:latin typeface="Gill Sans MT"/>
                <a:cs typeface="Gill Sans MT"/>
              </a:rPr>
              <a:t>de </a:t>
            </a:r>
            <a:r>
              <a:rPr sz="2600" spc="5" dirty="0">
                <a:latin typeface="Gill Sans MT"/>
                <a:cs typeface="Gill Sans MT"/>
              </a:rPr>
              <a:t>servicios </a:t>
            </a:r>
            <a:r>
              <a:rPr sz="2600" dirty="0">
                <a:latin typeface="Gill Sans MT"/>
                <a:cs typeface="Gill Sans MT"/>
              </a:rPr>
              <a:t>y algunas </a:t>
            </a:r>
            <a:r>
              <a:rPr sz="2600" spc="-5" dirty="0">
                <a:latin typeface="Gill Sans MT"/>
                <a:cs typeface="Gill Sans MT"/>
              </a:rPr>
              <a:t>estrategias </a:t>
            </a:r>
            <a:r>
              <a:rPr sz="2600" dirty="0">
                <a:latin typeface="Gill Sans MT"/>
                <a:cs typeface="Gill Sans MT"/>
              </a:rPr>
              <a:t>de </a:t>
            </a:r>
            <a:r>
              <a:rPr sz="2600" spc="5" dirty="0">
                <a:latin typeface="Gill Sans MT"/>
                <a:cs typeface="Gill Sans MT"/>
              </a:rPr>
              <a:t> </a:t>
            </a:r>
            <a:r>
              <a:rPr sz="2600" spc="-5" dirty="0">
                <a:latin typeface="Gill Sans MT"/>
                <a:cs typeface="Gill Sans MT"/>
              </a:rPr>
              <a:t>localización</a:t>
            </a:r>
            <a:endParaRPr sz="2600">
              <a:latin typeface="Gill Sans MT"/>
              <a:cs typeface="Gill Sans MT"/>
            </a:endParaRPr>
          </a:p>
          <a:p>
            <a:pPr marL="12700" marR="1670050">
              <a:lnSpc>
                <a:spcPts val="3110"/>
              </a:lnSpc>
              <a:spcBef>
                <a:spcPts val="110"/>
              </a:spcBef>
            </a:pPr>
            <a:r>
              <a:rPr sz="2600" spc="-5" dirty="0">
                <a:latin typeface="Gill Sans MT"/>
                <a:cs typeface="Gill Sans MT"/>
              </a:rPr>
              <a:t>Identificar</a:t>
            </a:r>
            <a:r>
              <a:rPr sz="2600" spc="5" dirty="0">
                <a:latin typeface="Gill Sans MT"/>
                <a:cs typeface="Gill Sans MT"/>
              </a:rPr>
              <a:t> </a:t>
            </a:r>
            <a:r>
              <a:rPr sz="2600" spc="-5" dirty="0">
                <a:latin typeface="Gill Sans MT"/>
                <a:cs typeface="Gill Sans MT"/>
              </a:rPr>
              <a:t>los</a:t>
            </a:r>
            <a:r>
              <a:rPr sz="2600" spc="-10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tipos</a:t>
            </a:r>
            <a:r>
              <a:rPr sz="2600" spc="-1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de</a:t>
            </a:r>
            <a:r>
              <a:rPr sz="2600" spc="5" dirty="0">
                <a:latin typeface="Gill Sans MT"/>
                <a:cs typeface="Gill Sans MT"/>
              </a:rPr>
              <a:t> </a:t>
            </a:r>
            <a:r>
              <a:rPr sz="2600" spc="-30" dirty="0">
                <a:latin typeface="Gill Sans MT"/>
                <a:cs typeface="Gill Sans MT"/>
              </a:rPr>
              <a:t>layout</a:t>
            </a:r>
            <a:r>
              <a:rPr sz="2600" dirty="0">
                <a:latin typeface="Gill Sans MT"/>
                <a:cs typeface="Gill Sans MT"/>
              </a:rPr>
              <a:t> y</a:t>
            </a:r>
            <a:r>
              <a:rPr sz="2600" spc="-10" dirty="0">
                <a:latin typeface="Gill Sans MT"/>
                <a:cs typeface="Gill Sans MT"/>
              </a:rPr>
              <a:t> factores </a:t>
            </a:r>
            <a:r>
              <a:rPr sz="2600" spc="-5" dirty="0">
                <a:latin typeface="Gill Sans MT"/>
                <a:cs typeface="Gill Sans MT"/>
              </a:rPr>
              <a:t> determinantes</a:t>
            </a:r>
            <a:r>
              <a:rPr sz="2600" spc="-20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en </a:t>
            </a:r>
            <a:r>
              <a:rPr sz="2600" spc="-10" dirty="0">
                <a:latin typeface="Gill Sans MT"/>
                <a:cs typeface="Gill Sans MT"/>
              </a:rPr>
              <a:t>empresas</a:t>
            </a:r>
            <a:r>
              <a:rPr sz="2600" spc="-1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de</a:t>
            </a:r>
            <a:r>
              <a:rPr sz="2600" spc="-5" dirty="0">
                <a:latin typeface="Gill Sans MT"/>
                <a:cs typeface="Gill Sans MT"/>
              </a:rPr>
              <a:t> </a:t>
            </a:r>
            <a:r>
              <a:rPr sz="2600" spc="5" dirty="0">
                <a:latin typeface="Gill Sans MT"/>
                <a:cs typeface="Gill Sans MT"/>
              </a:rPr>
              <a:t>servicios</a:t>
            </a:r>
            <a:endParaRPr sz="2600">
              <a:latin typeface="Gill Sans MT"/>
              <a:cs typeface="Gill Sans MT"/>
            </a:endParaRPr>
          </a:p>
          <a:p>
            <a:pPr marL="12700" marR="278765">
              <a:lnSpc>
                <a:spcPts val="3120"/>
              </a:lnSpc>
            </a:pPr>
            <a:r>
              <a:rPr sz="2600" dirty="0">
                <a:latin typeface="Gill Sans MT"/>
                <a:cs typeface="Gill Sans MT"/>
              </a:rPr>
              <a:t>A</a:t>
            </a:r>
            <a:r>
              <a:rPr sz="2600" spc="5" dirty="0">
                <a:latin typeface="Gill Sans MT"/>
                <a:cs typeface="Gill Sans MT"/>
              </a:rPr>
              <a:t>n</a:t>
            </a:r>
            <a:r>
              <a:rPr sz="2600" spc="-5" dirty="0">
                <a:latin typeface="Gill Sans MT"/>
                <a:cs typeface="Gill Sans MT"/>
              </a:rPr>
              <a:t>a</a:t>
            </a:r>
            <a:r>
              <a:rPr sz="2600" spc="5" dirty="0">
                <a:latin typeface="Gill Sans MT"/>
                <a:cs typeface="Gill Sans MT"/>
              </a:rPr>
              <a:t>l</a:t>
            </a:r>
            <a:r>
              <a:rPr sz="2600" spc="-5" dirty="0">
                <a:latin typeface="Gill Sans MT"/>
                <a:cs typeface="Gill Sans MT"/>
              </a:rPr>
              <a:t>iz</a:t>
            </a:r>
            <a:r>
              <a:rPr sz="2600" spc="5" dirty="0">
                <a:latin typeface="Gill Sans MT"/>
                <a:cs typeface="Gill Sans MT"/>
              </a:rPr>
              <a:t>a</a:t>
            </a:r>
            <a:r>
              <a:rPr sz="2600" dirty="0">
                <a:latin typeface="Gill Sans MT"/>
                <a:cs typeface="Gill Sans MT"/>
              </a:rPr>
              <a:t>r</a:t>
            </a:r>
            <a:r>
              <a:rPr sz="2600" spc="-10" dirty="0">
                <a:latin typeface="Gill Sans MT"/>
                <a:cs typeface="Gill Sans MT"/>
              </a:rPr>
              <a:t> </a:t>
            </a:r>
            <a:r>
              <a:rPr sz="2600" spc="5" dirty="0">
                <a:latin typeface="Gill Sans MT"/>
                <a:cs typeface="Gill Sans MT"/>
              </a:rPr>
              <a:t>l</a:t>
            </a:r>
            <a:r>
              <a:rPr sz="2600" spc="-5" dirty="0">
                <a:latin typeface="Gill Sans MT"/>
                <a:cs typeface="Gill Sans MT"/>
              </a:rPr>
              <a:t>a</a:t>
            </a:r>
            <a:r>
              <a:rPr sz="2600" dirty="0">
                <a:latin typeface="Gill Sans MT"/>
                <a:cs typeface="Gill Sans MT"/>
              </a:rPr>
              <a:t>s</a:t>
            </a:r>
            <a:r>
              <a:rPr sz="2600" spc="-10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d</a:t>
            </a:r>
            <a:r>
              <a:rPr sz="2600" spc="5" dirty="0">
                <a:latin typeface="Gill Sans MT"/>
                <a:cs typeface="Gill Sans MT"/>
              </a:rPr>
              <a:t>i</a:t>
            </a:r>
            <a:r>
              <a:rPr sz="2600" spc="-35" dirty="0">
                <a:latin typeface="Gill Sans MT"/>
                <a:cs typeface="Gill Sans MT"/>
              </a:rPr>
              <a:t>f</a:t>
            </a:r>
            <a:r>
              <a:rPr sz="2600" dirty="0">
                <a:latin typeface="Gill Sans MT"/>
                <a:cs typeface="Gill Sans MT"/>
              </a:rPr>
              <a:t>e</a:t>
            </a:r>
            <a:r>
              <a:rPr sz="2600" spc="-50" dirty="0">
                <a:latin typeface="Gill Sans MT"/>
                <a:cs typeface="Gill Sans MT"/>
              </a:rPr>
              <a:t>r</a:t>
            </a:r>
            <a:r>
              <a:rPr sz="2600" dirty="0">
                <a:latin typeface="Gill Sans MT"/>
                <a:cs typeface="Gill Sans MT"/>
              </a:rPr>
              <a:t>e</a:t>
            </a:r>
            <a:r>
              <a:rPr sz="2600" spc="5" dirty="0">
                <a:latin typeface="Gill Sans MT"/>
                <a:cs typeface="Gill Sans MT"/>
              </a:rPr>
              <a:t>n</a:t>
            </a:r>
            <a:r>
              <a:rPr sz="2600" spc="-5" dirty="0">
                <a:latin typeface="Gill Sans MT"/>
                <a:cs typeface="Gill Sans MT"/>
              </a:rPr>
              <a:t>c</a:t>
            </a:r>
            <a:r>
              <a:rPr sz="2600" spc="5" dirty="0">
                <a:latin typeface="Gill Sans MT"/>
                <a:cs typeface="Gill Sans MT"/>
              </a:rPr>
              <a:t>i</a:t>
            </a:r>
            <a:r>
              <a:rPr sz="2600" spc="-5" dirty="0">
                <a:latin typeface="Gill Sans MT"/>
                <a:cs typeface="Gill Sans MT"/>
              </a:rPr>
              <a:t>as</a:t>
            </a:r>
            <a:r>
              <a:rPr sz="2600" dirty="0">
                <a:latin typeface="Gill Sans MT"/>
                <a:cs typeface="Gill Sans MT"/>
              </a:rPr>
              <a:t>,</a:t>
            </a:r>
            <a:r>
              <a:rPr sz="2600" spc="-26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de </a:t>
            </a:r>
            <a:r>
              <a:rPr sz="2600" spc="5" dirty="0">
                <a:latin typeface="Gill Sans MT"/>
                <a:cs typeface="Gill Sans MT"/>
              </a:rPr>
              <a:t>a</a:t>
            </a:r>
            <a:r>
              <a:rPr sz="2600" spc="-10" dirty="0">
                <a:latin typeface="Gill Sans MT"/>
                <a:cs typeface="Gill Sans MT"/>
              </a:rPr>
              <a:t>m</a:t>
            </a:r>
            <a:r>
              <a:rPr sz="2600" spc="5" dirty="0">
                <a:latin typeface="Gill Sans MT"/>
                <a:cs typeface="Gill Sans MT"/>
              </a:rPr>
              <a:t>b</a:t>
            </a:r>
            <a:r>
              <a:rPr sz="2600" spc="-5" dirty="0">
                <a:latin typeface="Gill Sans MT"/>
                <a:cs typeface="Gill Sans MT"/>
              </a:rPr>
              <a:t>a</a:t>
            </a:r>
            <a:r>
              <a:rPr sz="2600" dirty="0">
                <a:latin typeface="Gill Sans MT"/>
                <a:cs typeface="Gill Sans MT"/>
              </a:rPr>
              <a:t>s</a:t>
            </a:r>
            <a:r>
              <a:rPr sz="2600" spc="-10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de</a:t>
            </a:r>
            <a:r>
              <a:rPr sz="2600" spc="-5" dirty="0">
                <a:latin typeface="Gill Sans MT"/>
                <a:cs typeface="Gill Sans MT"/>
              </a:rPr>
              <a:t>c</a:t>
            </a:r>
            <a:r>
              <a:rPr sz="2600" spc="5" dirty="0">
                <a:latin typeface="Gill Sans MT"/>
                <a:cs typeface="Gill Sans MT"/>
              </a:rPr>
              <a:t>i</a:t>
            </a:r>
            <a:r>
              <a:rPr sz="2600" spc="-10" dirty="0">
                <a:latin typeface="Gill Sans MT"/>
                <a:cs typeface="Gill Sans MT"/>
              </a:rPr>
              <a:t>s</a:t>
            </a:r>
            <a:r>
              <a:rPr sz="2600" spc="5" dirty="0">
                <a:latin typeface="Gill Sans MT"/>
                <a:cs typeface="Gill Sans MT"/>
              </a:rPr>
              <a:t>i</a:t>
            </a:r>
            <a:r>
              <a:rPr sz="2600" dirty="0">
                <a:latin typeface="Gill Sans MT"/>
                <a:cs typeface="Gill Sans MT"/>
              </a:rPr>
              <a:t>o</a:t>
            </a:r>
            <a:r>
              <a:rPr sz="2600" spc="5" dirty="0">
                <a:latin typeface="Gill Sans MT"/>
                <a:cs typeface="Gill Sans MT"/>
              </a:rPr>
              <a:t>n</a:t>
            </a:r>
            <a:r>
              <a:rPr sz="2600" spc="-10" dirty="0">
                <a:latin typeface="Gill Sans MT"/>
                <a:cs typeface="Gill Sans MT"/>
              </a:rPr>
              <a:t>e</a:t>
            </a:r>
            <a:r>
              <a:rPr sz="2600" spc="-5" dirty="0">
                <a:latin typeface="Gill Sans MT"/>
                <a:cs typeface="Gill Sans MT"/>
              </a:rPr>
              <a:t>s</a:t>
            </a:r>
            <a:r>
              <a:rPr sz="2600" dirty="0">
                <a:latin typeface="Gill Sans MT"/>
                <a:cs typeface="Gill Sans MT"/>
              </a:rPr>
              <a:t>,</a:t>
            </a:r>
            <a:r>
              <a:rPr sz="2600" spc="-26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en</a:t>
            </a:r>
            <a:r>
              <a:rPr sz="2600" spc="5" dirty="0">
                <a:latin typeface="Gill Sans MT"/>
                <a:cs typeface="Gill Sans MT"/>
              </a:rPr>
              <a:t> </a:t>
            </a:r>
            <a:r>
              <a:rPr sz="2600" spc="-5" dirty="0">
                <a:latin typeface="Gill Sans MT"/>
                <a:cs typeface="Gill Sans MT"/>
              </a:rPr>
              <a:t>l</a:t>
            </a:r>
            <a:r>
              <a:rPr sz="2600" spc="5" dirty="0">
                <a:latin typeface="Gill Sans MT"/>
                <a:cs typeface="Gill Sans MT"/>
              </a:rPr>
              <a:t>a</a:t>
            </a:r>
            <a:r>
              <a:rPr sz="2600" dirty="0">
                <a:latin typeface="Gill Sans MT"/>
                <a:cs typeface="Gill Sans MT"/>
              </a:rPr>
              <a:t>s  </a:t>
            </a:r>
            <a:r>
              <a:rPr sz="2600" spc="-10" dirty="0">
                <a:latin typeface="Gill Sans MT"/>
                <a:cs typeface="Gill Sans MT"/>
              </a:rPr>
              <a:t>empresas</a:t>
            </a:r>
            <a:r>
              <a:rPr sz="2600" spc="-15" dirty="0">
                <a:latin typeface="Gill Sans MT"/>
                <a:cs typeface="Gill Sans MT"/>
              </a:rPr>
              <a:t> </a:t>
            </a:r>
            <a:r>
              <a:rPr sz="2600" spc="-5" dirty="0">
                <a:latin typeface="Gill Sans MT"/>
                <a:cs typeface="Gill Sans MT"/>
              </a:rPr>
              <a:t>industriales</a:t>
            </a:r>
            <a:endParaRPr sz="2600">
              <a:latin typeface="Gill Sans MT"/>
              <a:cs typeface="Gill Sans M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957237"/>
            <a:ext cx="3150870" cy="375920"/>
          </a:xfrm>
          <a:custGeom>
            <a:avLst/>
            <a:gdLst/>
            <a:ahLst/>
            <a:cxnLst/>
            <a:rect l="l" t="t" r="r" b="b"/>
            <a:pathLst>
              <a:path w="3150870" h="375919">
                <a:moveTo>
                  <a:pt x="3150717" y="0"/>
                </a:moveTo>
                <a:lnTo>
                  <a:pt x="0" y="0"/>
                </a:lnTo>
                <a:lnTo>
                  <a:pt x="0" y="375843"/>
                </a:lnTo>
                <a:lnTo>
                  <a:pt x="1575358" y="375843"/>
                </a:lnTo>
                <a:lnTo>
                  <a:pt x="3150717" y="375843"/>
                </a:lnTo>
                <a:lnTo>
                  <a:pt x="3150717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91704" y="989545"/>
            <a:ext cx="9150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D1282D"/>
                </a:solidFill>
                <a:latin typeface="Gill Sans MT"/>
                <a:cs typeface="Gill Sans MT"/>
              </a:rPr>
              <a:t>Subtítulo</a:t>
            </a:r>
            <a:r>
              <a:rPr sz="1600" spc="-75" dirty="0">
                <a:solidFill>
                  <a:srgbClr val="D1282D"/>
                </a:solidFill>
                <a:latin typeface="Gill Sans MT"/>
                <a:cs typeface="Gill Sans MT"/>
              </a:rPr>
              <a:t> </a:t>
            </a:r>
            <a:r>
              <a:rPr sz="1600" spc="-5" dirty="0">
                <a:solidFill>
                  <a:srgbClr val="D1282D"/>
                </a:solidFill>
                <a:latin typeface="Gill Sans MT"/>
                <a:cs typeface="Gill Sans MT"/>
              </a:rPr>
              <a:t>1</a:t>
            </a:r>
            <a:endParaRPr sz="1600">
              <a:latin typeface="Gill Sans MT"/>
              <a:cs typeface="Gill Sans M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-355" y="395274"/>
            <a:ext cx="8161020" cy="937894"/>
            <a:chOff x="-355" y="395274"/>
            <a:chExt cx="8161020" cy="937894"/>
          </a:xfrm>
        </p:grpSpPr>
        <p:sp>
          <p:nvSpPr>
            <p:cNvPr id="18" name="object 18"/>
            <p:cNvSpPr/>
            <p:nvPr/>
          </p:nvSpPr>
          <p:spPr>
            <a:xfrm>
              <a:off x="-355" y="957237"/>
              <a:ext cx="3556000" cy="375920"/>
            </a:xfrm>
            <a:custGeom>
              <a:avLst/>
              <a:gdLst/>
              <a:ahLst/>
              <a:cxnLst/>
              <a:rect l="l" t="t" r="r" b="b"/>
              <a:pathLst>
                <a:path w="3556000" h="375919">
                  <a:moveTo>
                    <a:pt x="3555720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778038" y="375843"/>
                  </a:lnTo>
                  <a:lnTo>
                    <a:pt x="3555720" y="375843"/>
                  </a:lnTo>
                  <a:lnTo>
                    <a:pt x="3555720" y="0"/>
                  </a:lnTo>
                  <a:close/>
                </a:path>
              </a:pathLst>
            </a:custGeom>
            <a:solidFill>
              <a:srgbClr val="D12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-355" y="395274"/>
              <a:ext cx="8161020" cy="561975"/>
            </a:xfrm>
            <a:custGeom>
              <a:avLst/>
              <a:gdLst/>
              <a:ahLst/>
              <a:cxnLst/>
              <a:rect l="l" t="t" r="r" b="b"/>
              <a:pathLst>
                <a:path w="8161020" h="561975">
                  <a:moveTo>
                    <a:pt x="8160829" y="0"/>
                  </a:moveTo>
                  <a:lnTo>
                    <a:pt x="0" y="0"/>
                  </a:lnTo>
                  <a:lnTo>
                    <a:pt x="0" y="561606"/>
                  </a:lnTo>
                  <a:lnTo>
                    <a:pt x="4080598" y="561606"/>
                  </a:lnTo>
                  <a:lnTo>
                    <a:pt x="8160829" y="561606"/>
                  </a:lnTo>
                  <a:lnTo>
                    <a:pt x="8160829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991704" y="426503"/>
            <a:ext cx="237172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10" dirty="0">
                <a:latin typeface="Gill Sans Ultra Bold"/>
                <a:cs typeface="Gill Sans Ultra Bold"/>
              </a:rPr>
              <a:t>O</a:t>
            </a:r>
            <a:r>
              <a:rPr sz="2800" b="1" dirty="0">
                <a:latin typeface="Gill Sans Ultra Bold"/>
                <a:cs typeface="Gill Sans Ultra Bold"/>
              </a:rPr>
              <a:t>B</a:t>
            </a:r>
            <a:r>
              <a:rPr sz="2800" b="1" spc="5" dirty="0">
                <a:latin typeface="Gill Sans Ultra Bold"/>
                <a:cs typeface="Gill Sans Ultra Bold"/>
              </a:rPr>
              <a:t>J</a:t>
            </a:r>
            <a:r>
              <a:rPr sz="2800" b="1" spc="-5" dirty="0">
                <a:latin typeface="Gill Sans Ultra Bold"/>
                <a:cs typeface="Gill Sans Ultra Bold"/>
              </a:rPr>
              <a:t>E</a:t>
            </a:r>
            <a:r>
              <a:rPr sz="2800" b="1" spc="5" dirty="0">
                <a:latin typeface="Gill Sans Ultra Bold"/>
                <a:cs typeface="Gill Sans Ultra Bold"/>
              </a:rPr>
              <a:t>T</a:t>
            </a:r>
            <a:r>
              <a:rPr sz="2800" b="1" spc="-5" dirty="0">
                <a:latin typeface="Gill Sans Ultra Bold"/>
                <a:cs typeface="Gill Sans Ultra Bold"/>
              </a:rPr>
              <a:t>I</a:t>
            </a:r>
            <a:r>
              <a:rPr sz="2800" b="1" spc="-130" dirty="0">
                <a:latin typeface="Gill Sans Ultra Bold"/>
                <a:cs typeface="Gill Sans Ultra Bold"/>
              </a:rPr>
              <a:t>V</a:t>
            </a:r>
            <a:r>
              <a:rPr sz="2800" b="1" spc="10" dirty="0">
                <a:latin typeface="Gill Sans Ultra Bold"/>
                <a:cs typeface="Gill Sans Ultra Bold"/>
              </a:rPr>
              <a:t>O</a:t>
            </a:r>
            <a:r>
              <a:rPr sz="2800" b="1" spc="-5" dirty="0">
                <a:latin typeface="Gill Sans Ultra Bold"/>
                <a:cs typeface="Gill Sans Ultra Bold"/>
              </a:rPr>
              <a:t>S</a:t>
            </a:r>
            <a:endParaRPr sz="2800">
              <a:latin typeface="Gill Sans Ultra Bold"/>
              <a:cs typeface="Gill Sans Ultra Bold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290"/>
              </a:lnSpc>
            </a:pPr>
            <a:r>
              <a:rPr spc="-5" dirty="0"/>
              <a:t>Dirección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Operaciones</a:t>
            </a:r>
            <a:r>
              <a:rPr spc="-10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5" dirty="0"/>
              <a:t>Servicios</a:t>
            </a:r>
          </a:p>
          <a:p>
            <a:pPr algn="ctr">
              <a:lnSpc>
                <a:spcPts val="1540"/>
              </a:lnSpc>
            </a:pPr>
            <a:r>
              <a:rPr i="0" spc="-5" dirty="0">
                <a:solidFill>
                  <a:srgbClr val="C8201D"/>
                </a:solidFill>
                <a:latin typeface="Calibri"/>
                <a:cs typeface="Calibri"/>
              </a:rPr>
              <a:t>Grado</a:t>
            </a:r>
            <a:r>
              <a:rPr i="0" spc="-10" dirty="0">
                <a:solidFill>
                  <a:srgbClr val="C8201D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D"/>
                </a:solidFill>
                <a:latin typeface="Calibri"/>
                <a:cs typeface="Calibri"/>
              </a:rPr>
              <a:t>en</a:t>
            </a:r>
            <a:r>
              <a:rPr i="0" dirty="0">
                <a:solidFill>
                  <a:srgbClr val="C8201D"/>
                </a:solidFill>
                <a:latin typeface="Calibri"/>
                <a:cs typeface="Calibri"/>
              </a:rPr>
              <a:t> Ciencia</a:t>
            </a:r>
            <a:r>
              <a:rPr i="0" spc="-15" dirty="0">
                <a:solidFill>
                  <a:srgbClr val="C8201D"/>
                </a:solidFill>
                <a:latin typeface="Calibri"/>
                <a:cs typeface="Calibri"/>
              </a:rPr>
              <a:t> </a:t>
            </a:r>
            <a:r>
              <a:rPr i="0" spc="-10" dirty="0">
                <a:solidFill>
                  <a:srgbClr val="C8201D"/>
                </a:solidFill>
                <a:latin typeface="Calibri"/>
                <a:cs typeface="Calibri"/>
              </a:rPr>
              <a:t>Gestión</a:t>
            </a:r>
            <a:r>
              <a:rPr i="0" dirty="0">
                <a:solidFill>
                  <a:srgbClr val="C8201D"/>
                </a:solidFill>
                <a:latin typeface="Calibri"/>
                <a:cs typeface="Calibri"/>
              </a:rPr>
              <a:t> e</a:t>
            </a:r>
            <a:r>
              <a:rPr i="0" spc="-10" dirty="0">
                <a:solidFill>
                  <a:srgbClr val="C8201D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D"/>
                </a:solidFill>
                <a:latin typeface="Calibri"/>
                <a:cs typeface="Calibri"/>
              </a:rPr>
              <a:t>Ingeniería</a:t>
            </a:r>
            <a:r>
              <a:rPr i="0" dirty="0">
                <a:solidFill>
                  <a:srgbClr val="C8201D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D"/>
                </a:solidFill>
                <a:latin typeface="Calibri"/>
                <a:cs typeface="Calibri"/>
              </a:rPr>
              <a:t>de</a:t>
            </a:r>
            <a:r>
              <a:rPr i="0" spc="-10" dirty="0">
                <a:solidFill>
                  <a:srgbClr val="C8201D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C8201D"/>
                </a:solidFill>
                <a:latin typeface="Calibri"/>
                <a:cs typeface="Calibri"/>
              </a:rPr>
              <a:t>Servicios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9156700" cy="6864350"/>
            <a:chOff x="-6350" y="0"/>
            <a:chExt cx="9156700" cy="6864350"/>
          </a:xfrm>
        </p:grpSpPr>
        <p:sp>
          <p:nvSpPr>
            <p:cNvPr id="3" name="object 3"/>
            <p:cNvSpPr/>
            <p:nvPr/>
          </p:nvSpPr>
          <p:spPr>
            <a:xfrm>
              <a:off x="9001073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570" y="0"/>
                  </a:moveTo>
                  <a:lnTo>
                    <a:pt x="0" y="0"/>
                  </a:lnTo>
                  <a:lnTo>
                    <a:pt x="0" y="1371231"/>
                  </a:lnTo>
                  <a:lnTo>
                    <a:pt x="71285" y="1371231"/>
                  </a:lnTo>
                  <a:lnTo>
                    <a:pt x="142570" y="1371231"/>
                  </a:lnTo>
                  <a:lnTo>
                    <a:pt x="142570" y="0"/>
                  </a:lnTo>
                  <a:close/>
                </a:path>
              </a:pathLst>
            </a:custGeom>
            <a:solidFill>
              <a:srgbClr val="D02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001073" y="1371244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570" y="0"/>
                  </a:moveTo>
                  <a:lnTo>
                    <a:pt x="0" y="0"/>
                  </a:lnTo>
                  <a:lnTo>
                    <a:pt x="0" y="5486031"/>
                  </a:lnTo>
                  <a:lnTo>
                    <a:pt x="71285" y="5486031"/>
                  </a:lnTo>
                  <a:lnTo>
                    <a:pt x="142570" y="5486031"/>
                  </a:lnTo>
                  <a:lnTo>
                    <a:pt x="1425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4750"/>
              <a:ext cx="9143631" cy="90289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000838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9143631" y="0"/>
                  </a:moveTo>
                  <a:lnTo>
                    <a:pt x="0" y="0"/>
                  </a:lnTo>
                  <a:lnTo>
                    <a:pt x="0" y="856805"/>
                  </a:lnTo>
                  <a:lnTo>
                    <a:pt x="9143631" y="856805"/>
                  </a:lnTo>
                  <a:lnTo>
                    <a:pt x="91436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6857644"/>
              <a:ext cx="4508500" cy="0"/>
            </a:xfrm>
            <a:custGeom>
              <a:avLst/>
              <a:gdLst/>
              <a:ahLst/>
              <a:cxnLst/>
              <a:rect l="l" t="t" r="r" b="b"/>
              <a:pathLst>
                <a:path w="4508500">
                  <a:moveTo>
                    <a:pt x="4508284" y="0"/>
                  </a:moveTo>
                  <a:lnTo>
                    <a:pt x="0" y="0"/>
                  </a:lnTo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5994538"/>
              <a:ext cx="9144000" cy="12700"/>
            </a:xfrm>
            <a:custGeom>
              <a:avLst/>
              <a:gdLst/>
              <a:ahLst/>
              <a:cxnLst/>
              <a:rect l="l" t="t" r="r" b="b"/>
              <a:pathLst>
                <a:path w="9144000" h="12700">
                  <a:moveTo>
                    <a:pt x="0" y="12599"/>
                  </a:moveTo>
                  <a:lnTo>
                    <a:pt x="9143631" y="12599"/>
                  </a:lnTo>
                  <a:lnTo>
                    <a:pt x="9143631" y="0"/>
                  </a:lnTo>
                  <a:lnTo>
                    <a:pt x="0" y="0"/>
                  </a:lnTo>
                  <a:lnTo>
                    <a:pt x="0" y="125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08284" y="6857644"/>
              <a:ext cx="4635500" cy="0"/>
            </a:xfrm>
            <a:custGeom>
              <a:avLst/>
              <a:gdLst/>
              <a:ahLst/>
              <a:cxnLst/>
              <a:rect l="l" t="t" r="r" b="b"/>
              <a:pathLst>
                <a:path w="4635500">
                  <a:moveTo>
                    <a:pt x="4635347" y="0"/>
                  </a:moveTo>
                  <a:lnTo>
                    <a:pt x="0" y="0"/>
                  </a:lnTo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24" y="6137287"/>
              <a:ext cx="1423784" cy="54251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0" y="957237"/>
              <a:ext cx="3150870" cy="375920"/>
            </a:xfrm>
            <a:custGeom>
              <a:avLst/>
              <a:gdLst/>
              <a:ahLst/>
              <a:cxnLst/>
              <a:rect l="l" t="t" r="r" b="b"/>
              <a:pathLst>
                <a:path w="3150870" h="375919">
                  <a:moveTo>
                    <a:pt x="3150717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575358" y="375843"/>
                  </a:lnTo>
                  <a:lnTo>
                    <a:pt x="3150717" y="375843"/>
                  </a:lnTo>
                  <a:lnTo>
                    <a:pt x="3150717" y="0"/>
                  </a:lnTo>
                  <a:close/>
                </a:path>
              </a:pathLst>
            </a:custGeom>
            <a:solidFill>
              <a:srgbClr val="0C0C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355" y="957237"/>
              <a:ext cx="3923665" cy="375920"/>
            </a:xfrm>
            <a:custGeom>
              <a:avLst/>
              <a:gdLst/>
              <a:ahLst/>
              <a:cxnLst/>
              <a:rect l="l" t="t" r="r" b="b"/>
              <a:pathLst>
                <a:path w="3923665" h="375919">
                  <a:moveTo>
                    <a:pt x="3923639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961997" y="375843"/>
                  </a:lnTo>
                  <a:lnTo>
                    <a:pt x="3923639" y="375843"/>
                  </a:lnTo>
                  <a:lnTo>
                    <a:pt x="3923639" y="0"/>
                  </a:lnTo>
                  <a:close/>
                </a:path>
              </a:pathLst>
            </a:custGeom>
            <a:solidFill>
              <a:srgbClr val="D02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410400"/>
              <a:ext cx="8964295" cy="561975"/>
            </a:xfrm>
            <a:custGeom>
              <a:avLst/>
              <a:gdLst/>
              <a:ahLst/>
              <a:cxnLst/>
              <a:rect l="l" t="t" r="r" b="b"/>
              <a:pathLst>
                <a:path w="8964295" h="561975">
                  <a:moveTo>
                    <a:pt x="8964002" y="0"/>
                  </a:moveTo>
                  <a:lnTo>
                    <a:pt x="0" y="0"/>
                  </a:lnTo>
                  <a:lnTo>
                    <a:pt x="0" y="561594"/>
                  </a:lnTo>
                  <a:lnTo>
                    <a:pt x="4481995" y="561594"/>
                  </a:lnTo>
                  <a:lnTo>
                    <a:pt x="8964002" y="561594"/>
                  </a:lnTo>
                  <a:lnTo>
                    <a:pt x="8964002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99339" y="1500227"/>
            <a:ext cx="8207375" cy="1412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599"/>
              </a:lnSpc>
              <a:spcBef>
                <a:spcPts val="100"/>
              </a:spcBef>
            </a:pPr>
            <a:r>
              <a:rPr sz="2800" i="1" u="sng" spc="-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Localización:</a:t>
            </a:r>
            <a:r>
              <a:rPr sz="2800" i="1" spc="165" dirty="0">
                <a:latin typeface="Gill Sans MT"/>
                <a:cs typeface="Gill Sans MT"/>
              </a:rPr>
              <a:t> </a:t>
            </a:r>
            <a:r>
              <a:rPr sz="2800" i="1" spc="-5" dirty="0">
                <a:latin typeface="Gill Sans MT"/>
                <a:cs typeface="Gill Sans MT"/>
              </a:rPr>
              <a:t>Selección del</a:t>
            </a:r>
            <a:r>
              <a:rPr sz="2800" i="1" dirty="0">
                <a:latin typeface="Gill Sans MT"/>
                <a:cs typeface="Gill Sans MT"/>
              </a:rPr>
              <a:t> </a:t>
            </a:r>
            <a:r>
              <a:rPr sz="2800" i="1" spc="-10" dirty="0">
                <a:latin typeface="Gill Sans MT"/>
                <a:cs typeface="Gill Sans MT"/>
              </a:rPr>
              <a:t>emplazamiento </a:t>
            </a:r>
            <a:r>
              <a:rPr sz="2800" i="1" spc="-5" dirty="0">
                <a:latin typeface="Gill Sans MT"/>
                <a:cs typeface="Gill Sans MT"/>
              </a:rPr>
              <a:t>en </a:t>
            </a:r>
            <a:r>
              <a:rPr sz="2800" i="1" dirty="0">
                <a:latin typeface="Gill Sans MT"/>
                <a:cs typeface="Gill Sans MT"/>
              </a:rPr>
              <a:t>el</a:t>
            </a:r>
            <a:r>
              <a:rPr sz="2800" i="1" spc="-5" dirty="0">
                <a:latin typeface="Gill Sans MT"/>
                <a:cs typeface="Gill Sans MT"/>
              </a:rPr>
              <a:t> que </a:t>
            </a:r>
            <a:r>
              <a:rPr sz="2800" i="1" dirty="0">
                <a:latin typeface="Gill Sans MT"/>
                <a:cs typeface="Gill Sans MT"/>
              </a:rPr>
              <a:t>se</a:t>
            </a:r>
            <a:r>
              <a:rPr sz="2800" i="1" spc="-5" dirty="0">
                <a:latin typeface="Gill Sans MT"/>
                <a:cs typeface="Gill Sans MT"/>
              </a:rPr>
              <a:t> </a:t>
            </a:r>
            <a:r>
              <a:rPr sz="2800" i="1" spc="-10" dirty="0">
                <a:latin typeface="Gill Sans MT"/>
                <a:cs typeface="Gill Sans MT"/>
              </a:rPr>
              <a:t>van</a:t>
            </a:r>
            <a:r>
              <a:rPr sz="2800" i="1" spc="-5" dirty="0">
                <a:latin typeface="Gill Sans MT"/>
                <a:cs typeface="Gill Sans MT"/>
              </a:rPr>
              <a:t> </a:t>
            </a:r>
            <a:r>
              <a:rPr sz="2800" i="1" dirty="0">
                <a:latin typeface="Gill Sans MT"/>
                <a:cs typeface="Gill Sans MT"/>
              </a:rPr>
              <a:t>a </a:t>
            </a:r>
            <a:r>
              <a:rPr sz="2800" i="1" spc="-765" dirty="0">
                <a:latin typeface="Gill Sans MT"/>
                <a:cs typeface="Gill Sans MT"/>
              </a:rPr>
              <a:t> </a:t>
            </a:r>
            <a:r>
              <a:rPr sz="2800" i="1" spc="-10" dirty="0">
                <a:latin typeface="Gill Sans MT"/>
                <a:cs typeface="Gill Sans MT"/>
              </a:rPr>
              <a:t>desarrollar </a:t>
            </a:r>
            <a:r>
              <a:rPr sz="2800" i="1" spc="-5" dirty="0">
                <a:latin typeface="Gill Sans MT"/>
                <a:cs typeface="Gill Sans MT"/>
              </a:rPr>
              <a:t>las</a:t>
            </a:r>
            <a:r>
              <a:rPr sz="2800" i="1" spc="-15" dirty="0">
                <a:latin typeface="Gill Sans MT"/>
                <a:cs typeface="Gill Sans MT"/>
              </a:rPr>
              <a:t> </a:t>
            </a:r>
            <a:r>
              <a:rPr sz="2800" i="1" spc="-5" dirty="0">
                <a:latin typeface="Gill Sans MT"/>
                <a:cs typeface="Gill Sans MT"/>
              </a:rPr>
              <a:t>actividades</a:t>
            </a:r>
            <a:r>
              <a:rPr sz="2800" i="1" spc="-10" dirty="0">
                <a:latin typeface="Gill Sans MT"/>
                <a:cs typeface="Gill Sans MT"/>
              </a:rPr>
              <a:t> </a:t>
            </a:r>
            <a:r>
              <a:rPr sz="2800" i="1" spc="-5" dirty="0">
                <a:latin typeface="Gill Sans MT"/>
                <a:cs typeface="Gill Sans MT"/>
              </a:rPr>
              <a:t>de</a:t>
            </a:r>
            <a:r>
              <a:rPr sz="2800" i="1" dirty="0">
                <a:latin typeface="Gill Sans MT"/>
                <a:cs typeface="Gill Sans MT"/>
              </a:rPr>
              <a:t> servicios</a:t>
            </a:r>
            <a:endParaRPr sz="2800">
              <a:latin typeface="Gill Sans MT"/>
              <a:cs typeface="Gill Sans MT"/>
            </a:endParaRPr>
          </a:p>
          <a:p>
            <a:pPr marL="355600" indent="-343535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Gill Sans MT"/>
                <a:cs typeface="Gill Sans MT"/>
              </a:rPr>
              <a:t>Decisión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estratégica </a:t>
            </a:r>
            <a:r>
              <a:rPr sz="2400" dirty="0">
                <a:latin typeface="Gill Sans MT"/>
                <a:cs typeface="Gill Sans MT"/>
              </a:rPr>
              <a:t>de</a:t>
            </a:r>
            <a:r>
              <a:rPr sz="2400" spc="-5" dirty="0">
                <a:latin typeface="Gill Sans MT"/>
                <a:cs typeface="Gill Sans MT"/>
              </a:rPr>
              <a:t> gran</a:t>
            </a:r>
            <a:r>
              <a:rPr sz="2400" dirty="0">
                <a:latin typeface="Gill Sans MT"/>
                <a:cs typeface="Gill Sans MT"/>
              </a:rPr>
              <a:t> importancia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42378" y="2853684"/>
            <a:ext cx="178435" cy="718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700"/>
              </a:lnSpc>
              <a:spcBef>
                <a:spcPts val="100"/>
              </a:spcBef>
            </a:pPr>
            <a:r>
              <a:rPr sz="2000" dirty="0">
                <a:latin typeface="Courier New"/>
                <a:cs typeface="Courier New"/>
              </a:rPr>
              <a:t>o  o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99578" y="2887529"/>
            <a:ext cx="4152265" cy="7200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3900"/>
              </a:lnSpc>
              <a:spcBef>
                <a:spcPts val="95"/>
              </a:spcBef>
            </a:pPr>
            <a:r>
              <a:rPr sz="2000" spc="-5" dirty="0">
                <a:latin typeface="Gill Sans MT"/>
                <a:cs typeface="Gill Sans MT"/>
              </a:rPr>
              <a:t>Compromete gran cantidad de </a:t>
            </a:r>
            <a:r>
              <a:rPr sz="2000" spc="-10" dirty="0">
                <a:latin typeface="Gill Sans MT"/>
                <a:cs typeface="Gill Sans MT"/>
              </a:rPr>
              <a:t>recursos </a:t>
            </a:r>
            <a:r>
              <a:rPr sz="2000" spc="-54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Decisión </a:t>
            </a:r>
            <a:r>
              <a:rPr sz="2000" dirty="0">
                <a:latin typeface="Gill Sans MT"/>
                <a:cs typeface="Gill Sans MT"/>
              </a:rPr>
              <a:t>a</a:t>
            </a:r>
            <a:r>
              <a:rPr sz="2000" spc="-10" dirty="0">
                <a:latin typeface="Gill Sans MT"/>
                <a:cs typeface="Gill Sans MT"/>
              </a:rPr>
              <a:t> largo </a:t>
            </a:r>
            <a:r>
              <a:rPr sz="2000" dirty="0">
                <a:latin typeface="Gill Sans MT"/>
                <a:cs typeface="Gill Sans MT"/>
              </a:rPr>
              <a:t>plazo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9339" y="3615740"/>
            <a:ext cx="1327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9339" y="4449864"/>
            <a:ext cx="1327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2416" y="3582756"/>
            <a:ext cx="7629525" cy="1275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900"/>
              </a:lnSpc>
              <a:spcBef>
                <a:spcPts val="100"/>
              </a:spcBef>
            </a:pPr>
            <a:r>
              <a:rPr sz="2400" spc="-5" dirty="0">
                <a:latin typeface="Gill Sans MT"/>
                <a:cs typeface="Gill Sans MT"/>
              </a:rPr>
              <a:t>Decisión</a:t>
            </a:r>
            <a:r>
              <a:rPr sz="2400" spc="10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común </a:t>
            </a:r>
            <a:r>
              <a:rPr sz="2400" dirty="0">
                <a:latin typeface="Gill Sans MT"/>
                <a:cs typeface="Gill Sans MT"/>
              </a:rPr>
              <a:t>a</a:t>
            </a:r>
            <a:r>
              <a:rPr sz="2400" spc="-5" dirty="0">
                <a:latin typeface="Gill Sans MT"/>
                <a:cs typeface="Gill Sans MT"/>
              </a:rPr>
              <a:t> las</a:t>
            </a:r>
            <a:r>
              <a:rPr sz="2400" spc="10" dirty="0">
                <a:latin typeface="Gill Sans MT"/>
                <a:cs typeface="Gill Sans MT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nuevas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empresas</a:t>
            </a:r>
            <a:r>
              <a:rPr sz="2400" spc="-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y</a:t>
            </a:r>
            <a:r>
              <a:rPr sz="2400" spc="1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a</a:t>
            </a:r>
            <a:r>
              <a:rPr sz="2400" spc="-5" dirty="0">
                <a:latin typeface="Gill Sans MT"/>
                <a:cs typeface="Gill Sans MT"/>
              </a:rPr>
              <a:t> las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que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ya</a:t>
            </a:r>
            <a:r>
              <a:rPr sz="2400" spc="-5" dirty="0">
                <a:latin typeface="Gill Sans MT"/>
                <a:cs typeface="Gill Sans MT"/>
              </a:rPr>
              <a:t> están</a:t>
            </a:r>
            <a:r>
              <a:rPr sz="2400" dirty="0">
                <a:latin typeface="Gill Sans MT"/>
                <a:cs typeface="Gill Sans MT"/>
              </a:rPr>
              <a:t> en </a:t>
            </a:r>
            <a:r>
              <a:rPr sz="2400" spc="-650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funcionamiento</a:t>
            </a:r>
            <a:endParaRPr sz="24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2400" spc="-5" dirty="0">
                <a:latin typeface="Gill Sans MT"/>
                <a:cs typeface="Gill Sans MT"/>
              </a:rPr>
              <a:t>Las instalaciones</a:t>
            </a:r>
            <a:r>
              <a:rPr sz="2400" spc="-1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de</a:t>
            </a:r>
            <a:r>
              <a:rPr sz="2400" spc="-5" dirty="0">
                <a:latin typeface="Gill Sans MT"/>
                <a:cs typeface="Gill Sans MT"/>
              </a:rPr>
              <a:t> </a:t>
            </a:r>
            <a:r>
              <a:rPr sz="2400" spc="5" dirty="0">
                <a:latin typeface="Gill Sans MT"/>
                <a:cs typeface="Gill Sans MT"/>
              </a:rPr>
              <a:t>servicio: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40942" y="4797971"/>
            <a:ext cx="17843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urier New"/>
                <a:cs typeface="Courier New"/>
              </a:rPr>
              <a:t>o  o  o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85100" y="4832172"/>
            <a:ext cx="467233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Gill Sans MT"/>
                <a:cs typeface="Gill Sans MT"/>
              </a:rPr>
              <a:t>Suelen</a:t>
            </a:r>
            <a:r>
              <a:rPr sz="2000" spc="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cubrir</a:t>
            </a:r>
            <a:r>
              <a:rPr sz="2000" spc="-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un</a:t>
            </a:r>
            <a:r>
              <a:rPr sz="2000" spc="5" dirty="0">
                <a:latin typeface="Gill Sans MT"/>
                <a:cs typeface="Gill Sans MT"/>
              </a:rPr>
              <a:t> </a:t>
            </a:r>
            <a:r>
              <a:rPr sz="2000" spc="-15" dirty="0">
                <a:latin typeface="Gill Sans MT"/>
                <a:cs typeface="Gill Sans MT"/>
              </a:rPr>
              <a:t>área</a:t>
            </a:r>
            <a:r>
              <a:rPr sz="2000" spc="-5" dirty="0">
                <a:latin typeface="Gill Sans MT"/>
                <a:cs typeface="Gill Sans MT"/>
              </a:rPr>
              <a:t> geográfica determinada </a:t>
            </a:r>
            <a:r>
              <a:rPr sz="2000" spc="-54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Son</a:t>
            </a:r>
            <a:r>
              <a:rPr sz="2000" spc="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más</a:t>
            </a:r>
            <a:r>
              <a:rPr sz="2000" spc="-10" dirty="0">
                <a:latin typeface="Gill Sans MT"/>
                <a:cs typeface="Gill Sans MT"/>
              </a:rPr>
              <a:t> numerosas </a:t>
            </a:r>
            <a:r>
              <a:rPr sz="2000" dirty="0">
                <a:latin typeface="Gill Sans MT"/>
                <a:cs typeface="Gill Sans MT"/>
              </a:rPr>
              <a:t>que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las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fábricas</a:t>
            </a:r>
            <a:endParaRPr sz="2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Gill Sans MT"/>
                <a:cs typeface="Gill Sans MT"/>
              </a:rPr>
              <a:t>Son</a:t>
            </a:r>
            <a:r>
              <a:rPr sz="200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más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pequeñas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y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menos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costosas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8320" y="391869"/>
            <a:ext cx="6997700" cy="89725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477520" lvl="1" indent="-452755">
              <a:lnSpc>
                <a:spcPct val="100000"/>
              </a:lnSpc>
              <a:spcBef>
                <a:spcPts val="495"/>
              </a:spcBef>
              <a:buAutoNum type="arabicPeriod"/>
              <a:tabLst>
                <a:tab pos="478155" algn="l"/>
              </a:tabLst>
            </a:pPr>
            <a:r>
              <a:rPr sz="2200" spc="-10" dirty="0">
                <a:solidFill>
                  <a:srgbClr val="FFFFFF"/>
                </a:solidFill>
                <a:latin typeface="Gill Sans MT"/>
                <a:cs typeface="Gill Sans MT"/>
              </a:rPr>
              <a:t>Factores</a:t>
            </a:r>
            <a:r>
              <a:rPr sz="2200" spc="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Gill Sans MT"/>
                <a:cs typeface="Gill Sans MT"/>
              </a:rPr>
              <a:t>determinantes</a:t>
            </a:r>
            <a:r>
              <a:rPr sz="2200" spc="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200" dirty="0">
                <a:solidFill>
                  <a:srgbClr val="FFFFFF"/>
                </a:solidFill>
                <a:latin typeface="Gill Sans MT"/>
                <a:cs typeface="Gill Sans MT"/>
              </a:rPr>
              <a:t>y</a:t>
            </a:r>
            <a:r>
              <a:rPr sz="2200" spc="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200" dirty="0">
                <a:solidFill>
                  <a:srgbClr val="FFFFFF"/>
                </a:solidFill>
                <a:latin typeface="Gill Sans MT"/>
                <a:cs typeface="Gill Sans MT"/>
              </a:rPr>
              <a:t>consideraciones</a:t>
            </a:r>
            <a:r>
              <a:rPr sz="2200" spc="-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200" dirty="0">
                <a:solidFill>
                  <a:srgbClr val="FFFFFF"/>
                </a:solidFill>
                <a:latin typeface="Gill Sans MT"/>
                <a:cs typeface="Gill Sans MT"/>
              </a:rPr>
              <a:t>en</a:t>
            </a:r>
            <a:r>
              <a:rPr sz="2200" spc="-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200" dirty="0">
                <a:solidFill>
                  <a:srgbClr val="FFFFFF"/>
                </a:solidFill>
                <a:latin typeface="Gill Sans MT"/>
                <a:cs typeface="Gill Sans MT"/>
              </a:rPr>
              <a:t>localización</a:t>
            </a:r>
            <a:endParaRPr sz="2200">
              <a:latin typeface="Gill Sans MT"/>
              <a:cs typeface="Gill Sans MT"/>
            </a:endParaRPr>
          </a:p>
          <a:p>
            <a:pPr marL="447675" lvl="2" indent="-53975">
              <a:lnSpc>
                <a:spcPct val="100000"/>
              </a:lnSpc>
              <a:spcBef>
                <a:spcPts val="125"/>
              </a:spcBef>
              <a:buSzPct val="84615"/>
              <a:buAutoNum type="arabicPeriod"/>
              <a:tabLst>
                <a:tab pos="448309" algn="l"/>
              </a:tabLst>
            </a:pPr>
            <a:r>
              <a:rPr sz="650" spc="-35" dirty="0">
                <a:solidFill>
                  <a:srgbClr val="F1F1F1"/>
                </a:solidFill>
                <a:latin typeface="Gill Sans MT"/>
                <a:cs typeface="Gill Sans MT"/>
              </a:rPr>
              <a:t>C</a:t>
            </a:r>
            <a:r>
              <a:rPr sz="650" spc="-65" dirty="0">
                <a:solidFill>
                  <a:srgbClr val="F1F1F1"/>
                </a:solidFill>
                <a:latin typeface="Gill Sans MT"/>
                <a:cs typeface="Gill Sans MT"/>
              </a:rPr>
              <a:t>A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650" spc="-65" dirty="0">
                <a:solidFill>
                  <a:srgbClr val="F1F1F1"/>
                </a:solidFill>
                <a:latin typeface="Gill Sans MT"/>
                <a:cs typeface="Gill Sans MT"/>
              </a:rPr>
              <a:t>P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U</a:t>
            </a:r>
            <a:r>
              <a:rPr sz="65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114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D</a:t>
            </a:r>
            <a:r>
              <a:rPr sz="650" spc="65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ÓS</a:t>
            </a:r>
            <a:r>
              <a:rPr sz="650" spc="-105" dirty="0">
                <a:solidFill>
                  <a:srgbClr val="F1F1F1"/>
                </a:solidFill>
                <a:latin typeface="Gill Sans MT"/>
                <a:cs typeface="Gill Sans MT"/>
              </a:rPr>
              <a:t>T</a:t>
            </a:r>
            <a:r>
              <a:rPr sz="650" spc="-50" dirty="0">
                <a:solidFill>
                  <a:srgbClr val="F1F1F1"/>
                </a:solidFill>
                <a:latin typeface="Gill Sans MT"/>
                <a:cs typeface="Gill Sans MT"/>
              </a:rPr>
              <a:t>OL</a:t>
            </a: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65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endParaRPr sz="6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650">
              <a:latin typeface="Gill Sans MT"/>
              <a:cs typeface="Gill Sans MT"/>
            </a:endParaRPr>
          </a:p>
          <a:p>
            <a:pPr marL="875665">
              <a:lnSpc>
                <a:spcPct val="100000"/>
              </a:lnSpc>
              <a:spcBef>
                <a:spcPts val="5"/>
              </a:spcBef>
            </a:pPr>
            <a:r>
              <a:rPr sz="2400" spc="-1110" baseline="6944" dirty="0">
                <a:solidFill>
                  <a:srgbClr val="D0272D"/>
                </a:solidFill>
                <a:latin typeface="Gill Sans MT"/>
                <a:cs typeface="Gill Sans MT"/>
              </a:rPr>
              <a:t>S</a:t>
            </a:r>
            <a:r>
              <a:rPr sz="1800" b="1" spc="-140" dirty="0">
                <a:solidFill>
                  <a:srgbClr val="FFFFFF"/>
                </a:solidFill>
                <a:latin typeface="Gill Sans Ultra Bold"/>
                <a:cs typeface="Gill Sans Ultra Bold"/>
              </a:rPr>
              <a:t>I</a:t>
            </a:r>
            <a:r>
              <a:rPr sz="2400" spc="-1012" baseline="6944" dirty="0">
                <a:solidFill>
                  <a:srgbClr val="D0272D"/>
                </a:solidFill>
                <a:latin typeface="Gill Sans MT"/>
                <a:cs typeface="Gill Sans MT"/>
              </a:rPr>
              <a:t>u</a:t>
            </a:r>
            <a:r>
              <a:rPr sz="1800" b="1" spc="-785" dirty="0">
                <a:solidFill>
                  <a:srgbClr val="FFFFFF"/>
                </a:solidFill>
                <a:latin typeface="Gill Sans Ultra Bold"/>
                <a:cs typeface="Gill Sans Ultra Bold"/>
              </a:rPr>
              <a:t>n</a:t>
            </a:r>
            <a:r>
              <a:rPr sz="2400" spc="-52" baseline="6944" dirty="0">
                <a:solidFill>
                  <a:srgbClr val="D0272D"/>
                </a:solidFill>
                <a:latin typeface="Gill Sans MT"/>
                <a:cs typeface="Gill Sans MT"/>
              </a:rPr>
              <a:t>b</a:t>
            </a:r>
            <a:r>
              <a:rPr sz="1800" b="1" spc="-985" dirty="0">
                <a:solidFill>
                  <a:srgbClr val="FFFFFF"/>
                </a:solidFill>
                <a:latin typeface="Gill Sans Ultra Bold"/>
                <a:cs typeface="Gill Sans Ultra Bold"/>
              </a:rPr>
              <a:t>t</a:t>
            </a:r>
            <a:r>
              <a:rPr sz="2400" spc="-30" baseline="6944" dirty="0">
                <a:solidFill>
                  <a:srgbClr val="D0272D"/>
                </a:solidFill>
                <a:latin typeface="Gill Sans MT"/>
                <a:cs typeface="Gill Sans MT"/>
              </a:rPr>
              <a:t>t</a:t>
            </a:r>
            <a:r>
              <a:rPr sz="2400" spc="-15" baseline="6944" dirty="0">
                <a:solidFill>
                  <a:srgbClr val="D0272D"/>
                </a:solidFill>
                <a:latin typeface="Gill Sans MT"/>
                <a:cs typeface="Gill Sans MT"/>
              </a:rPr>
              <a:t>í</a:t>
            </a:r>
            <a:r>
              <a:rPr sz="2400" spc="-652" baseline="6944" dirty="0">
                <a:solidFill>
                  <a:srgbClr val="D0272D"/>
                </a:solidFill>
                <a:latin typeface="Gill Sans MT"/>
                <a:cs typeface="Gill Sans MT"/>
              </a:rPr>
              <a:t>t</a:t>
            </a:r>
            <a:r>
              <a:rPr sz="1800" b="1" spc="-785" dirty="0">
                <a:solidFill>
                  <a:srgbClr val="FFFFFF"/>
                </a:solidFill>
                <a:latin typeface="Gill Sans Ultra Bold"/>
                <a:cs typeface="Gill Sans Ultra Bold"/>
              </a:rPr>
              <a:t>r</a:t>
            </a:r>
            <a:r>
              <a:rPr sz="2400" spc="-120" baseline="6944" dirty="0">
                <a:solidFill>
                  <a:srgbClr val="D0272D"/>
                </a:solidFill>
                <a:latin typeface="Gill Sans MT"/>
                <a:cs typeface="Gill Sans MT"/>
              </a:rPr>
              <a:t>u</a:t>
            </a:r>
            <a:r>
              <a:rPr sz="1800" b="1" spc="-1230" dirty="0">
                <a:solidFill>
                  <a:srgbClr val="FFFFFF"/>
                </a:solidFill>
                <a:latin typeface="Gill Sans Ultra Bold"/>
                <a:cs typeface="Gill Sans Ultra Bold"/>
              </a:rPr>
              <a:t>o</a:t>
            </a:r>
            <a:r>
              <a:rPr sz="2400" spc="-7" baseline="6944" dirty="0">
                <a:solidFill>
                  <a:srgbClr val="D0272D"/>
                </a:solidFill>
                <a:latin typeface="Gill Sans MT"/>
                <a:cs typeface="Gill Sans MT"/>
              </a:rPr>
              <a:t>l</a:t>
            </a:r>
            <a:r>
              <a:rPr sz="2400" spc="-22" baseline="6944" dirty="0">
                <a:solidFill>
                  <a:srgbClr val="D0272D"/>
                </a:solidFill>
                <a:latin typeface="Gill Sans MT"/>
                <a:cs typeface="Gill Sans MT"/>
              </a:rPr>
              <a:t>o</a:t>
            </a:r>
            <a:r>
              <a:rPr sz="1800" b="1" spc="-1005" dirty="0">
                <a:solidFill>
                  <a:srgbClr val="FFFFFF"/>
                </a:solidFill>
                <a:latin typeface="Gill Sans Ultra Bold"/>
                <a:cs typeface="Gill Sans Ultra Bold"/>
              </a:rPr>
              <a:t>d</a:t>
            </a:r>
            <a:r>
              <a:rPr sz="2400" spc="-7" baseline="6944" dirty="0">
                <a:solidFill>
                  <a:srgbClr val="D0272D"/>
                </a:solidFill>
                <a:latin typeface="Gill Sans MT"/>
                <a:cs typeface="Gill Sans MT"/>
              </a:rPr>
              <a:t>1</a:t>
            </a:r>
            <a:r>
              <a:rPr sz="2400" spc="-375" baseline="6944" dirty="0">
                <a:solidFill>
                  <a:srgbClr val="D0272D"/>
                </a:solidFill>
                <a:latin typeface="Gill Sans MT"/>
                <a:cs typeface="Gill Sans MT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Gill Sans Ultra Bold"/>
                <a:cs typeface="Gill Sans Ultra Bold"/>
              </a:rPr>
              <a:t>u</a:t>
            </a:r>
            <a:r>
              <a:rPr sz="1800" b="1" spc="-20" dirty="0">
                <a:solidFill>
                  <a:srgbClr val="FFFFFF"/>
                </a:solidFill>
                <a:latin typeface="Gill Sans Ultra Bold"/>
                <a:cs typeface="Gill Sans Ultra Bold"/>
              </a:rPr>
              <a:t>c</a:t>
            </a:r>
            <a:r>
              <a:rPr sz="1800" b="1" spc="-10" dirty="0">
                <a:solidFill>
                  <a:srgbClr val="FFFFFF"/>
                </a:solidFill>
                <a:latin typeface="Gill Sans Ultra Bold"/>
                <a:cs typeface="Gill Sans Ultra Bold"/>
              </a:rPr>
              <a:t>c</a:t>
            </a:r>
            <a:r>
              <a:rPr sz="1800" b="1" dirty="0">
                <a:solidFill>
                  <a:srgbClr val="FFFFFF"/>
                </a:solidFill>
                <a:latin typeface="Gill Sans Ultra Bold"/>
                <a:cs typeface="Gill Sans Ultra Bold"/>
              </a:rPr>
              <a:t>i</a:t>
            </a:r>
            <a:r>
              <a:rPr sz="1800" b="1" spc="-10" dirty="0">
                <a:solidFill>
                  <a:srgbClr val="FFFFFF"/>
                </a:solidFill>
                <a:latin typeface="Gill Sans Ultra Bold"/>
                <a:cs typeface="Gill Sans Ultra Bold"/>
              </a:rPr>
              <a:t>ó</a:t>
            </a:r>
            <a:r>
              <a:rPr sz="1800" b="1" spc="-5" dirty="0">
                <a:solidFill>
                  <a:srgbClr val="FFFFFF"/>
                </a:solidFill>
                <a:latin typeface="Gill Sans Ultra Bold"/>
                <a:cs typeface="Gill Sans Ultra Bold"/>
              </a:rPr>
              <a:t>n</a:t>
            </a:r>
            <a:endParaRPr sz="1800">
              <a:latin typeface="Gill Sans Ultra Bold"/>
              <a:cs typeface="Gill Sans Ultra Bold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859997" y="6083998"/>
            <a:ext cx="4140200" cy="540385"/>
            <a:chOff x="4859997" y="6083998"/>
            <a:chExt cx="4140200" cy="540385"/>
          </a:xfrm>
        </p:grpSpPr>
        <p:sp>
          <p:nvSpPr>
            <p:cNvPr id="24" name="object 24"/>
            <p:cNvSpPr/>
            <p:nvPr/>
          </p:nvSpPr>
          <p:spPr>
            <a:xfrm>
              <a:off x="4859997" y="6083998"/>
              <a:ext cx="4140200" cy="540385"/>
            </a:xfrm>
            <a:custGeom>
              <a:avLst/>
              <a:gdLst/>
              <a:ahLst/>
              <a:cxnLst/>
              <a:rect l="l" t="t" r="r" b="b"/>
              <a:pathLst>
                <a:path w="4140200" h="540384">
                  <a:moveTo>
                    <a:pt x="4139996" y="0"/>
                  </a:moveTo>
                  <a:lnTo>
                    <a:pt x="0" y="0"/>
                  </a:lnTo>
                  <a:lnTo>
                    <a:pt x="0" y="540004"/>
                  </a:lnTo>
                  <a:lnTo>
                    <a:pt x="2069998" y="540004"/>
                  </a:lnTo>
                  <a:lnTo>
                    <a:pt x="4139996" y="540004"/>
                  </a:lnTo>
                  <a:lnTo>
                    <a:pt x="41399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859997" y="6083998"/>
              <a:ext cx="4140200" cy="540385"/>
            </a:xfrm>
            <a:custGeom>
              <a:avLst/>
              <a:gdLst/>
              <a:ahLst/>
              <a:cxnLst/>
              <a:rect l="l" t="t" r="r" b="b"/>
              <a:pathLst>
                <a:path w="4140200" h="540384">
                  <a:moveTo>
                    <a:pt x="2069998" y="540004"/>
                  </a:moveTo>
                  <a:lnTo>
                    <a:pt x="0" y="540004"/>
                  </a:lnTo>
                  <a:lnTo>
                    <a:pt x="0" y="0"/>
                  </a:lnTo>
                  <a:lnTo>
                    <a:pt x="4139996" y="0"/>
                  </a:lnTo>
                  <a:lnTo>
                    <a:pt x="4139996" y="540004"/>
                  </a:lnTo>
                  <a:lnTo>
                    <a:pt x="2069998" y="5400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290"/>
              </a:lnSpc>
            </a:pPr>
            <a:r>
              <a:rPr spc="-5" dirty="0"/>
              <a:t>Dirección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Operaciones</a:t>
            </a:r>
            <a:r>
              <a:rPr spc="-10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5" dirty="0"/>
              <a:t>Servicios</a:t>
            </a:r>
          </a:p>
          <a:p>
            <a:pPr algn="ctr">
              <a:lnSpc>
                <a:spcPts val="1540"/>
              </a:lnSpc>
            </a:pPr>
            <a:r>
              <a:rPr i="0" spc="-5" dirty="0">
                <a:solidFill>
                  <a:srgbClr val="C8201D"/>
                </a:solidFill>
                <a:latin typeface="Calibri"/>
                <a:cs typeface="Calibri"/>
              </a:rPr>
              <a:t>Grado</a:t>
            </a:r>
            <a:r>
              <a:rPr i="0" spc="-10" dirty="0">
                <a:solidFill>
                  <a:srgbClr val="C8201D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D"/>
                </a:solidFill>
                <a:latin typeface="Calibri"/>
                <a:cs typeface="Calibri"/>
              </a:rPr>
              <a:t>en</a:t>
            </a:r>
            <a:r>
              <a:rPr i="0" dirty="0">
                <a:solidFill>
                  <a:srgbClr val="C8201D"/>
                </a:solidFill>
                <a:latin typeface="Calibri"/>
                <a:cs typeface="Calibri"/>
              </a:rPr>
              <a:t> Ciencia</a:t>
            </a:r>
            <a:r>
              <a:rPr i="0" spc="-15" dirty="0">
                <a:solidFill>
                  <a:srgbClr val="C8201D"/>
                </a:solidFill>
                <a:latin typeface="Calibri"/>
                <a:cs typeface="Calibri"/>
              </a:rPr>
              <a:t> </a:t>
            </a:r>
            <a:r>
              <a:rPr i="0" spc="-10" dirty="0">
                <a:solidFill>
                  <a:srgbClr val="C8201D"/>
                </a:solidFill>
                <a:latin typeface="Calibri"/>
                <a:cs typeface="Calibri"/>
              </a:rPr>
              <a:t>Gestión</a:t>
            </a:r>
            <a:r>
              <a:rPr i="0" dirty="0">
                <a:solidFill>
                  <a:srgbClr val="C8201D"/>
                </a:solidFill>
                <a:latin typeface="Calibri"/>
                <a:cs typeface="Calibri"/>
              </a:rPr>
              <a:t> e</a:t>
            </a:r>
            <a:r>
              <a:rPr i="0" spc="-10" dirty="0">
                <a:solidFill>
                  <a:srgbClr val="C8201D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D"/>
                </a:solidFill>
                <a:latin typeface="Calibri"/>
                <a:cs typeface="Calibri"/>
              </a:rPr>
              <a:t>Ingeniería</a:t>
            </a:r>
            <a:r>
              <a:rPr i="0" dirty="0">
                <a:solidFill>
                  <a:srgbClr val="C8201D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D"/>
                </a:solidFill>
                <a:latin typeface="Calibri"/>
                <a:cs typeface="Calibri"/>
              </a:rPr>
              <a:t>de</a:t>
            </a:r>
            <a:r>
              <a:rPr i="0" spc="-10" dirty="0">
                <a:solidFill>
                  <a:srgbClr val="C8201D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C8201D"/>
                </a:solidFill>
                <a:latin typeface="Calibri"/>
                <a:cs typeface="Calibri"/>
              </a:rPr>
              <a:t>Servicios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9156700" cy="6864350"/>
            <a:chOff x="-6350" y="0"/>
            <a:chExt cx="9156700" cy="6864350"/>
          </a:xfrm>
        </p:grpSpPr>
        <p:sp>
          <p:nvSpPr>
            <p:cNvPr id="3" name="object 3"/>
            <p:cNvSpPr/>
            <p:nvPr/>
          </p:nvSpPr>
          <p:spPr>
            <a:xfrm>
              <a:off x="0" y="957237"/>
              <a:ext cx="3150870" cy="375920"/>
            </a:xfrm>
            <a:custGeom>
              <a:avLst/>
              <a:gdLst/>
              <a:ahLst/>
              <a:cxnLst/>
              <a:rect l="l" t="t" r="r" b="b"/>
              <a:pathLst>
                <a:path w="3150870" h="375919">
                  <a:moveTo>
                    <a:pt x="3150717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575358" y="375843"/>
                  </a:lnTo>
                  <a:lnTo>
                    <a:pt x="3150717" y="375843"/>
                  </a:lnTo>
                  <a:lnTo>
                    <a:pt x="3150717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355" y="956881"/>
              <a:ext cx="5401310" cy="487680"/>
            </a:xfrm>
            <a:custGeom>
              <a:avLst/>
              <a:gdLst/>
              <a:ahLst/>
              <a:cxnLst/>
              <a:rect l="l" t="t" r="r" b="b"/>
              <a:pathLst>
                <a:path w="5401310" h="487680">
                  <a:moveTo>
                    <a:pt x="5401081" y="0"/>
                  </a:moveTo>
                  <a:lnTo>
                    <a:pt x="0" y="0"/>
                  </a:lnTo>
                  <a:lnTo>
                    <a:pt x="0" y="487083"/>
                  </a:lnTo>
                  <a:lnTo>
                    <a:pt x="2700718" y="487083"/>
                  </a:lnTo>
                  <a:lnTo>
                    <a:pt x="5401081" y="487083"/>
                  </a:lnTo>
                  <a:lnTo>
                    <a:pt x="5401081" y="0"/>
                  </a:lnTo>
                  <a:close/>
                </a:path>
              </a:pathLst>
            </a:custGeom>
            <a:solidFill>
              <a:srgbClr val="D12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24802"/>
              <a:ext cx="8964295" cy="561975"/>
            </a:xfrm>
            <a:custGeom>
              <a:avLst/>
              <a:gdLst/>
              <a:ahLst/>
              <a:cxnLst/>
              <a:rect l="l" t="t" r="r" b="b"/>
              <a:pathLst>
                <a:path w="8964295" h="561975">
                  <a:moveTo>
                    <a:pt x="8964002" y="0"/>
                  </a:moveTo>
                  <a:lnTo>
                    <a:pt x="0" y="0"/>
                  </a:lnTo>
                  <a:lnTo>
                    <a:pt x="0" y="561594"/>
                  </a:lnTo>
                  <a:lnTo>
                    <a:pt x="4481995" y="561594"/>
                  </a:lnTo>
                  <a:lnTo>
                    <a:pt x="8964002" y="561594"/>
                  </a:lnTo>
                  <a:lnTo>
                    <a:pt x="8964002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28320" y="457098"/>
            <a:ext cx="6997700" cy="862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7520" lvl="1" indent="-452755">
              <a:lnSpc>
                <a:spcPts val="2635"/>
              </a:lnSpc>
              <a:spcBef>
                <a:spcPts val="100"/>
              </a:spcBef>
              <a:buClr>
                <a:srgbClr val="FFFFFF"/>
              </a:buClr>
              <a:buFont typeface="Gill Sans MT"/>
              <a:buAutoNum type="arabicPeriod"/>
              <a:tabLst>
                <a:tab pos="478155" algn="l"/>
              </a:tabLst>
            </a:pPr>
            <a:r>
              <a:rPr sz="2200" spc="-10" dirty="0">
                <a:solidFill>
                  <a:srgbClr val="FFFFFF"/>
                </a:solidFill>
                <a:latin typeface="Gill Sans MT"/>
                <a:cs typeface="Gill Sans MT"/>
              </a:rPr>
              <a:t>Factores</a:t>
            </a:r>
            <a:r>
              <a:rPr sz="2200" spc="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Gill Sans MT"/>
                <a:cs typeface="Gill Sans MT"/>
              </a:rPr>
              <a:t>determinantes</a:t>
            </a:r>
            <a:r>
              <a:rPr sz="2200" spc="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200" dirty="0">
                <a:solidFill>
                  <a:srgbClr val="FFFFFF"/>
                </a:solidFill>
                <a:latin typeface="Gill Sans MT"/>
                <a:cs typeface="Gill Sans MT"/>
              </a:rPr>
              <a:t>y</a:t>
            </a:r>
            <a:r>
              <a:rPr sz="2200" spc="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200" dirty="0">
                <a:solidFill>
                  <a:srgbClr val="FFFFFF"/>
                </a:solidFill>
                <a:latin typeface="Gill Sans MT"/>
                <a:cs typeface="Gill Sans MT"/>
              </a:rPr>
              <a:t>consideraciones</a:t>
            </a:r>
            <a:r>
              <a:rPr sz="2200" spc="-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200" dirty="0">
                <a:solidFill>
                  <a:srgbClr val="FFFFFF"/>
                </a:solidFill>
                <a:latin typeface="Gill Sans MT"/>
                <a:cs typeface="Gill Sans MT"/>
              </a:rPr>
              <a:t>en localización</a:t>
            </a:r>
            <a:endParaRPr sz="2200">
              <a:latin typeface="Gill Sans MT"/>
              <a:cs typeface="Gill Sans MT"/>
            </a:endParaRPr>
          </a:p>
          <a:p>
            <a:pPr marL="450850" lvl="2" indent="-57150">
              <a:lnSpc>
                <a:spcPts val="775"/>
              </a:lnSpc>
              <a:buSzPct val="84615"/>
              <a:buAutoNum type="arabicPeriod"/>
              <a:tabLst>
                <a:tab pos="451484" algn="l"/>
              </a:tabLst>
            </a:pPr>
            <a:r>
              <a:rPr sz="650" spc="-25" dirty="0">
                <a:solidFill>
                  <a:srgbClr val="F1F1F1"/>
                </a:solidFill>
                <a:latin typeface="Gill Sans MT"/>
                <a:cs typeface="Gill Sans MT"/>
              </a:rPr>
              <a:t>C</a:t>
            </a:r>
            <a:r>
              <a:rPr sz="650" spc="-35" dirty="0">
                <a:solidFill>
                  <a:srgbClr val="F1F1F1"/>
                </a:solidFill>
                <a:latin typeface="Gill Sans MT"/>
                <a:cs typeface="Gill Sans MT"/>
              </a:rPr>
              <a:t>AM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PU</a:t>
            </a:r>
            <a:r>
              <a:rPr sz="650" spc="1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10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D</a:t>
            </a:r>
            <a:r>
              <a:rPr sz="650" spc="15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650" spc="-9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650" spc="-30" dirty="0">
                <a:solidFill>
                  <a:srgbClr val="F1F1F1"/>
                </a:solidFill>
                <a:latin typeface="Gill Sans MT"/>
                <a:cs typeface="Gill Sans MT"/>
              </a:rPr>
              <a:t>Ó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80" dirty="0">
                <a:solidFill>
                  <a:srgbClr val="F1F1F1"/>
                </a:solidFill>
                <a:latin typeface="Gill Sans MT"/>
                <a:cs typeface="Gill Sans MT"/>
              </a:rPr>
              <a:t>T</a:t>
            </a: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O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LE</a:t>
            </a:r>
            <a:r>
              <a:rPr sz="650" spc="1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endParaRPr sz="6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650">
              <a:latin typeface="Gill Sans MT"/>
              <a:cs typeface="Gill Sans MT"/>
            </a:endParaRPr>
          </a:p>
          <a:p>
            <a:pPr marL="875665">
              <a:lnSpc>
                <a:spcPct val="100000"/>
              </a:lnSpc>
            </a:pPr>
            <a:r>
              <a:rPr sz="2400" spc="-1110" baseline="13888" dirty="0">
                <a:solidFill>
                  <a:srgbClr val="D1282D"/>
                </a:solidFill>
                <a:latin typeface="Gill Sans MT"/>
                <a:cs typeface="Gill Sans MT"/>
              </a:rPr>
              <a:t>S</a:t>
            </a:r>
            <a:r>
              <a:rPr sz="2000" b="1" spc="-655" dirty="0">
                <a:solidFill>
                  <a:srgbClr val="FFFFFF"/>
                </a:solidFill>
                <a:latin typeface="Gill Sans Ultra Bold"/>
                <a:cs typeface="Gill Sans Ultra Bold"/>
              </a:rPr>
              <a:t>F</a:t>
            </a:r>
            <a:r>
              <a:rPr sz="2400" spc="-337" baseline="13888" dirty="0">
                <a:solidFill>
                  <a:srgbClr val="D1282D"/>
                </a:solidFill>
                <a:latin typeface="Gill Sans MT"/>
                <a:cs typeface="Gill Sans MT"/>
              </a:rPr>
              <a:t>u</a:t>
            </a:r>
            <a:r>
              <a:rPr sz="2000" b="1" spc="-1205" dirty="0">
                <a:solidFill>
                  <a:srgbClr val="FFFFFF"/>
                </a:solidFill>
                <a:latin typeface="Gill Sans Ultra Bold"/>
                <a:cs typeface="Gill Sans Ultra Bold"/>
              </a:rPr>
              <a:t>a</a:t>
            </a:r>
            <a:r>
              <a:rPr sz="2400" baseline="13888" dirty="0">
                <a:solidFill>
                  <a:srgbClr val="D1282D"/>
                </a:solidFill>
                <a:latin typeface="Gill Sans MT"/>
                <a:cs typeface="Gill Sans MT"/>
              </a:rPr>
              <a:t>b</a:t>
            </a:r>
            <a:r>
              <a:rPr sz="2400" spc="-217" baseline="13888" dirty="0">
                <a:solidFill>
                  <a:srgbClr val="D1282D"/>
                </a:solidFill>
                <a:latin typeface="Gill Sans MT"/>
                <a:cs typeface="Gill Sans MT"/>
              </a:rPr>
              <a:t>t</a:t>
            </a:r>
            <a:r>
              <a:rPr sz="2000" b="1" spc="-1195" dirty="0">
                <a:solidFill>
                  <a:srgbClr val="FFFFFF"/>
                </a:solidFill>
                <a:latin typeface="Gill Sans Ultra Bold"/>
                <a:cs typeface="Gill Sans Ultra Bold"/>
              </a:rPr>
              <a:t>c</a:t>
            </a:r>
            <a:r>
              <a:rPr sz="2400" spc="-15" baseline="13888" dirty="0">
                <a:solidFill>
                  <a:srgbClr val="D1282D"/>
                </a:solidFill>
                <a:latin typeface="Gill Sans MT"/>
                <a:cs typeface="Gill Sans MT"/>
              </a:rPr>
              <a:t>ít</a:t>
            </a:r>
            <a:r>
              <a:rPr sz="2400" spc="-735" baseline="13888" dirty="0">
                <a:solidFill>
                  <a:srgbClr val="D1282D"/>
                </a:solidFill>
                <a:latin typeface="Gill Sans MT"/>
                <a:cs typeface="Gill Sans MT"/>
              </a:rPr>
              <a:t>u</a:t>
            </a:r>
            <a:r>
              <a:rPr sz="2000" b="1" spc="-650" dirty="0">
                <a:solidFill>
                  <a:srgbClr val="FFFFFF"/>
                </a:solidFill>
                <a:latin typeface="Gill Sans Ultra Bold"/>
                <a:cs typeface="Gill Sans Ultra Bold"/>
              </a:rPr>
              <a:t>t</a:t>
            </a:r>
            <a:r>
              <a:rPr sz="2400" spc="-7" baseline="13888" dirty="0">
                <a:solidFill>
                  <a:srgbClr val="D1282D"/>
                </a:solidFill>
                <a:latin typeface="Gill Sans MT"/>
                <a:cs typeface="Gill Sans MT"/>
              </a:rPr>
              <a:t>l</a:t>
            </a:r>
            <a:r>
              <a:rPr sz="2400" spc="-892" baseline="13888" dirty="0">
                <a:solidFill>
                  <a:srgbClr val="D1282D"/>
                </a:solidFill>
                <a:latin typeface="Gill Sans MT"/>
                <a:cs typeface="Gill Sans MT"/>
              </a:rPr>
              <a:t>o</a:t>
            </a:r>
            <a:r>
              <a:rPr sz="2000" b="1" spc="-415" dirty="0">
                <a:solidFill>
                  <a:srgbClr val="FFFFFF"/>
                </a:solidFill>
                <a:latin typeface="Gill Sans Ultra Bold"/>
                <a:cs typeface="Gill Sans Ultra Bold"/>
              </a:rPr>
              <a:t>o</a:t>
            </a:r>
            <a:r>
              <a:rPr sz="2400" spc="-592" baseline="13888" dirty="0">
                <a:solidFill>
                  <a:srgbClr val="D1282D"/>
                </a:solidFill>
                <a:latin typeface="Gill Sans MT"/>
                <a:cs typeface="Gill Sans MT"/>
              </a:rPr>
              <a:t>1</a:t>
            </a:r>
            <a:r>
              <a:rPr sz="2000" b="1" spc="-60" dirty="0">
                <a:solidFill>
                  <a:srgbClr val="FFFFFF"/>
                </a:solidFill>
                <a:latin typeface="Gill Sans Ultra Bold"/>
                <a:cs typeface="Gill Sans Ultra Bold"/>
              </a:rPr>
              <a:t>r</a:t>
            </a:r>
            <a:r>
              <a:rPr sz="2000" b="1" spc="-5" dirty="0">
                <a:solidFill>
                  <a:srgbClr val="FFFFFF"/>
                </a:solidFill>
                <a:latin typeface="Gill Sans Ultra Bold"/>
                <a:cs typeface="Gill Sans Ultra Bold"/>
              </a:rPr>
              <a:t>es</a:t>
            </a:r>
            <a:r>
              <a:rPr sz="2000" b="1" spc="5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Gill Sans Ultra Bold"/>
                <a:cs typeface="Gill Sans Ultra Bold"/>
              </a:rPr>
              <a:t>d</a:t>
            </a:r>
            <a:r>
              <a:rPr sz="2000" b="1" spc="10" dirty="0">
                <a:solidFill>
                  <a:srgbClr val="FFFFFF"/>
                </a:solidFill>
                <a:latin typeface="Gill Sans Ultra Bold"/>
                <a:cs typeface="Gill Sans Ultra Bold"/>
              </a:rPr>
              <a:t>e</a:t>
            </a:r>
            <a:r>
              <a:rPr sz="2000" b="1" spc="-5" dirty="0">
                <a:solidFill>
                  <a:srgbClr val="FFFFFF"/>
                </a:solidFill>
                <a:latin typeface="Gill Sans Ultra Bold"/>
                <a:cs typeface="Gill Sans Ultra Bold"/>
              </a:rPr>
              <a:t>te</a:t>
            </a:r>
            <a:r>
              <a:rPr sz="2000" b="1" spc="-40" dirty="0">
                <a:solidFill>
                  <a:srgbClr val="FFFFFF"/>
                </a:solidFill>
                <a:latin typeface="Gill Sans Ultra Bold"/>
                <a:cs typeface="Gill Sans Ultra Bold"/>
              </a:rPr>
              <a:t>r</a:t>
            </a:r>
            <a:r>
              <a:rPr sz="2000" b="1" dirty="0">
                <a:solidFill>
                  <a:srgbClr val="FFFFFF"/>
                </a:solidFill>
                <a:latin typeface="Gill Sans Ultra Bold"/>
                <a:cs typeface="Gill Sans Ultra Bold"/>
              </a:rPr>
              <a:t>m</a:t>
            </a:r>
            <a:r>
              <a:rPr sz="2000" b="1" spc="-5" dirty="0">
                <a:solidFill>
                  <a:srgbClr val="FFFFFF"/>
                </a:solidFill>
                <a:latin typeface="Gill Sans Ultra Bold"/>
                <a:cs typeface="Gill Sans Ultra Bold"/>
              </a:rPr>
              <a:t>in</a:t>
            </a:r>
            <a:r>
              <a:rPr sz="2000" b="1" dirty="0">
                <a:solidFill>
                  <a:srgbClr val="FFFFFF"/>
                </a:solidFill>
                <a:latin typeface="Gill Sans Ultra Bold"/>
                <a:cs typeface="Gill Sans Ultra Bold"/>
              </a:rPr>
              <a:t>an</a:t>
            </a:r>
            <a:r>
              <a:rPr sz="2000" b="1" spc="-5" dirty="0">
                <a:solidFill>
                  <a:srgbClr val="FFFFFF"/>
                </a:solidFill>
                <a:latin typeface="Gill Sans Ultra Bold"/>
                <a:cs typeface="Gill Sans Ultra Bold"/>
              </a:rPr>
              <a:t>tes</a:t>
            </a:r>
            <a:endParaRPr sz="2000">
              <a:latin typeface="Gill Sans Ultra Bold"/>
              <a:cs typeface="Gill Sans Ultra Bol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724" y="2106002"/>
            <a:ext cx="4180204" cy="3869690"/>
          </a:xfrm>
          <a:custGeom>
            <a:avLst/>
            <a:gdLst/>
            <a:ahLst/>
            <a:cxnLst/>
            <a:rect l="l" t="t" r="r" b="b"/>
            <a:pathLst>
              <a:path w="4180204" h="3869690">
                <a:moveTo>
                  <a:pt x="2089797" y="3869270"/>
                </a:moveTo>
                <a:lnTo>
                  <a:pt x="0" y="3869270"/>
                </a:lnTo>
                <a:lnTo>
                  <a:pt x="0" y="0"/>
                </a:lnTo>
                <a:lnTo>
                  <a:pt x="4179595" y="0"/>
                </a:lnTo>
                <a:lnTo>
                  <a:pt x="4179595" y="3869270"/>
                </a:lnTo>
                <a:lnTo>
                  <a:pt x="2089797" y="3869270"/>
                </a:lnTo>
                <a:close/>
              </a:path>
            </a:pathLst>
          </a:custGeom>
          <a:ln w="9359">
            <a:solidFill>
              <a:srgbClr val="D128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9404" y="2138654"/>
            <a:ext cx="4170679" cy="3804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184785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Gill Sans MT"/>
                <a:cs typeface="Gill Sans MT"/>
              </a:rPr>
              <a:t>El cliente </a:t>
            </a:r>
            <a:r>
              <a:rPr sz="2600" spc="-5" dirty="0">
                <a:latin typeface="Gill Sans MT"/>
                <a:cs typeface="Gill Sans MT"/>
              </a:rPr>
              <a:t>se traslada hasta la </a:t>
            </a:r>
            <a:r>
              <a:rPr sz="2600" spc="-710" dirty="0">
                <a:latin typeface="Gill Sans MT"/>
                <a:cs typeface="Gill Sans MT"/>
              </a:rPr>
              <a:t> </a:t>
            </a:r>
            <a:r>
              <a:rPr sz="2600" spc="-5" dirty="0">
                <a:latin typeface="Gill Sans MT"/>
                <a:cs typeface="Gill Sans MT"/>
              </a:rPr>
              <a:t>instalación</a:t>
            </a:r>
            <a:r>
              <a:rPr sz="2600" spc="-10" dirty="0">
                <a:latin typeface="Gill Sans MT"/>
                <a:cs typeface="Gill Sans MT"/>
              </a:rPr>
              <a:t> </a:t>
            </a:r>
            <a:r>
              <a:rPr sz="2600" spc="5" dirty="0">
                <a:latin typeface="Gill Sans MT"/>
                <a:cs typeface="Gill Sans MT"/>
              </a:rPr>
              <a:t>de</a:t>
            </a:r>
            <a:r>
              <a:rPr sz="2600" spc="-15" dirty="0">
                <a:latin typeface="Gill Sans MT"/>
                <a:cs typeface="Gill Sans MT"/>
              </a:rPr>
              <a:t> </a:t>
            </a:r>
            <a:r>
              <a:rPr sz="2600" spc="5" dirty="0">
                <a:latin typeface="Gill Sans MT"/>
                <a:cs typeface="Gill Sans MT"/>
              </a:rPr>
              <a:t>servicios</a:t>
            </a:r>
            <a:endParaRPr sz="2600">
              <a:latin typeface="Gill Sans MT"/>
              <a:cs typeface="Gill Sans MT"/>
            </a:endParaRPr>
          </a:p>
          <a:p>
            <a:pPr marL="641350" indent="-457834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641350" algn="l"/>
                <a:tab pos="641985" algn="l"/>
              </a:tabLst>
            </a:pPr>
            <a:r>
              <a:rPr sz="2400" spc="-15" dirty="0">
                <a:solidFill>
                  <a:srgbClr val="808080"/>
                </a:solidFill>
                <a:latin typeface="Gill Sans MT"/>
                <a:cs typeface="Gill Sans MT"/>
              </a:rPr>
              <a:t>Proximidad</a:t>
            </a:r>
            <a:endParaRPr sz="2400">
              <a:latin typeface="Gill Sans MT"/>
              <a:cs typeface="Gill Sans MT"/>
            </a:endParaRPr>
          </a:p>
          <a:p>
            <a:pPr marL="527050" marR="1091565" indent="-343535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613410" algn="l"/>
                <a:tab pos="614045" algn="l"/>
              </a:tabLst>
            </a:pPr>
            <a:r>
              <a:rPr dirty="0"/>
              <a:t>	</a:t>
            </a:r>
            <a:r>
              <a:rPr sz="2400" spc="-15" dirty="0">
                <a:solidFill>
                  <a:srgbClr val="808080"/>
                </a:solidFill>
                <a:latin typeface="Gill Sans MT"/>
                <a:cs typeface="Gill Sans MT"/>
              </a:rPr>
              <a:t>Número</a:t>
            </a:r>
            <a:r>
              <a:rPr sz="2400" spc="-35" dirty="0">
                <a:solidFill>
                  <a:srgbClr val="808080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808080"/>
                </a:solidFill>
                <a:latin typeface="Gill Sans MT"/>
                <a:cs typeface="Gill Sans MT"/>
              </a:rPr>
              <a:t>de</a:t>
            </a:r>
            <a:r>
              <a:rPr sz="2400" spc="-35" dirty="0">
                <a:solidFill>
                  <a:srgbClr val="808080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808080"/>
                </a:solidFill>
                <a:latin typeface="Gill Sans MT"/>
                <a:cs typeface="Gill Sans MT"/>
              </a:rPr>
              <a:t>clientes </a:t>
            </a:r>
            <a:r>
              <a:rPr sz="2400" spc="-650" dirty="0">
                <a:solidFill>
                  <a:srgbClr val="808080"/>
                </a:solidFill>
                <a:latin typeface="Gill Sans MT"/>
                <a:cs typeface="Gill Sans MT"/>
              </a:rPr>
              <a:t> </a:t>
            </a:r>
            <a:r>
              <a:rPr sz="2400" spc="-5" dirty="0">
                <a:solidFill>
                  <a:srgbClr val="808080"/>
                </a:solidFill>
                <a:latin typeface="Gill Sans MT"/>
                <a:cs typeface="Gill Sans MT"/>
              </a:rPr>
              <a:t>potenciales</a:t>
            </a:r>
            <a:endParaRPr sz="2400">
              <a:latin typeface="Gill Sans MT"/>
              <a:cs typeface="Gill Sans MT"/>
            </a:endParaRPr>
          </a:p>
          <a:p>
            <a:pPr marL="613410" indent="-429895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613410" algn="l"/>
                <a:tab pos="614045" algn="l"/>
              </a:tabLst>
            </a:pPr>
            <a:r>
              <a:rPr sz="2400" spc="-5" dirty="0">
                <a:solidFill>
                  <a:srgbClr val="808080"/>
                </a:solidFill>
                <a:latin typeface="Gill Sans MT"/>
                <a:cs typeface="Gill Sans MT"/>
              </a:rPr>
              <a:t>Edad</a:t>
            </a:r>
            <a:endParaRPr sz="2400">
              <a:latin typeface="Gill Sans MT"/>
              <a:cs typeface="Gill Sans MT"/>
            </a:endParaRPr>
          </a:p>
          <a:p>
            <a:pPr marL="613410" indent="-429895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613410" algn="l"/>
                <a:tab pos="614045" algn="l"/>
              </a:tabLst>
            </a:pPr>
            <a:r>
              <a:rPr sz="2400" spc="-10" dirty="0">
                <a:solidFill>
                  <a:srgbClr val="808080"/>
                </a:solidFill>
                <a:latin typeface="Gill Sans MT"/>
                <a:cs typeface="Gill Sans MT"/>
              </a:rPr>
              <a:t>Nivel</a:t>
            </a:r>
            <a:r>
              <a:rPr sz="2400" spc="-40" dirty="0">
                <a:solidFill>
                  <a:srgbClr val="808080"/>
                </a:solidFill>
                <a:latin typeface="Gill Sans MT"/>
                <a:cs typeface="Gill Sans MT"/>
              </a:rPr>
              <a:t> </a:t>
            </a:r>
            <a:r>
              <a:rPr sz="2400" spc="-5" dirty="0">
                <a:solidFill>
                  <a:srgbClr val="808080"/>
                </a:solidFill>
                <a:latin typeface="Gill Sans MT"/>
                <a:cs typeface="Gill Sans MT"/>
              </a:rPr>
              <a:t>cultural</a:t>
            </a:r>
            <a:endParaRPr sz="2400">
              <a:latin typeface="Gill Sans MT"/>
              <a:cs typeface="Gill Sans MT"/>
            </a:endParaRPr>
          </a:p>
          <a:p>
            <a:pPr marL="613410" indent="-429895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613410" algn="l"/>
                <a:tab pos="614045" algn="l"/>
              </a:tabLst>
            </a:pPr>
            <a:r>
              <a:rPr sz="2400" spc="-15" dirty="0">
                <a:solidFill>
                  <a:srgbClr val="808080"/>
                </a:solidFill>
                <a:latin typeface="Gill Sans MT"/>
                <a:cs typeface="Gill Sans MT"/>
              </a:rPr>
              <a:t>Poder</a:t>
            </a:r>
            <a:r>
              <a:rPr sz="2400" spc="-40" dirty="0">
                <a:solidFill>
                  <a:srgbClr val="808080"/>
                </a:solidFill>
                <a:latin typeface="Gill Sans MT"/>
                <a:cs typeface="Gill Sans MT"/>
              </a:rPr>
              <a:t> </a:t>
            </a:r>
            <a:r>
              <a:rPr sz="2400" spc="-5" dirty="0">
                <a:solidFill>
                  <a:srgbClr val="808080"/>
                </a:solidFill>
                <a:latin typeface="Gill Sans MT"/>
                <a:cs typeface="Gill Sans MT"/>
              </a:rPr>
              <a:t>adquisitivo</a:t>
            </a:r>
            <a:endParaRPr sz="2400">
              <a:latin typeface="Gill Sans MT"/>
              <a:cs typeface="Gill Sans MT"/>
            </a:endParaRPr>
          </a:p>
          <a:p>
            <a:pPr marL="184150" marR="238760">
              <a:lnSpc>
                <a:spcPct val="100000"/>
              </a:lnSpc>
            </a:pPr>
            <a:r>
              <a:rPr sz="2600" dirty="0">
                <a:latin typeface="Gill Sans MT"/>
                <a:cs typeface="Gill Sans MT"/>
              </a:rPr>
              <a:t>Algunos</a:t>
            </a:r>
            <a:r>
              <a:rPr sz="2600" spc="-30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o</a:t>
            </a:r>
            <a:r>
              <a:rPr sz="2600" spc="-1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todos</a:t>
            </a:r>
            <a:r>
              <a:rPr sz="2600" spc="-25" dirty="0">
                <a:latin typeface="Gill Sans MT"/>
                <a:cs typeface="Gill Sans MT"/>
              </a:rPr>
              <a:t> </a:t>
            </a:r>
            <a:r>
              <a:rPr sz="2600" spc="-5" dirty="0">
                <a:latin typeface="Gill Sans MT"/>
                <a:cs typeface="Gill Sans MT"/>
              </a:rPr>
              <a:t>los</a:t>
            </a:r>
            <a:r>
              <a:rPr sz="2600" spc="-20" dirty="0">
                <a:latin typeface="Gill Sans MT"/>
                <a:cs typeface="Gill Sans MT"/>
              </a:rPr>
              <a:t> </a:t>
            </a:r>
            <a:r>
              <a:rPr sz="2600" spc="-5" dirty="0">
                <a:latin typeface="Gill Sans MT"/>
                <a:cs typeface="Gill Sans MT"/>
              </a:rPr>
              <a:t>medios </a:t>
            </a:r>
            <a:r>
              <a:rPr sz="2600" spc="-710" dirty="0">
                <a:latin typeface="Gill Sans MT"/>
                <a:cs typeface="Gill Sans MT"/>
              </a:rPr>
              <a:t> </a:t>
            </a:r>
            <a:r>
              <a:rPr sz="2600" spc="-5" dirty="0">
                <a:latin typeface="Gill Sans MT"/>
                <a:cs typeface="Gill Sans MT"/>
              </a:rPr>
              <a:t>se</a:t>
            </a:r>
            <a:r>
              <a:rPr sz="2600" spc="-10" dirty="0">
                <a:latin typeface="Gill Sans MT"/>
                <a:cs typeface="Gill Sans MT"/>
              </a:rPr>
              <a:t> </a:t>
            </a:r>
            <a:r>
              <a:rPr sz="2600" spc="-5" dirty="0">
                <a:latin typeface="Gill Sans MT"/>
                <a:cs typeface="Gill Sans MT"/>
              </a:rPr>
              <a:t>desplazan</a:t>
            </a:r>
            <a:r>
              <a:rPr sz="2600" spc="-10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hasta</a:t>
            </a:r>
            <a:r>
              <a:rPr sz="2600" spc="-20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el</a:t>
            </a:r>
            <a:r>
              <a:rPr sz="2600" spc="-10" dirty="0">
                <a:latin typeface="Gill Sans MT"/>
                <a:cs typeface="Gill Sans MT"/>
              </a:rPr>
              <a:t> </a:t>
            </a:r>
            <a:r>
              <a:rPr sz="2600" spc="-5" dirty="0">
                <a:latin typeface="Gill Sans MT"/>
                <a:cs typeface="Gill Sans MT"/>
              </a:rPr>
              <a:t>cliente</a:t>
            </a:r>
            <a:endParaRPr sz="2600">
              <a:latin typeface="Gill Sans MT"/>
              <a:cs typeface="Gill Sans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17999" y="2118245"/>
            <a:ext cx="4180204" cy="3748404"/>
          </a:xfrm>
          <a:custGeom>
            <a:avLst/>
            <a:gdLst/>
            <a:ahLst/>
            <a:cxnLst/>
            <a:rect l="l" t="t" r="r" b="b"/>
            <a:pathLst>
              <a:path w="4180204" h="3748404">
                <a:moveTo>
                  <a:pt x="2089797" y="3748316"/>
                </a:moveTo>
                <a:lnTo>
                  <a:pt x="0" y="3748316"/>
                </a:lnTo>
                <a:lnTo>
                  <a:pt x="0" y="0"/>
                </a:lnTo>
                <a:lnTo>
                  <a:pt x="4179595" y="0"/>
                </a:lnTo>
                <a:lnTo>
                  <a:pt x="4179595" y="3748316"/>
                </a:lnTo>
                <a:lnTo>
                  <a:pt x="2089797" y="3748316"/>
                </a:lnTo>
                <a:close/>
              </a:path>
            </a:pathLst>
          </a:custGeom>
          <a:ln w="9359">
            <a:solidFill>
              <a:srgbClr val="D128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522679" y="2151265"/>
            <a:ext cx="4170679" cy="368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925" marR="15430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Gill Sans MT"/>
                <a:cs typeface="Gill Sans MT"/>
              </a:rPr>
              <a:t>Situarse </a:t>
            </a:r>
            <a:r>
              <a:rPr sz="2400" spc="-15" dirty="0">
                <a:latin typeface="Gill Sans MT"/>
                <a:cs typeface="Gill Sans MT"/>
              </a:rPr>
              <a:t>cerca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de </a:t>
            </a:r>
            <a:r>
              <a:rPr sz="2400" dirty="0">
                <a:latin typeface="Gill Sans MT"/>
                <a:cs typeface="Gill Sans MT"/>
              </a:rPr>
              <a:t>la 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competencia</a:t>
            </a:r>
            <a:r>
              <a:rPr sz="2400" spc="-2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para</a:t>
            </a:r>
            <a:r>
              <a:rPr sz="2400" spc="-2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conseguir</a:t>
            </a:r>
            <a:r>
              <a:rPr sz="2400" spc="-2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un </a:t>
            </a:r>
            <a:r>
              <a:rPr sz="2400" spc="-65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efecto sinérgico </a:t>
            </a:r>
            <a:r>
              <a:rPr sz="2400" spc="-10" dirty="0">
                <a:latin typeface="Gill Sans MT"/>
                <a:cs typeface="Gill Sans MT"/>
              </a:rPr>
              <a:t>entre </a:t>
            </a:r>
            <a:r>
              <a:rPr sz="2400" dirty="0">
                <a:latin typeface="Gill Sans MT"/>
                <a:cs typeface="Gill Sans MT"/>
              </a:rPr>
              <a:t>el poder </a:t>
            </a:r>
            <a:r>
              <a:rPr sz="2400" spc="-65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para</a:t>
            </a:r>
            <a:r>
              <a:rPr sz="2400" spc="-10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atraer </a:t>
            </a:r>
            <a:r>
              <a:rPr sz="2400" dirty="0">
                <a:latin typeface="Gill Sans MT"/>
                <a:cs typeface="Gill Sans MT"/>
              </a:rPr>
              <a:t>clientes </a:t>
            </a:r>
            <a:r>
              <a:rPr sz="2400" spc="-5" dirty="0">
                <a:latin typeface="Gill Sans MT"/>
                <a:cs typeface="Gill Sans MT"/>
              </a:rPr>
              <a:t>de</a:t>
            </a:r>
            <a:r>
              <a:rPr sz="2400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las </a:t>
            </a:r>
            <a:r>
              <a:rPr sz="2400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distintas </a:t>
            </a:r>
            <a:r>
              <a:rPr sz="2400" spc="-10" dirty="0">
                <a:latin typeface="Gill Sans MT"/>
                <a:cs typeface="Gill Sans MT"/>
              </a:rPr>
              <a:t>empresas </a:t>
            </a:r>
            <a:r>
              <a:rPr sz="2400" spc="5" dirty="0">
                <a:latin typeface="Gill Sans MT"/>
                <a:cs typeface="Gill Sans MT"/>
              </a:rPr>
              <a:t>(transporte, </a:t>
            </a:r>
            <a:r>
              <a:rPr sz="2400" spc="-655" dirty="0">
                <a:latin typeface="Gill Sans MT"/>
                <a:cs typeface="Gill Sans MT"/>
              </a:rPr>
              <a:t> </a:t>
            </a:r>
            <a:r>
              <a:rPr sz="2400" spc="-25" dirty="0">
                <a:latin typeface="Gill Sans MT"/>
                <a:cs typeface="Gill Sans MT"/>
              </a:rPr>
              <a:t>a</a:t>
            </a:r>
            <a:r>
              <a:rPr sz="2400" dirty="0">
                <a:latin typeface="Gill Sans MT"/>
                <a:cs typeface="Gill Sans MT"/>
              </a:rPr>
              <a:t>p</a:t>
            </a:r>
            <a:r>
              <a:rPr sz="2400" spc="-5" dirty="0">
                <a:latin typeface="Gill Sans MT"/>
                <a:cs typeface="Gill Sans MT"/>
              </a:rPr>
              <a:t>a</a:t>
            </a:r>
            <a:r>
              <a:rPr sz="2400" spc="-60" dirty="0">
                <a:latin typeface="Gill Sans MT"/>
                <a:cs typeface="Gill Sans MT"/>
              </a:rPr>
              <a:t>r</a:t>
            </a:r>
            <a:r>
              <a:rPr sz="2400" spc="-5" dirty="0">
                <a:latin typeface="Gill Sans MT"/>
                <a:cs typeface="Gill Sans MT"/>
              </a:rPr>
              <a:t>cam</a:t>
            </a:r>
            <a:r>
              <a:rPr sz="2400" spc="-10" dirty="0">
                <a:latin typeface="Gill Sans MT"/>
                <a:cs typeface="Gill Sans MT"/>
              </a:rPr>
              <a:t>i</a:t>
            </a:r>
            <a:r>
              <a:rPr sz="2400" spc="5" dirty="0">
                <a:latin typeface="Gill Sans MT"/>
                <a:cs typeface="Gill Sans MT"/>
              </a:rPr>
              <a:t>e</a:t>
            </a:r>
            <a:r>
              <a:rPr sz="2400" dirty="0">
                <a:latin typeface="Gill Sans MT"/>
                <a:cs typeface="Gill Sans MT"/>
              </a:rPr>
              <a:t>nt</a:t>
            </a:r>
            <a:r>
              <a:rPr sz="2400" spc="-75" dirty="0">
                <a:latin typeface="Gill Sans MT"/>
                <a:cs typeface="Gill Sans MT"/>
              </a:rPr>
              <a:t>o</a:t>
            </a:r>
            <a:r>
              <a:rPr sz="2400" dirty="0">
                <a:latin typeface="Gill Sans MT"/>
                <a:cs typeface="Gill Sans MT"/>
              </a:rPr>
              <a:t>,</a:t>
            </a:r>
            <a:r>
              <a:rPr sz="2400" spc="-24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tr</a:t>
            </a:r>
            <a:r>
              <a:rPr sz="2400" spc="-5" dirty="0">
                <a:latin typeface="Gill Sans MT"/>
                <a:cs typeface="Gill Sans MT"/>
              </a:rPr>
              <a:t>á</a:t>
            </a:r>
            <a:r>
              <a:rPr sz="2400" dirty="0">
                <a:latin typeface="Gill Sans MT"/>
                <a:cs typeface="Gill Sans MT"/>
              </a:rPr>
              <a:t>fi</a:t>
            </a:r>
            <a:r>
              <a:rPr sz="2400" spc="5" dirty="0">
                <a:latin typeface="Gill Sans MT"/>
                <a:cs typeface="Gill Sans MT"/>
              </a:rPr>
              <a:t>c</a:t>
            </a:r>
            <a:r>
              <a:rPr sz="2400" spc="-5" dirty="0">
                <a:latin typeface="Gill Sans MT"/>
                <a:cs typeface="Gill Sans MT"/>
              </a:rPr>
              <a:t>o</a:t>
            </a:r>
            <a:r>
              <a:rPr sz="2400" spc="-10" dirty="0">
                <a:latin typeface="Gill Sans MT"/>
                <a:cs typeface="Gill Sans MT"/>
              </a:rPr>
              <a:t>…</a:t>
            </a:r>
            <a:r>
              <a:rPr sz="2400" dirty="0">
                <a:latin typeface="Gill Sans MT"/>
                <a:cs typeface="Gill Sans MT"/>
              </a:rPr>
              <a:t>)</a:t>
            </a:r>
            <a:endParaRPr sz="2400">
              <a:latin typeface="Gill Sans MT"/>
              <a:cs typeface="Gill Sans MT"/>
            </a:endParaRPr>
          </a:p>
          <a:p>
            <a:pPr marL="504825" indent="-343535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504825" algn="l"/>
                <a:tab pos="505459" algn="l"/>
              </a:tabLst>
            </a:pPr>
            <a:r>
              <a:rPr sz="2400" spc="-5" dirty="0">
                <a:solidFill>
                  <a:srgbClr val="808080"/>
                </a:solidFill>
                <a:latin typeface="Gill Sans MT"/>
                <a:cs typeface="Gill Sans MT"/>
              </a:rPr>
              <a:t>Visibilidad</a:t>
            </a:r>
            <a:r>
              <a:rPr sz="2400" spc="-20" dirty="0">
                <a:solidFill>
                  <a:srgbClr val="808080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808080"/>
                </a:solidFill>
                <a:latin typeface="Gill Sans MT"/>
                <a:cs typeface="Gill Sans MT"/>
              </a:rPr>
              <a:t>del</a:t>
            </a:r>
            <a:r>
              <a:rPr sz="2400" spc="-10" dirty="0">
                <a:solidFill>
                  <a:srgbClr val="808080"/>
                </a:solidFill>
                <a:latin typeface="Gill Sans MT"/>
                <a:cs typeface="Gill Sans MT"/>
              </a:rPr>
              <a:t> </a:t>
            </a:r>
            <a:r>
              <a:rPr sz="2400" spc="-5" dirty="0">
                <a:solidFill>
                  <a:srgbClr val="808080"/>
                </a:solidFill>
                <a:latin typeface="Gill Sans MT"/>
                <a:cs typeface="Gill Sans MT"/>
              </a:rPr>
              <a:t>lugar</a:t>
            </a:r>
            <a:endParaRPr sz="2400">
              <a:latin typeface="Gill Sans MT"/>
              <a:cs typeface="Gill Sans MT"/>
            </a:endParaRPr>
          </a:p>
          <a:p>
            <a:pPr marL="504825" marR="175895" indent="-342900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504825" algn="l"/>
                <a:tab pos="505459" algn="l"/>
              </a:tabLst>
            </a:pPr>
            <a:r>
              <a:rPr sz="2400" dirty="0">
                <a:solidFill>
                  <a:srgbClr val="808080"/>
                </a:solidFill>
                <a:latin typeface="Gill Sans MT"/>
                <a:cs typeface="Gill Sans MT"/>
              </a:rPr>
              <a:t>Particularidades</a:t>
            </a:r>
            <a:r>
              <a:rPr sz="2400" spc="-30" dirty="0">
                <a:solidFill>
                  <a:srgbClr val="808080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808080"/>
                </a:solidFill>
                <a:latin typeface="Gill Sans MT"/>
                <a:cs typeface="Gill Sans MT"/>
              </a:rPr>
              <a:t>y</a:t>
            </a:r>
            <a:r>
              <a:rPr sz="2400" spc="-15" dirty="0">
                <a:solidFill>
                  <a:srgbClr val="808080"/>
                </a:solidFill>
                <a:latin typeface="Gill Sans MT"/>
                <a:cs typeface="Gill Sans MT"/>
              </a:rPr>
              <a:t> </a:t>
            </a:r>
            <a:r>
              <a:rPr sz="2400" spc="-5" dirty="0">
                <a:solidFill>
                  <a:srgbClr val="808080"/>
                </a:solidFill>
                <a:latin typeface="Gill Sans MT"/>
                <a:cs typeface="Gill Sans MT"/>
              </a:rPr>
              <a:t>calidad</a:t>
            </a:r>
            <a:r>
              <a:rPr sz="2400" spc="-25" dirty="0">
                <a:solidFill>
                  <a:srgbClr val="808080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808080"/>
                </a:solidFill>
                <a:latin typeface="Gill Sans MT"/>
                <a:cs typeface="Gill Sans MT"/>
              </a:rPr>
              <a:t>de </a:t>
            </a:r>
            <a:r>
              <a:rPr sz="2400" spc="-650" dirty="0">
                <a:solidFill>
                  <a:srgbClr val="808080"/>
                </a:solidFill>
                <a:latin typeface="Gill Sans MT"/>
                <a:cs typeface="Gill Sans MT"/>
              </a:rPr>
              <a:t> </a:t>
            </a:r>
            <a:r>
              <a:rPr sz="2400" spc="-5" dirty="0">
                <a:solidFill>
                  <a:srgbClr val="808080"/>
                </a:solidFill>
                <a:latin typeface="Gill Sans MT"/>
                <a:cs typeface="Gill Sans MT"/>
              </a:rPr>
              <a:t>la</a:t>
            </a:r>
            <a:r>
              <a:rPr sz="2400" dirty="0">
                <a:solidFill>
                  <a:srgbClr val="808080"/>
                </a:solidFill>
                <a:latin typeface="Gill Sans MT"/>
                <a:cs typeface="Gill Sans MT"/>
              </a:rPr>
              <a:t> </a:t>
            </a:r>
            <a:r>
              <a:rPr sz="2400" spc="-5" dirty="0">
                <a:solidFill>
                  <a:srgbClr val="808080"/>
                </a:solidFill>
                <a:latin typeface="Gill Sans MT"/>
                <a:cs typeface="Gill Sans MT"/>
              </a:rPr>
              <a:t>competencia</a:t>
            </a:r>
            <a:endParaRPr sz="2400">
              <a:latin typeface="Gill Sans MT"/>
              <a:cs typeface="Gill Sans MT"/>
            </a:endParaRPr>
          </a:p>
          <a:p>
            <a:pPr marL="504825" indent="-343535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504825" algn="l"/>
                <a:tab pos="505459" algn="l"/>
              </a:tabLst>
            </a:pPr>
            <a:r>
              <a:rPr sz="2400" spc="-5" dirty="0">
                <a:solidFill>
                  <a:srgbClr val="808080"/>
                </a:solidFill>
                <a:latin typeface="Gill Sans MT"/>
                <a:cs typeface="Gill Sans MT"/>
              </a:rPr>
              <a:t>Calidad</a:t>
            </a:r>
            <a:r>
              <a:rPr sz="2400" dirty="0">
                <a:solidFill>
                  <a:srgbClr val="808080"/>
                </a:solidFill>
                <a:latin typeface="Gill Sans MT"/>
                <a:cs typeface="Gill Sans MT"/>
              </a:rPr>
              <a:t> </a:t>
            </a:r>
            <a:r>
              <a:rPr sz="2400" spc="-5" dirty="0">
                <a:solidFill>
                  <a:srgbClr val="808080"/>
                </a:solidFill>
                <a:latin typeface="Gill Sans MT"/>
                <a:cs typeface="Gill Sans MT"/>
              </a:rPr>
              <a:t>de las</a:t>
            </a:r>
            <a:r>
              <a:rPr sz="2400" dirty="0">
                <a:solidFill>
                  <a:srgbClr val="808080"/>
                </a:solidFill>
                <a:latin typeface="Gill Sans MT"/>
                <a:cs typeface="Gill Sans MT"/>
              </a:rPr>
              <a:t> </a:t>
            </a:r>
            <a:r>
              <a:rPr sz="2400" spc="-5" dirty="0">
                <a:solidFill>
                  <a:srgbClr val="808080"/>
                </a:solidFill>
                <a:latin typeface="Gill Sans MT"/>
                <a:cs typeface="Gill Sans MT"/>
              </a:rPr>
              <a:t>instalaciones</a:t>
            </a:r>
            <a:endParaRPr sz="2400">
              <a:latin typeface="Gill Sans MT"/>
              <a:cs typeface="Gill Sans M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09714" y="1545234"/>
            <a:ext cx="3732529" cy="590550"/>
            <a:chOff x="309714" y="1545234"/>
            <a:chExt cx="3732529" cy="590550"/>
          </a:xfrm>
        </p:grpSpPr>
        <p:sp>
          <p:nvSpPr>
            <p:cNvPr id="12" name="object 12"/>
            <p:cNvSpPr/>
            <p:nvPr/>
          </p:nvSpPr>
          <p:spPr>
            <a:xfrm>
              <a:off x="324002" y="1559521"/>
              <a:ext cx="3703954" cy="561975"/>
            </a:xfrm>
            <a:custGeom>
              <a:avLst/>
              <a:gdLst/>
              <a:ahLst/>
              <a:cxnLst/>
              <a:rect l="l" t="t" r="r" b="b"/>
              <a:pathLst>
                <a:path w="3703954" h="561975">
                  <a:moveTo>
                    <a:pt x="3609721" y="0"/>
                  </a:moveTo>
                  <a:lnTo>
                    <a:pt x="93599" y="0"/>
                  </a:lnTo>
                  <a:lnTo>
                    <a:pt x="81325" y="804"/>
                  </a:lnTo>
                  <a:lnTo>
                    <a:pt x="36636" y="19460"/>
                  </a:lnTo>
                  <a:lnTo>
                    <a:pt x="7136" y="57703"/>
                  </a:lnTo>
                  <a:lnTo>
                    <a:pt x="0" y="93599"/>
                  </a:lnTo>
                  <a:lnTo>
                    <a:pt x="0" y="468363"/>
                  </a:lnTo>
                  <a:lnTo>
                    <a:pt x="12598" y="515162"/>
                  </a:lnTo>
                  <a:lnTo>
                    <a:pt x="46799" y="549363"/>
                  </a:lnTo>
                  <a:lnTo>
                    <a:pt x="93599" y="561962"/>
                  </a:lnTo>
                  <a:lnTo>
                    <a:pt x="3610076" y="561594"/>
                  </a:lnTo>
                  <a:lnTo>
                    <a:pt x="3656876" y="548995"/>
                  </a:lnTo>
                  <a:lnTo>
                    <a:pt x="3691077" y="514794"/>
                  </a:lnTo>
                  <a:lnTo>
                    <a:pt x="3703675" y="467995"/>
                  </a:lnTo>
                  <a:lnTo>
                    <a:pt x="3703320" y="93599"/>
                  </a:lnTo>
                  <a:lnTo>
                    <a:pt x="3690721" y="46799"/>
                  </a:lnTo>
                  <a:lnTo>
                    <a:pt x="3656520" y="12598"/>
                  </a:lnTo>
                  <a:lnTo>
                    <a:pt x="3609721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4002" y="1559521"/>
              <a:ext cx="3703954" cy="561975"/>
            </a:xfrm>
            <a:custGeom>
              <a:avLst/>
              <a:gdLst/>
              <a:ahLst/>
              <a:cxnLst/>
              <a:rect l="l" t="t" r="r" b="b"/>
              <a:pathLst>
                <a:path w="3703954" h="561975">
                  <a:moveTo>
                    <a:pt x="0" y="93599"/>
                  </a:moveTo>
                  <a:lnTo>
                    <a:pt x="804" y="81273"/>
                  </a:lnTo>
                  <a:lnTo>
                    <a:pt x="3194" y="69251"/>
                  </a:lnTo>
                  <a:lnTo>
                    <a:pt x="27536" y="27403"/>
                  </a:lnTo>
                  <a:lnTo>
                    <a:pt x="69389" y="3194"/>
                  </a:lnTo>
                  <a:lnTo>
                    <a:pt x="93599" y="0"/>
                  </a:lnTo>
                  <a:lnTo>
                    <a:pt x="3609721" y="0"/>
                  </a:lnTo>
                  <a:lnTo>
                    <a:pt x="3656520" y="12598"/>
                  </a:lnTo>
                  <a:lnTo>
                    <a:pt x="3690721" y="46799"/>
                  </a:lnTo>
                  <a:lnTo>
                    <a:pt x="3703320" y="93599"/>
                  </a:lnTo>
                  <a:lnTo>
                    <a:pt x="3703675" y="467995"/>
                  </a:lnTo>
                  <a:lnTo>
                    <a:pt x="3702871" y="480320"/>
                  </a:lnTo>
                  <a:lnTo>
                    <a:pt x="3700481" y="492342"/>
                  </a:lnTo>
                  <a:lnTo>
                    <a:pt x="3676138" y="534190"/>
                  </a:lnTo>
                  <a:lnTo>
                    <a:pt x="3634285" y="558399"/>
                  </a:lnTo>
                  <a:lnTo>
                    <a:pt x="93599" y="561962"/>
                  </a:lnTo>
                  <a:lnTo>
                    <a:pt x="46799" y="549363"/>
                  </a:lnTo>
                  <a:lnTo>
                    <a:pt x="12598" y="515162"/>
                  </a:lnTo>
                  <a:lnTo>
                    <a:pt x="0" y="468363"/>
                  </a:lnTo>
                  <a:lnTo>
                    <a:pt x="0" y="93599"/>
                  </a:lnTo>
                  <a:close/>
                </a:path>
              </a:pathLst>
            </a:custGeom>
            <a:ln w="28435">
              <a:solidFill>
                <a:srgbClr val="5A5A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10704" y="1690458"/>
            <a:ext cx="25292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EMA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(CLIENTES)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654194" y="1545234"/>
            <a:ext cx="3732529" cy="590550"/>
            <a:chOff x="4654194" y="1545234"/>
            <a:chExt cx="3732529" cy="590550"/>
          </a:xfrm>
        </p:grpSpPr>
        <p:sp>
          <p:nvSpPr>
            <p:cNvPr id="16" name="object 16"/>
            <p:cNvSpPr/>
            <p:nvPr/>
          </p:nvSpPr>
          <p:spPr>
            <a:xfrm>
              <a:off x="4668481" y="1559521"/>
              <a:ext cx="3703954" cy="561975"/>
            </a:xfrm>
            <a:custGeom>
              <a:avLst/>
              <a:gdLst/>
              <a:ahLst/>
              <a:cxnLst/>
              <a:rect l="l" t="t" r="r" b="b"/>
              <a:pathLst>
                <a:path w="3703954" h="561975">
                  <a:moveTo>
                    <a:pt x="3609721" y="0"/>
                  </a:moveTo>
                  <a:lnTo>
                    <a:pt x="93599" y="0"/>
                  </a:lnTo>
                  <a:lnTo>
                    <a:pt x="81325" y="804"/>
                  </a:lnTo>
                  <a:lnTo>
                    <a:pt x="36636" y="19460"/>
                  </a:lnTo>
                  <a:lnTo>
                    <a:pt x="7136" y="57703"/>
                  </a:lnTo>
                  <a:lnTo>
                    <a:pt x="0" y="93599"/>
                  </a:lnTo>
                  <a:lnTo>
                    <a:pt x="0" y="468363"/>
                  </a:lnTo>
                  <a:lnTo>
                    <a:pt x="12598" y="515162"/>
                  </a:lnTo>
                  <a:lnTo>
                    <a:pt x="46799" y="549363"/>
                  </a:lnTo>
                  <a:lnTo>
                    <a:pt x="93599" y="561962"/>
                  </a:lnTo>
                  <a:lnTo>
                    <a:pt x="3610076" y="561594"/>
                  </a:lnTo>
                  <a:lnTo>
                    <a:pt x="3656876" y="548995"/>
                  </a:lnTo>
                  <a:lnTo>
                    <a:pt x="3691077" y="514794"/>
                  </a:lnTo>
                  <a:lnTo>
                    <a:pt x="3703675" y="467995"/>
                  </a:lnTo>
                  <a:lnTo>
                    <a:pt x="3703320" y="93599"/>
                  </a:lnTo>
                  <a:lnTo>
                    <a:pt x="3690721" y="46799"/>
                  </a:lnTo>
                  <a:lnTo>
                    <a:pt x="3656520" y="12598"/>
                  </a:lnTo>
                  <a:lnTo>
                    <a:pt x="3609721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668481" y="1559521"/>
              <a:ext cx="3703954" cy="561975"/>
            </a:xfrm>
            <a:custGeom>
              <a:avLst/>
              <a:gdLst/>
              <a:ahLst/>
              <a:cxnLst/>
              <a:rect l="l" t="t" r="r" b="b"/>
              <a:pathLst>
                <a:path w="3703954" h="561975">
                  <a:moveTo>
                    <a:pt x="0" y="93599"/>
                  </a:moveTo>
                  <a:lnTo>
                    <a:pt x="804" y="81273"/>
                  </a:lnTo>
                  <a:lnTo>
                    <a:pt x="3194" y="69251"/>
                  </a:lnTo>
                  <a:lnTo>
                    <a:pt x="27536" y="27403"/>
                  </a:lnTo>
                  <a:lnTo>
                    <a:pt x="69389" y="3194"/>
                  </a:lnTo>
                  <a:lnTo>
                    <a:pt x="93599" y="0"/>
                  </a:lnTo>
                  <a:lnTo>
                    <a:pt x="3609721" y="0"/>
                  </a:lnTo>
                  <a:lnTo>
                    <a:pt x="3656520" y="12598"/>
                  </a:lnTo>
                  <a:lnTo>
                    <a:pt x="3690721" y="46799"/>
                  </a:lnTo>
                  <a:lnTo>
                    <a:pt x="3703320" y="93599"/>
                  </a:lnTo>
                  <a:lnTo>
                    <a:pt x="3703675" y="467995"/>
                  </a:lnTo>
                  <a:lnTo>
                    <a:pt x="3702871" y="480320"/>
                  </a:lnTo>
                  <a:lnTo>
                    <a:pt x="3700481" y="492342"/>
                  </a:lnTo>
                  <a:lnTo>
                    <a:pt x="3676138" y="534190"/>
                  </a:lnTo>
                  <a:lnTo>
                    <a:pt x="3634285" y="558399"/>
                  </a:lnTo>
                  <a:lnTo>
                    <a:pt x="93599" y="561962"/>
                  </a:lnTo>
                  <a:lnTo>
                    <a:pt x="46799" y="549363"/>
                  </a:lnTo>
                  <a:lnTo>
                    <a:pt x="12598" y="515162"/>
                  </a:lnTo>
                  <a:lnTo>
                    <a:pt x="0" y="468363"/>
                  </a:lnTo>
                  <a:lnTo>
                    <a:pt x="0" y="93599"/>
                  </a:lnTo>
                  <a:close/>
                </a:path>
              </a:pathLst>
            </a:custGeom>
            <a:ln w="28435">
              <a:solidFill>
                <a:srgbClr val="5A5A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663057" y="1690458"/>
            <a:ext cx="1714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COMPETENCIA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859997" y="6047994"/>
            <a:ext cx="4140200" cy="540385"/>
            <a:chOff x="4859997" y="6047994"/>
            <a:chExt cx="4140200" cy="540385"/>
          </a:xfrm>
        </p:grpSpPr>
        <p:sp>
          <p:nvSpPr>
            <p:cNvPr id="20" name="object 20"/>
            <p:cNvSpPr/>
            <p:nvPr/>
          </p:nvSpPr>
          <p:spPr>
            <a:xfrm>
              <a:off x="4859997" y="6047994"/>
              <a:ext cx="4140200" cy="540385"/>
            </a:xfrm>
            <a:custGeom>
              <a:avLst/>
              <a:gdLst/>
              <a:ahLst/>
              <a:cxnLst/>
              <a:rect l="l" t="t" r="r" b="b"/>
              <a:pathLst>
                <a:path w="4140200" h="540384">
                  <a:moveTo>
                    <a:pt x="4139996" y="0"/>
                  </a:moveTo>
                  <a:lnTo>
                    <a:pt x="0" y="0"/>
                  </a:lnTo>
                  <a:lnTo>
                    <a:pt x="0" y="540003"/>
                  </a:lnTo>
                  <a:lnTo>
                    <a:pt x="2069998" y="540003"/>
                  </a:lnTo>
                  <a:lnTo>
                    <a:pt x="4139996" y="540003"/>
                  </a:lnTo>
                  <a:lnTo>
                    <a:pt x="41399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859997" y="6047994"/>
              <a:ext cx="4140200" cy="540385"/>
            </a:xfrm>
            <a:custGeom>
              <a:avLst/>
              <a:gdLst/>
              <a:ahLst/>
              <a:cxnLst/>
              <a:rect l="l" t="t" r="r" b="b"/>
              <a:pathLst>
                <a:path w="4140200" h="540384">
                  <a:moveTo>
                    <a:pt x="2069998" y="540003"/>
                  </a:moveTo>
                  <a:lnTo>
                    <a:pt x="0" y="540003"/>
                  </a:lnTo>
                  <a:lnTo>
                    <a:pt x="0" y="0"/>
                  </a:lnTo>
                  <a:lnTo>
                    <a:pt x="4139996" y="0"/>
                  </a:lnTo>
                  <a:lnTo>
                    <a:pt x="4139996" y="540003"/>
                  </a:lnTo>
                  <a:lnTo>
                    <a:pt x="2069998" y="54000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290"/>
              </a:lnSpc>
            </a:pPr>
            <a:r>
              <a:rPr spc="-5" dirty="0"/>
              <a:t>Dirección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Operaciones</a:t>
            </a:r>
            <a:r>
              <a:rPr spc="-10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5" dirty="0"/>
              <a:t>Servicios</a:t>
            </a:r>
          </a:p>
          <a:p>
            <a:pPr algn="ctr">
              <a:lnSpc>
                <a:spcPts val="1540"/>
              </a:lnSpc>
            </a:pPr>
            <a:r>
              <a:rPr i="0" spc="-5" dirty="0">
                <a:solidFill>
                  <a:srgbClr val="C8201D"/>
                </a:solidFill>
                <a:latin typeface="Calibri"/>
                <a:cs typeface="Calibri"/>
              </a:rPr>
              <a:t>Grado</a:t>
            </a:r>
            <a:r>
              <a:rPr i="0" spc="-10" dirty="0">
                <a:solidFill>
                  <a:srgbClr val="C8201D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D"/>
                </a:solidFill>
                <a:latin typeface="Calibri"/>
                <a:cs typeface="Calibri"/>
              </a:rPr>
              <a:t>en</a:t>
            </a:r>
            <a:r>
              <a:rPr i="0" dirty="0">
                <a:solidFill>
                  <a:srgbClr val="C8201D"/>
                </a:solidFill>
                <a:latin typeface="Calibri"/>
                <a:cs typeface="Calibri"/>
              </a:rPr>
              <a:t> Ciencia</a:t>
            </a:r>
            <a:r>
              <a:rPr i="0" spc="-15" dirty="0">
                <a:solidFill>
                  <a:srgbClr val="C8201D"/>
                </a:solidFill>
                <a:latin typeface="Calibri"/>
                <a:cs typeface="Calibri"/>
              </a:rPr>
              <a:t> </a:t>
            </a:r>
            <a:r>
              <a:rPr i="0" spc="-10" dirty="0">
                <a:solidFill>
                  <a:srgbClr val="C8201D"/>
                </a:solidFill>
                <a:latin typeface="Calibri"/>
                <a:cs typeface="Calibri"/>
              </a:rPr>
              <a:t>Gestión</a:t>
            </a:r>
            <a:r>
              <a:rPr i="0" dirty="0">
                <a:solidFill>
                  <a:srgbClr val="C8201D"/>
                </a:solidFill>
                <a:latin typeface="Calibri"/>
                <a:cs typeface="Calibri"/>
              </a:rPr>
              <a:t> e</a:t>
            </a:r>
            <a:r>
              <a:rPr i="0" spc="-10" dirty="0">
                <a:solidFill>
                  <a:srgbClr val="C8201D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D"/>
                </a:solidFill>
                <a:latin typeface="Calibri"/>
                <a:cs typeface="Calibri"/>
              </a:rPr>
              <a:t>Ingeniería</a:t>
            </a:r>
            <a:r>
              <a:rPr i="0" dirty="0">
                <a:solidFill>
                  <a:srgbClr val="C8201D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D"/>
                </a:solidFill>
                <a:latin typeface="Calibri"/>
                <a:cs typeface="Calibri"/>
              </a:rPr>
              <a:t>de</a:t>
            </a:r>
            <a:r>
              <a:rPr i="0" spc="-10" dirty="0">
                <a:solidFill>
                  <a:srgbClr val="C8201D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C8201D"/>
                </a:solidFill>
                <a:latin typeface="Calibri"/>
                <a:cs typeface="Calibri"/>
              </a:rPr>
              <a:t>Servicios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9156700" cy="6864350"/>
            <a:chOff x="-6350" y="0"/>
            <a:chExt cx="9156700" cy="6864350"/>
          </a:xfrm>
        </p:grpSpPr>
        <p:sp>
          <p:nvSpPr>
            <p:cNvPr id="3" name="object 3"/>
            <p:cNvSpPr/>
            <p:nvPr/>
          </p:nvSpPr>
          <p:spPr>
            <a:xfrm>
              <a:off x="9001073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570" y="0"/>
                  </a:moveTo>
                  <a:lnTo>
                    <a:pt x="0" y="0"/>
                  </a:lnTo>
                  <a:lnTo>
                    <a:pt x="0" y="1371231"/>
                  </a:lnTo>
                  <a:lnTo>
                    <a:pt x="71285" y="1371231"/>
                  </a:lnTo>
                  <a:lnTo>
                    <a:pt x="142570" y="1371231"/>
                  </a:lnTo>
                  <a:lnTo>
                    <a:pt x="142570" y="0"/>
                  </a:lnTo>
                  <a:close/>
                </a:path>
              </a:pathLst>
            </a:custGeom>
            <a:solidFill>
              <a:srgbClr val="D02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001073" y="1371244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570" y="0"/>
                  </a:moveTo>
                  <a:lnTo>
                    <a:pt x="0" y="0"/>
                  </a:lnTo>
                  <a:lnTo>
                    <a:pt x="0" y="5486031"/>
                  </a:lnTo>
                  <a:lnTo>
                    <a:pt x="71285" y="5486031"/>
                  </a:lnTo>
                  <a:lnTo>
                    <a:pt x="142570" y="5486031"/>
                  </a:lnTo>
                  <a:lnTo>
                    <a:pt x="1425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4750"/>
              <a:ext cx="9143631" cy="90289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000838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9143631" y="0"/>
                  </a:moveTo>
                  <a:lnTo>
                    <a:pt x="0" y="0"/>
                  </a:lnTo>
                  <a:lnTo>
                    <a:pt x="0" y="856805"/>
                  </a:lnTo>
                  <a:lnTo>
                    <a:pt x="9143631" y="856805"/>
                  </a:lnTo>
                  <a:lnTo>
                    <a:pt x="91436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6857644"/>
              <a:ext cx="4508500" cy="0"/>
            </a:xfrm>
            <a:custGeom>
              <a:avLst/>
              <a:gdLst/>
              <a:ahLst/>
              <a:cxnLst/>
              <a:rect l="l" t="t" r="r" b="b"/>
              <a:pathLst>
                <a:path w="4508500">
                  <a:moveTo>
                    <a:pt x="4508284" y="0"/>
                  </a:moveTo>
                  <a:lnTo>
                    <a:pt x="0" y="0"/>
                  </a:lnTo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5994538"/>
              <a:ext cx="9144000" cy="12700"/>
            </a:xfrm>
            <a:custGeom>
              <a:avLst/>
              <a:gdLst/>
              <a:ahLst/>
              <a:cxnLst/>
              <a:rect l="l" t="t" r="r" b="b"/>
              <a:pathLst>
                <a:path w="9144000" h="12700">
                  <a:moveTo>
                    <a:pt x="0" y="12599"/>
                  </a:moveTo>
                  <a:lnTo>
                    <a:pt x="9143631" y="12599"/>
                  </a:lnTo>
                  <a:lnTo>
                    <a:pt x="9143631" y="0"/>
                  </a:lnTo>
                  <a:lnTo>
                    <a:pt x="0" y="0"/>
                  </a:lnTo>
                  <a:lnTo>
                    <a:pt x="0" y="125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08284" y="6857644"/>
              <a:ext cx="4635500" cy="0"/>
            </a:xfrm>
            <a:custGeom>
              <a:avLst/>
              <a:gdLst/>
              <a:ahLst/>
              <a:cxnLst/>
              <a:rect l="l" t="t" r="r" b="b"/>
              <a:pathLst>
                <a:path w="4635500">
                  <a:moveTo>
                    <a:pt x="4635347" y="0"/>
                  </a:moveTo>
                  <a:lnTo>
                    <a:pt x="0" y="0"/>
                  </a:lnTo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24" y="6137287"/>
              <a:ext cx="1423784" cy="542518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10374" y="792251"/>
            <a:ext cx="833119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1</a:t>
            </a:r>
            <a:r>
              <a:rPr sz="650" spc="5" dirty="0">
                <a:solidFill>
                  <a:srgbClr val="F1F1F1"/>
                </a:solidFill>
                <a:latin typeface="Gill Sans MT"/>
                <a:cs typeface="Gill Sans MT"/>
              </a:rPr>
              <a:t>.</a:t>
            </a:r>
            <a:r>
              <a:rPr sz="650" spc="-35" dirty="0">
                <a:solidFill>
                  <a:srgbClr val="F1F1F1"/>
                </a:solidFill>
                <a:latin typeface="Gill Sans MT"/>
                <a:cs typeface="Gill Sans MT"/>
              </a:rPr>
              <a:t>C</a:t>
            </a:r>
            <a:r>
              <a:rPr sz="650" spc="-65" dirty="0">
                <a:solidFill>
                  <a:srgbClr val="F1F1F1"/>
                </a:solidFill>
                <a:latin typeface="Gill Sans MT"/>
                <a:cs typeface="Gill Sans MT"/>
              </a:rPr>
              <a:t>A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650" spc="-65" dirty="0">
                <a:solidFill>
                  <a:srgbClr val="F1F1F1"/>
                </a:solidFill>
                <a:latin typeface="Gill Sans MT"/>
                <a:cs typeface="Gill Sans MT"/>
              </a:rPr>
              <a:t>P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U</a:t>
            </a:r>
            <a:r>
              <a:rPr sz="65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114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D</a:t>
            </a:r>
            <a:r>
              <a:rPr sz="650" spc="65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ÓS</a:t>
            </a:r>
            <a:r>
              <a:rPr sz="650" spc="-105" dirty="0">
                <a:solidFill>
                  <a:srgbClr val="F1F1F1"/>
                </a:solidFill>
                <a:latin typeface="Gill Sans MT"/>
                <a:cs typeface="Gill Sans MT"/>
              </a:rPr>
              <a:t>T</a:t>
            </a:r>
            <a:r>
              <a:rPr sz="650" spc="-50" dirty="0">
                <a:solidFill>
                  <a:srgbClr val="F1F1F1"/>
                </a:solidFill>
                <a:latin typeface="Gill Sans MT"/>
                <a:cs typeface="Gill Sans MT"/>
              </a:rPr>
              <a:t>OL</a:t>
            </a: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65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endParaRPr sz="650">
              <a:latin typeface="Gill Sans MT"/>
              <a:cs typeface="Gill Sans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-355" y="956881"/>
            <a:ext cx="4572000" cy="487680"/>
            <a:chOff x="-355" y="956881"/>
            <a:chExt cx="4572000" cy="487680"/>
          </a:xfrm>
        </p:grpSpPr>
        <p:sp>
          <p:nvSpPr>
            <p:cNvPr id="13" name="object 13"/>
            <p:cNvSpPr/>
            <p:nvPr/>
          </p:nvSpPr>
          <p:spPr>
            <a:xfrm>
              <a:off x="0" y="957237"/>
              <a:ext cx="3150870" cy="375920"/>
            </a:xfrm>
            <a:custGeom>
              <a:avLst/>
              <a:gdLst/>
              <a:ahLst/>
              <a:cxnLst/>
              <a:rect l="l" t="t" r="r" b="b"/>
              <a:pathLst>
                <a:path w="3150870" h="375919">
                  <a:moveTo>
                    <a:pt x="3150717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575358" y="375843"/>
                  </a:lnTo>
                  <a:lnTo>
                    <a:pt x="3150717" y="375843"/>
                  </a:lnTo>
                  <a:lnTo>
                    <a:pt x="3150717" y="0"/>
                  </a:lnTo>
                  <a:close/>
                </a:path>
              </a:pathLst>
            </a:custGeom>
            <a:solidFill>
              <a:srgbClr val="0C0C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-355" y="956881"/>
              <a:ext cx="4572000" cy="487680"/>
            </a:xfrm>
            <a:custGeom>
              <a:avLst/>
              <a:gdLst/>
              <a:ahLst/>
              <a:cxnLst/>
              <a:rect l="l" t="t" r="r" b="b"/>
              <a:pathLst>
                <a:path w="4572000" h="487680">
                  <a:moveTo>
                    <a:pt x="4571631" y="0"/>
                  </a:moveTo>
                  <a:lnTo>
                    <a:pt x="0" y="0"/>
                  </a:lnTo>
                  <a:lnTo>
                    <a:pt x="0" y="487083"/>
                  </a:lnTo>
                  <a:lnTo>
                    <a:pt x="2286000" y="487083"/>
                  </a:lnTo>
                  <a:lnTo>
                    <a:pt x="4571631" y="487083"/>
                  </a:lnTo>
                  <a:lnTo>
                    <a:pt x="4571631" y="0"/>
                  </a:lnTo>
                  <a:close/>
                </a:path>
              </a:pathLst>
            </a:custGeom>
            <a:solidFill>
              <a:srgbClr val="D02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966304" y="989177"/>
            <a:ext cx="26466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405" baseline="13888" dirty="0">
                <a:solidFill>
                  <a:srgbClr val="D0272D"/>
                </a:solidFill>
                <a:latin typeface="Gill Sans MT"/>
                <a:cs typeface="Gill Sans MT"/>
              </a:rPr>
              <a:t>S</a:t>
            </a:r>
            <a:r>
              <a:rPr sz="2000" b="1" spc="-270" dirty="0">
                <a:solidFill>
                  <a:srgbClr val="FFFFFF"/>
                </a:solidFill>
                <a:latin typeface="Gill Sans Ultra Bold"/>
                <a:cs typeface="Gill Sans Ultra Bold"/>
              </a:rPr>
              <a:t>C</a:t>
            </a:r>
            <a:r>
              <a:rPr sz="2400" spc="-405" baseline="13888" dirty="0">
                <a:solidFill>
                  <a:srgbClr val="D0272D"/>
                </a:solidFill>
                <a:latin typeface="Gill Sans MT"/>
                <a:cs typeface="Gill Sans MT"/>
              </a:rPr>
              <a:t>ub</a:t>
            </a:r>
            <a:r>
              <a:rPr sz="2000" b="1" spc="-270" dirty="0">
                <a:solidFill>
                  <a:srgbClr val="FFFFFF"/>
                </a:solidFill>
                <a:latin typeface="Gill Sans Ultra Bold"/>
                <a:cs typeface="Gill Sans Ultra Bold"/>
              </a:rPr>
              <a:t>o</a:t>
            </a:r>
            <a:r>
              <a:rPr sz="2400" spc="-405" baseline="13888" dirty="0">
                <a:solidFill>
                  <a:srgbClr val="D0272D"/>
                </a:solidFill>
                <a:latin typeface="Gill Sans MT"/>
                <a:cs typeface="Gill Sans MT"/>
              </a:rPr>
              <a:t>tí</a:t>
            </a:r>
            <a:r>
              <a:rPr sz="2000" b="1" spc="-270" dirty="0">
                <a:solidFill>
                  <a:srgbClr val="FFFFFF"/>
                </a:solidFill>
                <a:latin typeface="Gill Sans Ultra Bold"/>
                <a:cs typeface="Gill Sans Ultra Bold"/>
              </a:rPr>
              <a:t>n</a:t>
            </a:r>
            <a:r>
              <a:rPr sz="2400" spc="-405" baseline="13888" dirty="0">
                <a:solidFill>
                  <a:srgbClr val="D0272D"/>
                </a:solidFill>
                <a:latin typeface="Gill Sans MT"/>
                <a:cs typeface="Gill Sans MT"/>
              </a:rPr>
              <a:t>tul</a:t>
            </a:r>
            <a:r>
              <a:rPr sz="2000" b="1" spc="-270" dirty="0">
                <a:solidFill>
                  <a:srgbClr val="FFFFFF"/>
                </a:solidFill>
                <a:latin typeface="Gill Sans Ultra Bold"/>
                <a:cs typeface="Gill Sans Ultra Bold"/>
              </a:rPr>
              <a:t>s</a:t>
            </a:r>
            <a:r>
              <a:rPr sz="2400" spc="-405" baseline="13888" dirty="0">
                <a:solidFill>
                  <a:srgbClr val="D0272D"/>
                </a:solidFill>
                <a:latin typeface="Gill Sans MT"/>
                <a:cs typeface="Gill Sans MT"/>
              </a:rPr>
              <a:t>o</a:t>
            </a:r>
            <a:r>
              <a:rPr sz="2000" b="1" spc="-270" dirty="0">
                <a:solidFill>
                  <a:srgbClr val="FFFFFF"/>
                </a:solidFill>
                <a:latin typeface="Gill Sans Ultra Bold"/>
                <a:cs typeface="Gill Sans Ultra Bold"/>
              </a:rPr>
              <a:t>i</a:t>
            </a:r>
            <a:r>
              <a:rPr sz="2400" spc="-405" baseline="13888" dirty="0">
                <a:solidFill>
                  <a:srgbClr val="D0272D"/>
                </a:solidFill>
                <a:latin typeface="Gill Sans MT"/>
                <a:cs typeface="Gill Sans MT"/>
              </a:rPr>
              <a:t>1</a:t>
            </a:r>
            <a:r>
              <a:rPr sz="2000" b="1" spc="-270" dirty="0">
                <a:solidFill>
                  <a:srgbClr val="FFFFFF"/>
                </a:solidFill>
                <a:latin typeface="Gill Sans Ultra Bold"/>
                <a:cs typeface="Gill Sans Ultra Bold"/>
              </a:rPr>
              <a:t>deraciones</a:t>
            </a:r>
            <a:endParaRPr sz="2000">
              <a:latin typeface="Gill Sans Ultra Bold"/>
              <a:cs typeface="Gill Sans Ultra Bold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424802"/>
            <a:ext cx="8964295" cy="561975"/>
          </a:xfrm>
          <a:custGeom>
            <a:avLst/>
            <a:gdLst/>
            <a:ahLst/>
            <a:cxnLst/>
            <a:rect l="l" t="t" r="r" b="b"/>
            <a:pathLst>
              <a:path w="8964295" h="561975">
                <a:moveTo>
                  <a:pt x="8964002" y="0"/>
                </a:moveTo>
                <a:lnTo>
                  <a:pt x="0" y="0"/>
                </a:lnTo>
                <a:lnTo>
                  <a:pt x="0" y="561593"/>
                </a:lnTo>
                <a:lnTo>
                  <a:pt x="4481995" y="561593"/>
                </a:lnTo>
                <a:lnTo>
                  <a:pt x="8964002" y="561593"/>
                </a:lnTo>
                <a:lnTo>
                  <a:pt x="8964002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41020" y="457098"/>
            <a:ext cx="697230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/>
              <a:t>3.1.</a:t>
            </a:r>
            <a:r>
              <a:rPr sz="2200" spc="-215" dirty="0"/>
              <a:t> </a:t>
            </a:r>
            <a:r>
              <a:rPr sz="2200" spc="-10" dirty="0"/>
              <a:t>Factores</a:t>
            </a:r>
            <a:r>
              <a:rPr sz="2200" spc="10" dirty="0"/>
              <a:t> </a:t>
            </a:r>
            <a:r>
              <a:rPr sz="2200" spc="-5" dirty="0"/>
              <a:t>determinantes</a:t>
            </a:r>
            <a:r>
              <a:rPr sz="2200" spc="10" dirty="0"/>
              <a:t> </a:t>
            </a:r>
            <a:r>
              <a:rPr sz="2200" dirty="0"/>
              <a:t>y</a:t>
            </a:r>
            <a:r>
              <a:rPr sz="2200" spc="5" dirty="0"/>
              <a:t> </a:t>
            </a:r>
            <a:r>
              <a:rPr sz="2200" dirty="0"/>
              <a:t>consideraciones</a:t>
            </a:r>
            <a:r>
              <a:rPr sz="2200" spc="-5" dirty="0"/>
              <a:t> </a:t>
            </a:r>
            <a:r>
              <a:rPr sz="2200" dirty="0"/>
              <a:t>en localización</a:t>
            </a:r>
            <a:endParaRPr sz="2200"/>
          </a:p>
        </p:txBody>
      </p:sp>
      <p:sp>
        <p:nvSpPr>
          <p:cNvPr id="18" name="object 18"/>
          <p:cNvSpPr/>
          <p:nvPr/>
        </p:nvSpPr>
        <p:spPr>
          <a:xfrm>
            <a:off x="431634" y="1458353"/>
            <a:ext cx="8189595" cy="3655060"/>
          </a:xfrm>
          <a:custGeom>
            <a:avLst/>
            <a:gdLst/>
            <a:ahLst/>
            <a:cxnLst/>
            <a:rect l="l" t="t" r="r" b="b"/>
            <a:pathLst>
              <a:path w="8189595" h="3655060">
                <a:moveTo>
                  <a:pt x="4094645" y="3654729"/>
                </a:moveTo>
                <a:lnTo>
                  <a:pt x="0" y="3654729"/>
                </a:lnTo>
                <a:lnTo>
                  <a:pt x="0" y="0"/>
                </a:lnTo>
                <a:lnTo>
                  <a:pt x="8189290" y="0"/>
                </a:lnTo>
                <a:lnTo>
                  <a:pt x="8189290" y="3654729"/>
                </a:lnTo>
                <a:lnTo>
                  <a:pt x="4094645" y="3654729"/>
                </a:lnTo>
                <a:close/>
              </a:path>
            </a:pathLst>
          </a:custGeom>
          <a:ln w="9359">
            <a:solidFill>
              <a:srgbClr val="D027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70762" y="1473377"/>
            <a:ext cx="16383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BF0000"/>
                </a:solidFill>
                <a:latin typeface="Wingdings"/>
                <a:cs typeface="Wingdings"/>
              </a:rPr>
              <a:t></a:t>
            </a:r>
            <a:endParaRPr sz="2600">
              <a:latin typeface="Wingdings"/>
              <a:cs typeface="Wingding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19402" y="1491018"/>
            <a:ext cx="269240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latin typeface="Gill Sans MT"/>
                <a:cs typeface="Gill Sans MT"/>
              </a:rPr>
              <a:t>Cluster</a:t>
            </a:r>
            <a:r>
              <a:rPr sz="2600" spc="-40" dirty="0">
                <a:latin typeface="Gill Sans MT"/>
                <a:cs typeface="Gill Sans MT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competitivo</a:t>
            </a:r>
            <a:endParaRPr sz="2600">
              <a:latin typeface="Gill Sans MT"/>
              <a:cs typeface="Gill Sans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70762" y="2264651"/>
            <a:ext cx="16383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BF0000"/>
                </a:solidFill>
                <a:latin typeface="Wingdings"/>
                <a:cs typeface="Wingdings"/>
              </a:rPr>
              <a:t></a:t>
            </a:r>
            <a:endParaRPr sz="2600">
              <a:latin typeface="Wingdings"/>
              <a:cs typeface="Wingding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19402" y="2283370"/>
            <a:ext cx="325564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Gill Sans MT"/>
                <a:cs typeface="Gill Sans MT"/>
              </a:rPr>
              <a:t>Saturación</a:t>
            </a:r>
            <a:r>
              <a:rPr sz="2600" spc="-3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de</a:t>
            </a:r>
            <a:r>
              <a:rPr sz="2600" spc="-40" dirty="0">
                <a:latin typeface="Gill Sans MT"/>
                <a:cs typeface="Gill Sans MT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Marketing</a:t>
            </a:r>
            <a:endParaRPr sz="2600">
              <a:latin typeface="Gill Sans MT"/>
              <a:cs typeface="Gill Sans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70762" y="3057017"/>
            <a:ext cx="16383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BF0000"/>
                </a:solidFill>
                <a:latin typeface="Wingdings"/>
                <a:cs typeface="Wingdings"/>
              </a:rPr>
              <a:t></a:t>
            </a:r>
            <a:endParaRPr sz="2600">
              <a:latin typeface="Wingdings"/>
              <a:cs typeface="Wingding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19402" y="3074657"/>
            <a:ext cx="380428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latin typeface="Gill Sans MT"/>
                <a:cs typeface="Gill Sans MT"/>
              </a:rPr>
              <a:t>Intermediarios</a:t>
            </a:r>
            <a:r>
              <a:rPr sz="2600" spc="-30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de</a:t>
            </a:r>
            <a:r>
              <a:rPr sz="2600" spc="-20" dirty="0">
                <a:latin typeface="Gill Sans MT"/>
                <a:cs typeface="Gill Sans MT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Marketing</a:t>
            </a:r>
            <a:endParaRPr sz="2600">
              <a:latin typeface="Gill Sans MT"/>
              <a:cs typeface="Gill Sans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70762" y="3849370"/>
            <a:ext cx="16383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BF0000"/>
                </a:solidFill>
                <a:latin typeface="Wingdings"/>
                <a:cs typeface="Wingdings"/>
              </a:rPr>
              <a:t></a:t>
            </a:r>
            <a:endParaRPr sz="2600">
              <a:latin typeface="Wingdings"/>
              <a:cs typeface="Wingding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19402" y="3867378"/>
            <a:ext cx="54051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latin typeface="Gill Sans MT"/>
                <a:cs typeface="Gill Sans MT"/>
              </a:rPr>
              <a:t>Sustituir</a:t>
            </a:r>
            <a:r>
              <a:rPr sz="2600" spc="-10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la</a:t>
            </a:r>
            <a:r>
              <a:rPr sz="2600" spc="-10" dirty="0">
                <a:latin typeface="Gill Sans MT"/>
                <a:cs typeface="Gill Sans MT"/>
              </a:rPr>
              <a:t> </a:t>
            </a:r>
            <a:r>
              <a:rPr sz="2600" spc="-5" dirty="0">
                <a:latin typeface="Gill Sans MT"/>
                <a:cs typeface="Gill Sans MT"/>
              </a:rPr>
              <a:t>comunicación</a:t>
            </a:r>
            <a:r>
              <a:rPr sz="2600" spc="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por</a:t>
            </a:r>
            <a:r>
              <a:rPr sz="2600" spc="-10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el </a:t>
            </a:r>
            <a:r>
              <a:rPr sz="2600" spc="-5" dirty="0">
                <a:latin typeface="Gill Sans MT"/>
                <a:cs typeface="Gill Sans MT"/>
              </a:rPr>
              <a:t>traslado</a:t>
            </a:r>
            <a:endParaRPr sz="2600">
              <a:latin typeface="Gill Sans MT"/>
              <a:cs typeface="Gill Sans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70762" y="4640656"/>
            <a:ext cx="16383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BF0000"/>
                </a:solidFill>
                <a:latin typeface="Wingdings"/>
                <a:cs typeface="Wingdings"/>
              </a:rPr>
              <a:t></a:t>
            </a:r>
            <a:endParaRPr sz="2600">
              <a:latin typeface="Wingdings"/>
              <a:cs typeface="Wingding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319402" y="4659731"/>
            <a:ext cx="696277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latin typeface="Gill Sans MT"/>
                <a:cs typeface="Gill Sans MT"/>
              </a:rPr>
              <a:t>Separación</a:t>
            </a:r>
            <a:r>
              <a:rPr sz="2600" spc="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de</a:t>
            </a:r>
            <a:r>
              <a:rPr sz="2600" spc="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las</a:t>
            </a:r>
            <a:r>
              <a:rPr sz="2600" spc="-10" dirty="0">
                <a:latin typeface="Gill Sans MT"/>
                <a:cs typeface="Gill Sans MT"/>
              </a:rPr>
              <a:t> </a:t>
            </a:r>
            <a:r>
              <a:rPr sz="2600" spc="-5" dirty="0">
                <a:latin typeface="Gill Sans MT"/>
                <a:cs typeface="Gill Sans MT"/>
              </a:rPr>
              <a:t>actividades </a:t>
            </a:r>
            <a:r>
              <a:rPr sz="2600" dirty="0">
                <a:latin typeface="Gill Sans MT"/>
                <a:cs typeface="Gill Sans MT"/>
              </a:rPr>
              <a:t>de</a:t>
            </a:r>
            <a:r>
              <a:rPr sz="2600" spc="-5" dirty="0">
                <a:latin typeface="Gill Sans MT"/>
                <a:cs typeface="Gill Sans MT"/>
              </a:rPr>
              <a:t> </a:t>
            </a:r>
            <a:r>
              <a:rPr sz="2600" spc="-15" dirty="0">
                <a:latin typeface="Gill Sans MT"/>
                <a:cs typeface="Gill Sans MT"/>
              </a:rPr>
              <a:t>Front</a:t>
            </a:r>
            <a:r>
              <a:rPr sz="2600" spc="-10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y</a:t>
            </a:r>
            <a:r>
              <a:rPr sz="2600" spc="-5" dirty="0">
                <a:latin typeface="Gill Sans MT"/>
                <a:cs typeface="Gill Sans MT"/>
              </a:rPr>
              <a:t> Back Office</a:t>
            </a:r>
            <a:endParaRPr sz="2600">
              <a:latin typeface="Gill Sans MT"/>
              <a:cs typeface="Gill Sans MT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859997" y="1649882"/>
            <a:ext cx="4140200" cy="5010150"/>
            <a:chOff x="4859997" y="1649882"/>
            <a:chExt cx="4140200" cy="5010150"/>
          </a:xfrm>
        </p:grpSpPr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6114" y="1649882"/>
              <a:ext cx="2411641" cy="1607756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4859997" y="6120002"/>
              <a:ext cx="4140200" cy="540385"/>
            </a:xfrm>
            <a:custGeom>
              <a:avLst/>
              <a:gdLst/>
              <a:ahLst/>
              <a:cxnLst/>
              <a:rect l="l" t="t" r="r" b="b"/>
              <a:pathLst>
                <a:path w="4140200" h="540384">
                  <a:moveTo>
                    <a:pt x="4139996" y="0"/>
                  </a:moveTo>
                  <a:lnTo>
                    <a:pt x="0" y="0"/>
                  </a:lnTo>
                  <a:lnTo>
                    <a:pt x="0" y="539991"/>
                  </a:lnTo>
                  <a:lnTo>
                    <a:pt x="2069998" y="539991"/>
                  </a:lnTo>
                  <a:lnTo>
                    <a:pt x="4139996" y="539991"/>
                  </a:lnTo>
                  <a:lnTo>
                    <a:pt x="41399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859997" y="6120002"/>
              <a:ext cx="4140200" cy="540385"/>
            </a:xfrm>
            <a:custGeom>
              <a:avLst/>
              <a:gdLst/>
              <a:ahLst/>
              <a:cxnLst/>
              <a:rect l="l" t="t" r="r" b="b"/>
              <a:pathLst>
                <a:path w="4140200" h="540384">
                  <a:moveTo>
                    <a:pt x="2069998" y="539991"/>
                  </a:moveTo>
                  <a:lnTo>
                    <a:pt x="0" y="539991"/>
                  </a:lnTo>
                  <a:lnTo>
                    <a:pt x="0" y="0"/>
                  </a:lnTo>
                  <a:lnTo>
                    <a:pt x="4139996" y="0"/>
                  </a:lnTo>
                  <a:lnTo>
                    <a:pt x="4139996" y="539991"/>
                  </a:lnTo>
                  <a:lnTo>
                    <a:pt x="2069998" y="5399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290"/>
              </a:lnSpc>
            </a:pPr>
            <a:r>
              <a:rPr spc="-5" dirty="0"/>
              <a:t>Dirección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Operaciones</a:t>
            </a:r>
            <a:r>
              <a:rPr spc="-10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5" dirty="0"/>
              <a:t>Servicios</a:t>
            </a:r>
          </a:p>
          <a:p>
            <a:pPr algn="ctr">
              <a:lnSpc>
                <a:spcPts val="1540"/>
              </a:lnSpc>
            </a:pPr>
            <a:r>
              <a:rPr i="0" spc="-5" dirty="0">
                <a:solidFill>
                  <a:srgbClr val="C8201D"/>
                </a:solidFill>
                <a:latin typeface="Calibri"/>
                <a:cs typeface="Calibri"/>
              </a:rPr>
              <a:t>Grado</a:t>
            </a:r>
            <a:r>
              <a:rPr i="0" spc="-10" dirty="0">
                <a:solidFill>
                  <a:srgbClr val="C8201D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D"/>
                </a:solidFill>
                <a:latin typeface="Calibri"/>
                <a:cs typeface="Calibri"/>
              </a:rPr>
              <a:t>en</a:t>
            </a:r>
            <a:r>
              <a:rPr i="0" dirty="0">
                <a:solidFill>
                  <a:srgbClr val="C8201D"/>
                </a:solidFill>
                <a:latin typeface="Calibri"/>
                <a:cs typeface="Calibri"/>
              </a:rPr>
              <a:t> Ciencia</a:t>
            </a:r>
            <a:r>
              <a:rPr i="0" spc="-15" dirty="0">
                <a:solidFill>
                  <a:srgbClr val="C8201D"/>
                </a:solidFill>
                <a:latin typeface="Calibri"/>
                <a:cs typeface="Calibri"/>
              </a:rPr>
              <a:t> </a:t>
            </a:r>
            <a:r>
              <a:rPr i="0" spc="-10" dirty="0">
                <a:solidFill>
                  <a:srgbClr val="C8201D"/>
                </a:solidFill>
                <a:latin typeface="Calibri"/>
                <a:cs typeface="Calibri"/>
              </a:rPr>
              <a:t>Gestión</a:t>
            </a:r>
            <a:r>
              <a:rPr i="0" dirty="0">
                <a:solidFill>
                  <a:srgbClr val="C8201D"/>
                </a:solidFill>
                <a:latin typeface="Calibri"/>
                <a:cs typeface="Calibri"/>
              </a:rPr>
              <a:t> e</a:t>
            </a:r>
            <a:r>
              <a:rPr i="0" spc="-10" dirty="0">
                <a:solidFill>
                  <a:srgbClr val="C8201D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D"/>
                </a:solidFill>
                <a:latin typeface="Calibri"/>
                <a:cs typeface="Calibri"/>
              </a:rPr>
              <a:t>Ingeniería</a:t>
            </a:r>
            <a:r>
              <a:rPr i="0" dirty="0">
                <a:solidFill>
                  <a:srgbClr val="C8201D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D"/>
                </a:solidFill>
                <a:latin typeface="Calibri"/>
                <a:cs typeface="Calibri"/>
              </a:rPr>
              <a:t>de</a:t>
            </a:r>
            <a:r>
              <a:rPr i="0" spc="-10" dirty="0">
                <a:solidFill>
                  <a:srgbClr val="C8201D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C8201D"/>
                </a:solidFill>
                <a:latin typeface="Calibri"/>
                <a:cs typeface="Calibri"/>
              </a:rPr>
              <a:t>Servicios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9156700" cy="6864350"/>
            <a:chOff x="-6350" y="0"/>
            <a:chExt cx="9156700" cy="6864350"/>
          </a:xfrm>
        </p:grpSpPr>
        <p:sp>
          <p:nvSpPr>
            <p:cNvPr id="3" name="object 3"/>
            <p:cNvSpPr/>
            <p:nvPr/>
          </p:nvSpPr>
          <p:spPr>
            <a:xfrm>
              <a:off x="0" y="957237"/>
              <a:ext cx="3150870" cy="375920"/>
            </a:xfrm>
            <a:custGeom>
              <a:avLst/>
              <a:gdLst/>
              <a:ahLst/>
              <a:cxnLst/>
              <a:rect l="l" t="t" r="r" b="b"/>
              <a:pathLst>
                <a:path w="3150870" h="375919">
                  <a:moveTo>
                    <a:pt x="3150717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575358" y="375843"/>
                  </a:lnTo>
                  <a:lnTo>
                    <a:pt x="3150717" y="375843"/>
                  </a:lnTo>
                  <a:lnTo>
                    <a:pt x="3150717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355" y="957237"/>
              <a:ext cx="3556000" cy="375920"/>
            </a:xfrm>
            <a:custGeom>
              <a:avLst/>
              <a:gdLst/>
              <a:ahLst/>
              <a:cxnLst/>
              <a:rect l="l" t="t" r="r" b="b"/>
              <a:pathLst>
                <a:path w="3556000" h="375919">
                  <a:moveTo>
                    <a:pt x="3555720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778038" y="375843"/>
                  </a:lnTo>
                  <a:lnTo>
                    <a:pt x="3555720" y="375843"/>
                  </a:lnTo>
                  <a:lnTo>
                    <a:pt x="3555720" y="0"/>
                  </a:lnTo>
                  <a:close/>
                </a:path>
              </a:pathLst>
            </a:custGeom>
            <a:solidFill>
              <a:srgbClr val="D12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95274"/>
              <a:ext cx="8496935" cy="561975"/>
            </a:xfrm>
            <a:custGeom>
              <a:avLst/>
              <a:gdLst/>
              <a:ahLst/>
              <a:cxnLst/>
              <a:rect l="l" t="t" r="r" b="b"/>
              <a:pathLst>
                <a:path w="8496935" h="561975">
                  <a:moveTo>
                    <a:pt x="8496719" y="0"/>
                  </a:moveTo>
                  <a:lnTo>
                    <a:pt x="0" y="0"/>
                  </a:lnTo>
                  <a:lnTo>
                    <a:pt x="0" y="561606"/>
                  </a:lnTo>
                  <a:lnTo>
                    <a:pt x="4248365" y="561606"/>
                  </a:lnTo>
                  <a:lnTo>
                    <a:pt x="8496719" y="561606"/>
                  </a:lnTo>
                  <a:lnTo>
                    <a:pt x="8496719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10374" y="427939"/>
            <a:ext cx="7777480" cy="831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660">
              <a:lnSpc>
                <a:spcPct val="100000"/>
              </a:lnSpc>
              <a:spcBef>
                <a:spcPts val="100"/>
              </a:spcBef>
            </a:pPr>
            <a:r>
              <a:rPr sz="1900" b="1" spc="-5" dirty="0">
                <a:solidFill>
                  <a:srgbClr val="FFFFFF"/>
                </a:solidFill>
                <a:latin typeface="Gill Sans Ultra Bold"/>
                <a:cs typeface="Gill Sans Ultra Bold"/>
              </a:rPr>
              <a:t>3.2.</a:t>
            </a:r>
            <a:r>
              <a:rPr sz="1900" b="1" spc="-120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1900" b="1" spc="-15" dirty="0">
                <a:solidFill>
                  <a:srgbClr val="FFFFFF"/>
                </a:solidFill>
                <a:latin typeface="Gill Sans Ultra Bold"/>
                <a:cs typeface="Gill Sans Ultra Bold"/>
              </a:rPr>
              <a:t>Estrategias</a:t>
            </a:r>
            <a:r>
              <a:rPr sz="1900" b="1" spc="-5" dirty="0">
                <a:solidFill>
                  <a:srgbClr val="FFFFFF"/>
                </a:solidFill>
                <a:latin typeface="Gill Sans Ultra Bold"/>
                <a:cs typeface="Gill Sans Ultra Bold"/>
              </a:rPr>
              <a:t> de localización:</a:t>
            </a:r>
            <a:r>
              <a:rPr sz="1900" b="1" spc="-120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Gill Sans Ultra Bold"/>
                <a:cs typeface="Gill Sans Ultra Bold"/>
              </a:rPr>
              <a:t>Casos</a:t>
            </a:r>
            <a:r>
              <a:rPr sz="1900" b="1" spc="-5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Gill Sans Ultra Bold"/>
                <a:cs typeface="Gill Sans Ultra Bold"/>
              </a:rPr>
              <a:t>particulares</a:t>
            </a:r>
            <a:endParaRPr sz="1900">
              <a:latin typeface="Gill Sans Ultra Bold"/>
              <a:cs typeface="Gill Sans Ultra Bold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1</a:t>
            </a:r>
            <a:r>
              <a:rPr sz="650" spc="5" dirty="0">
                <a:solidFill>
                  <a:srgbClr val="F1F1F1"/>
                </a:solidFill>
                <a:latin typeface="Gill Sans MT"/>
                <a:cs typeface="Gill Sans MT"/>
              </a:rPr>
              <a:t>.</a:t>
            </a:r>
            <a:r>
              <a:rPr sz="650" spc="-35" dirty="0">
                <a:solidFill>
                  <a:srgbClr val="F1F1F1"/>
                </a:solidFill>
                <a:latin typeface="Gill Sans MT"/>
                <a:cs typeface="Gill Sans MT"/>
              </a:rPr>
              <a:t>C</a:t>
            </a:r>
            <a:r>
              <a:rPr sz="650" spc="-65" dirty="0">
                <a:solidFill>
                  <a:srgbClr val="F1F1F1"/>
                </a:solidFill>
                <a:latin typeface="Gill Sans MT"/>
                <a:cs typeface="Gill Sans MT"/>
              </a:rPr>
              <a:t>A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650" spc="-65" dirty="0">
                <a:solidFill>
                  <a:srgbClr val="F1F1F1"/>
                </a:solidFill>
                <a:latin typeface="Gill Sans MT"/>
                <a:cs typeface="Gill Sans MT"/>
              </a:rPr>
              <a:t>P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U</a:t>
            </a:r>
            <a:r>
              <a:rPr sz="65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114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D</a:t>
            </a:r>
            <a:r>
              <a:rPr sz="650" spc="65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ÓS</a:t>
            </a:r>
            <a:r>
              <a:rPr sz="650" spc="-105" dirty="0">
                <a:solidFill>
                  <a:srgbClr val="F1F1F1"/>
                </a:solidFill>
                <a:latin typeface="Gill Sans MT"/>
                <a:cs typeface="Gill Sans MT"/>
              </a:rPr>
              <a:t>T</a:t>
            </a:r>
            <a:r>
              <a:rPr sz="650" spc="-50" dirty="0">
                <a:solidFill>
                  <a:srgbClr val="F1F1F1"/>
                </a:solidFill>
                <a:latin typeface="Gill Sans MT"/>
                <a:cs typeface="Gill Sans MT"/>
              </a:rPr>
              <a:t>OL</a:t>
            </a: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65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endParaRPr sz="6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650">
              <a:latin typeface="Gill Sans MT"/>
              <a:cs typeface="Gill Sans MT"/>
            </a:endParaRPr>
          </a:p>
          <a:p>
            <a:pPr marL="494030">
              <a:lnSpc>
                <a:spcPct val="100000"/>
              </a:lnSpc>
            </a:pPr>
            <a:r>
              <a:rPr sz="1600" spc="-5" dirty="0">
                <a:solidFill>
                  <a:srgbClr val="D1282D"/>
                </a:solidFill>
                <a:latin typeface="Gill Sans MT"/>
                <a:cs typeface="Gill Sans MT"/>
              </a:rPr>
              <a:t>Subtítulo</a:t>
            </a:r>
            <a:r>
              <a:rPr sz="1600" spc="-50" dirty="0">
                <a:solidFill>
                  <a:srgbClr val="D1282D"/>
                </a:solidFill>
                <a:latin typeface="Gill Sans MT"/>
                <a:cs typeface="Gill Sans MT"/>
              </a:rPr>
              <a:t> </a:t>
            </a:r>
            <a:r>
              <a:rPr sz="1600" spc="-5" dirty="0">
                <a:solidFill>
                  <a:srgbClr val="D1282D"/>
                </a:solidFill>
                <a:latin typeface="Gill Sans MT"/>
                <a:cs typeface="Gill Sans MT"/>
              </a:rPr>
              <a:t>1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0616" y="1556905"/>
            <a:ext cx="18859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C00000"/>
                </a:solidFill>
                <a:latin typeface="Wingdings"/>
                <a:cs typeface="Wingdings"/>
              </a:rPr>
              <a:t>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7816" y="1577429"/>
            <a:ext cx="524192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Gill Sans MT"/>
                <a:cs typeface="Gill Sans MT"/>
              </a:rPr>
              <a:t>La</a:t>
            </a:r>
            <a:r>
              <a:rPr sz="2800" spc="-20" dirty="0">
                <a:latin typeface="Gill Sans MT"/>
                <a:cs typeface="Gill Sans MT"/>
              </a:rPr>
              <a:t> </a:t>
            </a:r>
            <a:r>
              <a:rPr sz="2800" spc="-5" dirty="0">
                <a:latin typeface="Gill Sans MT"/>
                <a:cs typeface="Gill Sans MT"/>
              </a:rPr>
              <a:t>localización</a:t>
            </a:r>
            <a:r>
              <a:rPr sz="2800" spc="-1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de</a:t>
            </a:r>
            <a:r>
              <a:rPr sz="2800" spc="-10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tiendas</a:t>
            </a:r>
            <a:r>
              <a:rPr sz="2800" spc="-25" dirty="0">
                <a:latin typeface="Gill Sans MT"/>
                <a:cs typeface="Gill Sans MT"/>
              </a:rPr>
              <a:t> </a:t>
            </a:r>
            <a:r>
              <a:rPr sz="2800" spc="-5" dirty="0">
                <a:latin typeface="Gill Sans MT"/>
                <a:cs typeface="Gill Sans MT"/>
              </a:rPr>
              <a:t>minoristas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7816" y="1969452"/>
            <a:ext cx="17843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urier New"/>
                <a:cs typeface="Courier New"/>
              </a:rPr>
              <a:t>o  o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75016" y="2004009"/>
            <a:ext cx="57283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Gill Sans MT"/>
                <a:cs typeface="Gill Sans MT"/>
              </a:rPr>
              <a:t>En </a:t>
            </a:r>
            <a:r>
              <a:rPr sz="2000" spc="-5" dirty="0">
                <a:latin typeface="Gill Sans MT"/>
                <a:cs typeface="Gill Sans MT"/>
              </a:rPr>
              <a:t>base al </a:t>
            </a:r>
            <a:r>
              <a:rPr sz="2000" dirty="0">
                <a:latin typeface="Gill Sans MT"/>
                <a:cs typeface="Gill Sans MT"/>
              </a:rPr>
              <a:t>potencial </a:t>
            </a:r>
            <a:r>
              <a:rPr sz="2000" spc="-5" dirty="0">
                <a:latin typeface="Gill Sans MT"/>
                <a:cs typeface="Gill Sans MT"/>
              </a:rPr>
              <a:t>de </a:t>
            </a:r>
            <a:r>
              <a:rPr sz="2000" spc="-10" dirty="0">
                <a:latin typeface="Gill Sans MT"/>
                <a:cs typeface="Gill Sans MT"/>
              </a:rPr>
              <a:t>mercado </a:t>
            </a:r>
            <a:r>
              <a:rPr sz="2000" spc="-5" dirty="0">
                <a:latin typeface="Gill Sans MT"/>
                <a:cs typeface="Gill Sans MT"/>
              </a:rPr>
              <a:t>de </a:t>
            </a:r>
            <a:r>
              <a:rPr sz="2000" dirty="0">
                <a:latin typeface="Gill Sans MT"/>
                <a:cs typeface="Gill Sans MT"/>
              </a:rPr>
              <a:t>que </a:t>
            </a:r>
            <a:r>
              <a:rPr sz="2000" spc="-10" dirty="0">
                <a:latin typeface="Gill Sans MT"/>
                <a:cs typeface="Gill Sans MT"/>
              </a:rPr>
              <a:t>ofrece </a:t>
            </a:r>
            <a:r>
              <a:rPr sz="2000" dirty="0">
                <a:latin typeface="Gill Sans MT"/>
                <a:cs typeface="Gill Sans MT"/>
              </a:rPr>
              <a:t>un lugar </a:t>
            </a:r>
            <a:r>
              <a:rPr sz="2000" spc="-545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F</a:t>
            </a:r>
            <a:r>
              <a:rPr sz="2000" dirty="0">
                <a:latin typeface="Gill Sans MT"/>
                <a:cs typeface="Gill Sans MT"/>
              </a:rPr>
              <a:t>a</a:t>
            </a:r>
            <a:r>
              <a:rPr sz="2000" spc="-10" dirty="0">
                <a:latin typeface="Gill Sans MT"/>
                <a:cs typeface="Gill Sans MT"/>
              </a:rPr>
              <a:t>c</a:t>
            </a:r>
            <a:r>
              <a:rPr sz="2000" spc="10" dirty="0">
                <a:latin typeface="Gill Sans MT"/>
                <a:cs typeface="Gill Sans MT"/>
              </a:rPr>
              <a:t>t</a:t>
            </a:r>
            <a:r>
              <a:rPr sz="2000" spc="-5" dirty="0">
                <a:latin typeface="Gill Sans MT"/>
                <a:cs typeface="Gill Sans MT"/>
              </a:rPr>
              <a:t>o</a:t>
            </a:r>
            <a:r>
              <a:rPr sz="2000" dirty="0">
                <a:latin typeface="Gill Sans MT"/>
                <a:cs typeface="Gill Sans MT"/>
              </a:rPr>
              <a:t>r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de</a:t>
            </a:r>
            <a:r>
              <a:rPr sz="2000" spc="10" dirty="0">
                <a:latin typeface="Gill Sans MT"/>
                <a:cs typeface="Gill Sans MT"/>
              </a:rPr>
              <a:t>t</a:t>
            </a:r>
            <a:r>
              <a:rPr sz="2000" dirty="0">
                <a:latin typeface="Gill Sans MT"/>
                <a:cs typeface="Gill Sans MT"/>
              </a:rPr>
              <a:t>erm</a:t>
            </a:r>
            <a:r>
              <a:rPr sz="2000" spc="10" dirty="0">
                <a:latin typeface="Gill Sans MT"/>
                <a:cs typeface="Gill Sans MT"/>
              </a:rPr>
              <a:t>i</a:t>
            </a:r>
            <a:r>
              <a:rPr sz="2000" spc="5" dirty="0">
                <a:latin typeface="Gill Sans MT"/>
                <a:cs typeface="Gill Sans MT"/>
              </a:rPr>
              <a:t>n</a:t>
            </a:r>
            <a:r>
              <a:rPr sz="2000" spc="-5" dirty="0">
                <a:latin typeface="Gill Sans MT"/>
                <a:cs typeface="Gill Sans MT"/>
              </a:rPr>
              <a:t>a</a:t>
            </a:r>
            <a:r>
              <a:rPr sz="2000" spc="5" dirty="0">
                <a:latin typeface="Gill Sans MT"/>
                <a:cs typeface="Gill Sans MT"/>
              </a:rPr>
              <a:t>n</a:t>
            </a:r>
            <a:r>
              <a:rPr sz="2000" dirty="0">
                <a:latin typeface="Gill Sans MT"/>
                <a:cs typeface="Gill Sans MT"/>
              </a:rPr>
              <a:t>te:</a:t>
            </a:r>
            <a:r>
              <a:rPr sz="2000" spc="-204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De</a:t>
            </a:r>
            <a:r>
              <a:rPr sz="2000" spc="5" dirty="0">
                <a:latin typeface="Gill Sans MT"/>
                <a:cs typeface="Gill Sans MT"/>
              </a:rPr>
              <a:t>m</a:t>
            </a:r>
            <a:r>
              <a:rPr sz="2000" spc="-5" dirty="0">
                <a:latin typeface="Gill Sans MT"/>
                <a:cs typeface="Gill Sans MT"/>
              </a:rPr>
              <a:t>a</a:t>
            </a:r>
            <a:r>
              <a:rPr sz="2000" spc="5" dirty="0">
                <a:latin typeface="Gill Sans MT"/>
                <a:cs typeface="Gill Sans MT"/>
              </a:rPr>
              <a:t>n</a:t>
            </a:r>
            <a:r>
              <a:rPr sz="2000" spc="-5" dirty="0">
                <a:latin typeface="Gill Sans MT"/>
                <a:cs typeface="Gill Sans MT"/>
              </a:rPr>
              <a:t>d</a:t>
            </a:r>
            <a:r>
              <a:rPr sz="2000" dirty="0">
                <a:latin typeface="Gill Sans MT"/>
                <a:cs typeface="Gill Sans MT"/>
              </a:rPr>
              <a:t>a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y</a:t>
            </a:r>
            <a:r>
              <a:rPr sz="2000" spc="-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c</a:t>
            </a:r>
            <a:r>
              <a:rPr sz="2000" spc="-5" dirty="0">
                <a:latin typeface="Gill Sans MT"/>
                <a:cs typeface="Gill Sans MT"/>
              </a:rPr>
              <a:t>o</a:t>
            </a:r>
            <a:r>
              <a:rPr sz="2000" spc="5" dirty="0">
                <a:latin typeface="Gill Sans MT"/>
                <a:cs typeface="Gill Sans MT"/>
              </a:rPr>
              <a:t>mp</a:t>
            </a:r>
            <a:r>
              <a:rPr sz="2000" dirty="0">
                <a:latin typeface="Gill Sans MT"/>
                <a:cs typeface="Gill Sans MT"/>
              </a:rPr>
              <a:t>ete</a:t>
            </a:r>
            <a:r>
              <a:rPr sz="2000" spc="5" dirty="0">
                <a:latin typeface="Gill Sans MT"/>
                <a:cs typeface="Gill Sans MT"/>
              </a:rPr>
              <a:t>n</a:t>
            </a:r>
            <a:r>
              <a:rPr sz="2000" spc="-10" dirty="0">
                <a:latin typeface="Gill Sans MT"/>
                <a:cs typeface="Gill Sans MT"/>
              </a:rPr>
              <a:t>c</a:t>
            </a:r>
            <a:r>
              <a:rPr sz="2000" spc="5" dirty="0">
                <a:latin typeface="Gill Sans MT"/>
                <a:cs typeface="Gill Sans MT"/>
              </a:rPr>
              <a:t>i</a:t>
            </a:r>
            <a:r>
              <a:rPr sz="2000" dirty="0">
                <a:latin typeface="Gill Sans MT"/>
                <a:cs typeface="Gill Sans MT"/>
              </a:rPr>
              <a:t>a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0616" y="2897898"/>
            <a:ext cx="18859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C00000"/>
                </a:solidFill>
                <a:latin typeface="Wingdings"/>
                <a:cs typeface="Wingdings"/>
              </a:rPr>
              <a:t>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7816" y="2919501"/>
            <a:ext cx="568769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Gill Sans MT"/>
                <a:cs typeface="Gill Sans MT"/>
              </a:rPr>
              <a:t>La</a:t>
            </a:r>
            <a:r>
              <a:rPr sz="2800" spc="-10" dirty="0">
                <a:latin typeface="Gill Sans MT"/>
                <a:cs typeface="Gill Sans MT"/>
              </a:rPr>
              <a:t> </a:t>
            </a:r>
            <a:r>
              <a:rPr sz="2800" spc="-5" dirty="0">
                <a:latin typeface="Gill Sans MT"/>
                <a:cs typeface="Gill Sans MT"/>
              </a:rPr>
              <a:t>localización </a:t>
            </a:r>
            <a:r>
              <a:rPr sz="2800" dirty="0">
                <a:latin typeface="Gill Sans MT"/>
                <a:cs typeface="Gill Sans MT"/>
              </a:rPr>
              <a:t>de </a:t>
            </a:r>
            <a:r>
              <a:rPr sz="2800" spc="-5" dirty="0">
                <a:latin typeface="Gill Sans MT"/>
                <a:cs typeface="Gill Sans MT"/>
              </a:rPr>
              <a:t>los </a:t>
            </a:r>
            <a:r>
              <a:rPr sz="2800" spc="5" dirty="0">
                <a:latin typeface="Gill Sans MT"/>
                <a:cs typeface="Gill Sans MT"/>
              </a:rPr>
              <a:t>servicios</a:t>
            </a:r>
            <a:r>
              <a:rPr sz="2800" dirty="0">
                <a:latin typeface="Gill Sans MT"/>
                <a:cs typeface="Gill Sans MT"/>
              </a:rPr>
              <a:t> </a:t>
            </a:r>
            <a:r>
              <a:rPr sz="2800" spc="-5" dirty="0">
                <a:latin typeface="Gill Sans MT"/>
                <a:cs typeface="Gill Sans MT"/>
              </a:rPr>
              <a:t>públicos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7816" y="3310813"/>
            <a:ext cx="1784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urier New"/>
                <a:cs typeface="Courier New"/>
              </a:rPr>
              <a:t>o  o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75016" y="3346450"/>
            <a:ext cx="61391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Gill Sans MT"/>
                <a:cs typeface="Gill Sans MT"/>
              </a:rPr>
              <a:t>Res</a:t>
            </a:r>
            <a:r>
              <a:rPr sz="2000" spc="5" dirty="0">
                <a:latin typeface="Gill Sans MT"/>
                <a:cs typeface="Gill Sans MT"/>
              </a:rPr>
              <a:t>p</a:t>
            </a:r>
            <a:r>
              <a:rPr sz="2000" spc="-5" dirty="0">
                <a:latin typeface="Gill Sans MT"/>
                <a:cs typeface="Gill Sans MT"/>
              </a:rPr>
              <a:t>o</a:t>
            </a:r>
            <a:r>
              <a:rPr sz="2000" spc="5" dirty="0">
                <a:latin typeface="Gill Sans MT"/>
                <a:cs typeface="Gill Sans MT"/>
              </a:rPr>
              <a:t>n</a:t>
            </a:r>
            <a:r>
              <a:rPr sz="2000" spc="-5" dirty="0">
                <a:latin typeface="Gill Sans MT"/>
                <a:cs typeface="Gill Sans MT"/>
              </a:rPr>
              <a:t>de</a:t>
            </a:r>
            <a:r>
              <a:rPr sz="2000" dirty="0">
                <a:latin typeface="Gill Sans MT"/>
                <a:cs typeface="Gill Sans MT"/>
              </a:rPr>
              <a:t>n a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spc="5" dirty="0">
                <a:latin typeface="Gill Sans MT"/>
                <a:cs typeface="Gill Sans MT"/>
              </a:rPr>
              <a:t>u</a:t>
            </a:r>
            <a:r>
              <a:rPr sz="2000" dirty="0">
                <a:latin typeface="Gill Sans MT"/>
                <a:cs typeface="Gill Sans MT"/>
              </a:rPr>
              <a:t>n </a:t>
            </a:r>
            <a:r>
              <a:rPr sz="2000" spc="5" dirty="0">
                <a:latin typeface="Gill Sans MT"/>
                <a:cs typeface="Gill Sans MT"/>
              </a:rPr>
              <a:t>i</a:t>
            </a:r>
            <a:r>
              <a:rPr sz="2000" dirty="0">
                <a:latin typeface="Gill Sans MT"/>
                <a:cs typeface="Gill Sans MT"/>
              </a:rPr>
              <a:t>nt</a:t>
            </a:r>
            <a:r>
              <a:rPr sz="2000" spc="10" dirty="0">
                <a:latin typeface="Gill Sans MT"/>
                <a:cs typeface="Gill Sans MT"/>
              </a:rPr>
              <a:t>e</a:t>
            </a:r>
            <a:r>
              <a:rPr sz="2000" spc="-5" dirty="0">
                <a:latin typeface="Gill Sans MT"/>
                <a:cs typeface="Gill Sans MT"/>
              </a:rPr>
              <a:t>ré</a:t>
            </a:r>
            <a:r>
              <a:rPr sz="2000" dirty="0">
                <a:latin typeface="Gill Sans MT"/>
                <a:cs typeface="Gill Sans MT"/>
              </a:rPr>
              <a:t>s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so</a:t>
            </a:r>
            <a:r>
              <a:rPr sz="2000" dirty="0">
                <a:latin typeface="Gill Sans MT"/>
                <a:cs typeface="Gill Sans MT"/>
              </a:rPr>
              <a:t>c</a:t>
            </a:r>
            <a:r>
              <a:rPr sz="2000" spc="-5" dirty="0">
                <a:latin typeface="Gill Sans MT"/>
                <a:cs typeface="Gill Sans MT"/>
              </a:rPr>
              <a:t>ia</a:t>
            </a:r>
            <a:r>
              <a:rPr sz="2000" dirty="0">
                <a:latin typeface="Gill Sans MT"/>
                <a:cs typeface="Gill Sans MT"/>
              </a:rPr>
              <a:t>l o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spc="5" dirty="0">
                <a:latin typeface="Gill Sans MT"/>
                <a:cs typeface="Gill Sans MT"/>
              </a:rPr>
              <a:t>púb</a:t>
            </a:r>
            <a:r>
              <a:rPr sz="2000" spc="-5" dirty="0">
                <a:latin typeface="Gill Sans MT"/>
                <a:cs typeface="Gill Sans MT"/>
              </a:rPr>
              <a:t>l</a:t>
            </a:r>
            <a:r>
              <a:rPr sz="2000" spc="5" dirty="0">
                <a:latin typeface="Gill Sans MT"/>
                <a:cs typeface="Gill Sans MT"/>
              </a:rPr>
              <a:t>i</a:t>
            </a:r>
            <a:r>
              <a:rPr sz="2000" spc="-10" dirty="0">
                <a:latin typeface="Gill Sans MT"/>
                <a:cs typeface="Gill Sans MT"/>
              </a:rPr>
              <a:t>c</a:t>
            </a:r>
            <a:r>
              <a:rPr sz="2000" spc="-55" dirty="0">
                <a:latin typeface="Gill Sans MT"/>
                <a:cs typeface="Gill Sans MT"/>
              </a:rPr>
              <a:t>o</a:t>
            </a:r>
            <a:r>
              <a:rPr sz="2000" dirty="0">
                <a:latin typeface="Gill Sans MT"/>
                <a:cs typeface="Gill Sans MT"/>
              </a:rPr>
              <a:t>.</a:t>
            </a:r>
            <a:r>
              <a:rPr sz="2000" spc="-200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S</a:t>
            </a:r>
            <a:r>
              <a:rPr sz="2000" spc="-5" dirty="0">
                <a:latin typeface="Gill Sans MT"/>
                <a:cs typeface="Gill Sans MT"/>
              </a:rPr>
              <a:t>i</a:t>
            </a:r>
            <a:r>
              <a:rPr sz="2000" dirty="0">
                <a:latin typeface="Gill Sans MT"/>
                <a:cs typeface="Gill Sans MT"/>
              </a:rPr>
              <a:t>n</a:t>
            </a:r>
            <a:r>
              <a:rPr sz="2000" spc="1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á</a:t>
            </a:r>
            <a:r>
              <a:rPr sz="2000" spc="5" dirty="0">
                <a:latin typeface="Gill Sans MT"/>
                <a:cs typeface="Gill Sans MT"/>
              </a:rPr>
              <a:t>n</a:t>
            </a:r>
            <a:r>
              <a:rPr sz="2000" spc="-5" dirty="0">
                <a:latin typeface="Gill Sans MT"/>
                <a:cs typeface="Gill Sans MT"/>
              </a:rPr>
              <a:t>i</a:t>
            </a:r>
            <a:r>
              <a:rPr sz="2000" spc="5" dirty="0">
                <a:latin typeface="Gill Sans MT"/>
                <a:cs typeface="Gill Sans MT"/>
              </a:rPr>
              <a:t>m</a:t>
            </a:r>
            <a:r>
              <a:rPr sz="2000" dirty="0">
                <a:latin typeface="Gill Sans MT"/>
                <a:cs typeface="Gill Sans MT"/>
              </a:rPr>
              <a:t>o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d</a:t>
            </a:r>
            <a:r>
              <a:rPr sz="2000" dirty="0">
                <a:latin typeface="Gill Sans MT"/>
                <a:cs typeface="Gill Sans MT"/>
              </a:rPr>
              <a:t>e</a:t>
            </a:r>
            <a:r>
              <a:rPr sz="2000" spc="-5" dirty="0">
                <a:latin typeface="Gill Sans MT"/>
                <a:cs typeface="Gill Sans MT"/>
              </a:rPr>
              <a:t> l</a:t>
            </a:r>
            <a:r>
              <a:rPr sz="2000" spc="5" dirty="0">
                <a:latin typeface="Gill Sans MT"/>
                <a:cs typeface="Gill Sans MT"/>
              </a:rPr>
              <a:t>u</a:t>
            </a:r>
            <a:r>
              <a:rPr sz="2000" spc="-10" dirty="0">
                <a:latin typeface="Gill Sans MT"/>
                <a:cs typeface="Gill Sans MT"/>
              </a:rPr>
              <a:t>c</a:t>
            </a:r>
            <a:r>
              <a:rPr sz="2000" spc="-45" dirty="0">
                <a:latin typeface="Gill Sans MT"/>
                <a:cs typeface="Gill Sans MT"/>
              </a:rPr>
              <a:t>r</a:t>
            </a:r>
            <a:r>
              <a:rPr sz="2000" dirty="0">
                <a:latin typeface="Gill Sans MT"/>
                <a:cs typeface="Gill Sans MT"/>
              </a:rPr>
              <a:t>o  Ti</a:t>
            </a:r>
            <a:r>
              <a:rPr sz="2000" spc="5" dirty="0">
                <a:latin typeface="Gill Sans MT"/>
                <a:cs typeface="Gill Sans MT"/>
              </a:rPr>
              <a:t>p</a:t>
            </a:r>
            <a:r>
              <a:rPr sz="2000" dirty="0">
                <a:latin typeface="Gill Sans MT"/>
                <a:cs typeface="Gill Sans MT"/>
              </a:rPr>
              <a:t>o</a:t>
            </a:r>
            <a:r>
              <a:rPr sz="2000" spc="-10" dirty="0">
                <a:latin typeface="Gill Sans MT"/>
                <a:cs typeface="Gill Sans MT"/>
              </a:rPr>
              <a:t>s</a:t>
            </a:r>
            <a:r>
              <a:rPr sz="2000" dirty="0">
                <a:latin typeface="Gill Sans MT"/>
                <a:cs typeface="Gill Sans MT"/>
              </a:rPr>
              <a:t>:</a:t>
            </a:r>
            <a:r>
              <a:rPr sz="2000" spc="-20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o</a:t>
            </a:r>
            <a:r>
              <a:rPr sz="2000" spc="-25" dirty="0">
                <a:latin typeface="Gill Sans MT"/>
                <a:cs typeface="Gill Sans MT"/>
              </a:rPr>
              <a:t>r</a:t>
            </a:r>
            <a:r>
              <a:rPr sz="2000" spc="-5" dirty="0">
                <a:latin typeface="Gill Sans MT"/>
                <a:cs typeface="Gill Sans MT"/>
              </a:rPr>
              <a:t>di</a:t>
            </a:r>
            <a:r>
              <a:rPr sz="2000" spc="5" dirty="0">
                <a:latin typeface="Gill Sans MT"/>
                <a:cs typeface="Gill Sans MT"/>
              </a:rPr>
              <a:t>n</a:t>
            </a:r>
            <a:r>
              <a:rPr sz="2000" spc="-5" dirty="0">
                <a:latin typeface="Gill Sans MT"/>
                <a:cs typeface="Gill Sans MT"/>
              </a:rPr>
              <a:t>a</a:t>
            </a:r>
            <a:r>
              <a:rPr sz="2000" spc="5" dirty="0">
                <a:latin typeface="Gill Sans MT"/>
                <a:cs typeface="Gill Sans MT"/>
              </a:rPr>
              <a:t>r</a:t>
            </a:r>
            <a:r>
              <a:rPr sz="2000" spc="-5" dirty="0">
                <a:latin typeface="Gill Sans MT"/>
                <a:cs typeface="Gill Sans MT"/>
              </a:rPr>
              <a:t>io</a:t>
            </a:r>
            <a:r>
              <a:rPr sz="2000" dirty="0">
                <a:latin typeface="Gill Sans MT"/>
                <a:cs typeface="Gill Sans MT"/>
              </a:rPr>
              <a:t>s</a:t>
            </a:r>
            <a:r>
              <a:rPr sz="2000" spc="5" dirty="0">
                <a:latin typeface="Gill Sans MT"/>
                <a:cs typeface="Gill Sans MT"/>
              </a:rPr>
              <a:t> </a:t>
            </a:r>
            <a:r>
              <a:rPr sz="2000" i="1" dirty="0">
                <a:latin typeface="Gill Sans MT"/>
                <a:cs typeface="Gill Sans MT"/>
              </a:rPr>
              <a:t>/ </a:t>
            </a:r>
            <a:r>
              <a:rPr sz="2000" dirty="0">
                <a:latin typeface="Gill Sans MT"/>
                <a:cs typeface="Gill Sans MT"/>
              </a:rPr>
              <a:t>eme</a:t>
            </a:r>
            <a:r>
              <a:rPr sz="2000" spc="5" dirty="0">
                <a:latin typeface="Gill Sans MT"/>
                <a:cs typeface="Gill Sans MT"/>
              </a:rPr>
              <a:t>r</a:t>
            </a:r>
            <a:r>
              <a:rPr sz="2000" spc="-5" dirty="0">
                <a:latin typeface="Gill Sans MT"/>
                <a:cs typeface="Gill Sans MT"/>
              </a:rPr>
              <a:t>g</a:t>
            </a:r>
            <a:r>
              <a:rPr sz="2000" dirty="0">
                <a:latin typeface="Gill Sans MT"/>
                <a:cs typeface="Gill Sans MT"/>
              </a:rPr>
              <a:t>e</a:t>
            </a:r>
            <a:r>
              <a:rPr sz="2000" spc="5" dirty="0">
                <a:latin typeface="Gill Sans MT"/>
                <a:cs typeface="Gill Sans MT"/>
              </a:rPr>
              <a:t>n</a:t>
            </a:r>
            <a:r>
              <a:rPr sz="2000" spc="-10" dirty="0">
                <a:latin typeface="Gill Sans MT"/>
                <a:cs typeface="Gill Sans MT"/>
              </a:rPr>
              <a:t>c</a:t>
            </a:r>
            <a:r>
              <a:rPr sz="2000" spc="-5" dirty="0">
                <a:latin typeface="Gill Sans MT"/>
                <a:cs typeface="Gill Sans MT"/>
              </a:rPr>
              <a:t>ia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0616" y="4239259"/>
            <a:ext cx="18859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C00000"/>
                </a:solidFill>
                <a:latin typeface="Wingdings"/>
                <a:cs typeface="Wingdings"/>
              </a:rPr>
              <a:t>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7816" y="4260862"/>
            <a:ext cx="611949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Gill Sans MT"/>
                <a:cs typeface="Gill Sans MT"/>
              </a:rPr>
              <a:t>La</a:t>
            </a:r>
            <a:r>
              <a:rPr sz="2800" spc="-10" dirty="0">
                <a:latin typeface="Gill Sans MT"/>
                <a:cs typeface="Gill Sans MT"/>
              </a:rPr>
              <a:t> </a:t>
            </a:r>
            <a:r>
              <a:rPr sz="2800" spc="-5" dirty="0">
                <a:latin typeface="Gill Sans MT"/>
                <a:cs typeface="Gill Sans MT"/>
              </a:rPr>
              <a:t>localización </a:t>
            </a:r>
            <a:r>
              <a:rPr sz="2800" dirty="0">
                <a:latin typeface="Gill Sans MT"/>
                <a:cs typeface="Gill Sans MT"/>
              </a:rPr>
              <a:t>de </a:t>
            </a:r>
            <a:r>
              <a:rPr sz="2800" spc="-5" dirty="0">
                <a:latin typeface="Gill Sans MT"/>
                <a:cs typeface="Gill Sans MT"/>
              </a:rPr>
              <a:t>los </a:t>
            </a:r>
            <a:r>
              <a:rPr sz="2800" spc="5" dirty="0">
                <a:latin typeface="Gill Sans MT"/>
                <a:cs typeface="Gill Sans MT"/>
              </a:rPr>
              <a:t>servicios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en</a:t>
            </a:r>
            <a:r>
              <a:rPr sz="2800" spc="5" dirty="0">
                <a:latin typeface="Gill Sans MT"/>
                <a:cs typeface="Gill Sans MT"/>
              </a:rPr>
              <a:t> </a:t>
            </a:r>
            <a:r>
              <a:rPr sz="2800" spc="-5" dirty="0">
                <a:latin typeface="Gill Sans MT"/>
                <a:cs typeface="Gill Sans MT"/>
              </a:rPr>
              <a:t>Internet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7816" y="5262740"/>
            <a:ext cx="1784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urier New"/>
                <a:cs typeface="Courier New"/>
              </a:rPr>
              <a:t>o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17816" y="4687455"/>
            <a:ext cx="685482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3000" baseline="6944" dirty="0">
                <a:latin typeface="Courier New"/>
                <a:cs typeface="Courier New"/>
              </a:rPr>
              <a:t>o	</a:t>
            </a:r>
            <a:r>
              <a:rPr sz="2000" dirty="0">
                <a:latin typeface="Gill Sans MT"/>
                <a:cs typeface="Gill Sans MT"/>
              </a:rPr>
              <a:t>El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spc="5" dirty="0">
                <a:latin typeface="Gill Sans MT"/>
                <a:cs typeface="Gill Sans MT"/>
              </a:rPr>
              <a:t>servicio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no</a:t>
            </a:r>
            <a:r>
              <a:rPr sz="2000" spc="-5" dirty="0">
                <a:latin typeface="Gill Sans MT"/>
                <a:cs typeface="Gill Sans MT"/>
              </a:rPr>
              <a:t> </a:t>
            </a:r>
            <a:r>
              <a:rPr sz="2000" spc="-15" dirty="0">
                <a:latin typeface="Gill Sans MT"/>
                <a:cs typeface="Gill Sans MT"/>
              </a:rPr>
              <a:t>requiere </a:t>
            </a:r>
            <a:r>
              <a:rPr sz="2000" dirty="0">
                <a:latin typeface="Gill Sans MT"/>
                <a:cs typeface="Gill Sans MT"/>
              </a:rPr>
              <a:t>contacto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cara </a:t>
            </a:r>
            <a:r>
              <a:rPr sz="2000" dirty="0">
                <a:latin typeface="Gill Sans MT"/>
                <a:cs typeface="Gill Sans MT"/>
              </a:rPr>
              <a:t>a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cara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con</a:t>
            </a:r>
            <a:r>
              <a:rPr sz="2000" dirty="0">
                <a:latin typeface="Gill Sans MT"/>
                <a:cs typeface="Gill Sans MT"/>
              </a:rPr>
              <a:t> el </a:t>
            </a:r>
            <a:r>
              <a:rPr sz="2000" spc="5" dirty="0">
                <a:latin typeface="Gill Sans MT"/>
                <a:cs typeface="Gill Sans MT"/>
              </a:rPr>
              <a:t>cliente.</a:t>
            </a:r>
            <a:r>
              <a:rPr sz="2000" spc="-204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Las </a:t>
            </a:r>
            <a:r>
              <a:rPr sz="2000" spc="-54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opciones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de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localización</a:t>
            </a:r>
            <a:r>
              <a:rPr sz="2000" spc="1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se</a:t>
            </a:r>
            <a:r>
              <a:rPr sz="2000" dirty="0">
                <a:latin typeface="Gill Sans MT"/>
                <a:cs typeface="Gill Sans MT"/>
              </a:rPr>
              <a:t> amplían</a:t>
            </a:r>
            <a:endParaRPr sz="2000">
              <a:latin typeface="Gill Sans MT"/>
              <a:cs typeface="Gill Sans MT"/>
            </a:endParaRPr>
          </a:p>
          <a:p>
            <a:pPr marL="469900">
              <a:lnSpc>
                <a:spcPts val="2400"/>
              </a:lnSpc>
            </a:pPr>
            <a:r>
              <a:rPr sz="2000" dirty="0">
                <a:latin typeface="Gill Sans MT"/>
                <a:cs typeface="Gill Sans MT"/>
              </a:rPr>
              <a:t>Entran</a:t>
            </a:r>
            <a:r>
              <a:rPr sz="2000" spc="-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en</a:t>
            </a:r>
            <a:r>
              <a:rPr sz="2000" spc="-5" dirty="0">
                <a:latin typeface="Gill Sans MT"/>
                <a:cs typeface="Gill Sans MT"/>
              </a:rPr>
              <a:t> valoración</a:t>
            </a:r>
            <a:r>
              <a:rPr sz="2000" spc="10" dirty="0">
                <a:latin typeface="Gill Sans MT"/>
                <a:cs typeface="Gill Sans MT"/>
              </a:rPr>
              <a:t> </a:t>
            </a:r>
            <a:r>
              <a:rPr sz="2000" spc="-15" dirty="0">
                <a:latin typeface="Gill Sans MT"/>
                <a:cs typeface="Gill Sans MT"/>
              </a:rPr>
              <a:t>otros </a:t>
            </a:r>
            <a:r>
              <a:rPr sz="2000" spc="-10" dirty="0">
                <a:latin typeface="Gill Sans MT"/>
                <a:cs typeface="Gill Sans MT"/>
              </a:rPr>
              <a:t>factores</a:t>
            </a:r>
            <a:endParaRPr sz="2000">
              <a:latin typeface="Gill Sans MT"/>
              <a:cs typeface="Gill Sans M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859997" y="1596605"/>
            <a:ext cx="4140200" cy="5027930"/>
            <a:chOff x="4859997" y="1596605"/>
            <a:chExt cx="4140200" cy="5027930"/>
          </a:xfrm>
        </p:grpSpPr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9713" y="1596605"/>
              <a:ext cx="1664995" cy="110987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37475" y="3040202"/>
              <a:ext cx="947615" cy="109163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15720" y="4362475"/>
              <a:ext cx="1429562" cy="126108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859997" y="6083998"/>
              <a:ext cx="4140200" cy="540385"/>
            </a:xfrm>
            <a:custGeom>
              <a:avLst/>
              <a:gdLst/>
              <a:ahLst/>
              <a:cxnLst/>
              <a:rect l="l" t="t" r="r" b="b"/>
              <a:pathLst>
                <a:path w="4140200" h="540384">
                  <a:moveTo>
                    <a:pt x="4139996" y="0"/>
                  </a:moveTo>
                  <a:lnTo>
                    <a:pt x="0" y="0"/>
                  </a:lnTo>
                  <a:lnTo>
                    <a:pt x="0" y="540004"/>
                  </a:lnTo>
                  <a:lnTo>
                    <a:pt x="2069998" y="540004"/>
                  </a:lnTo>
                  <a:lnTo>
                    <a:pt x="4139996" y="540004"/>
                  </a:lnTo>
                  <a:lnTo>
                    <a:pt x="41399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859997" y="6083998"/>
              <a:ext cx="4140200" cy="540385"/>
            </a:xfrm>
            <a:custGeom>
              <a:avLst/>
              <a:gdLst/>
              <a:ahLst/>
              <a:cxnLst/>
              <a:rect l="l" t="t" r="r" b="b"/>
              <a:pathLst>
                <a:path w="4140200" h="540384">
                  <a:moveTo>
                    <a:pt x="2069998" y="540004"/>
                  </a:moveTo>
                  <a:lnTo>
                    <a:pt x="0" y="540004"/>
                  </a:lnTo>
                  <a:lnTo>
                    <a:pt x="0" y="0"/>
                  </a:lnTo>
                  <a:lnTo>
                    <a:pt x="4139996" y="0"/>
                  </a:lnTo>
                  <a:lnTo>
                    <a:pt x="4139996" y="540004"/>
                  </a:lnTo>
                  <a:lnTo>
                    <a:pt x="2069998" y="5400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290"/>
              </a:lnSpc>
            </a:pPr>
            <a:r>
              <a:rPr spc="-5" dirty="0"/>
              <a:t>Dirección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Operaciones</a:t>
            </a:r>
            <a:r>
              <a:rPr spc="-10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5" dirty="0"/>
              <a:t>Servicios</a:t>
            </a:r>
          </a:p>
          <a:p>
            <a:pPr algn="ctr">
              <a:lnSpc>
                <a:spcPts val="1540"/>
              </a:lnSpc>
            </a:pPr>
            <a:r>
              <a:rPr i="0" spc="-5" dirty="0">
                <a:solidFill>
                  <a:srgbClr val="C8201D"/>
                </a:solidFill>
                <a:latin typeface="Calibri"/>
                <a:cs typeface="Calibri"/>
              </a:rPr>
              <a:t>Grado</a:t>
            </a:r>
            <a:r>
              <a:rPr i="0" spc="-10" dirty="0">
                <a:solidFill>
                  <a:srgbClr val="C8201D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D"/>
                </a:solidFill>
                <a:latin typeface="Calibri"/>
                <a:cs typeface="Calibri"/>
              </a:rPr>
              <a:t>en</a:t>
            </a:r>
            <a:r>
              <a:rPr i="0" dirty="0">
                <a:solidFill>
                  <a:srgbClr val="C8201D"/>
                </a:solidFill>
                <a:latin typeface="Calibri"/>
                <a:cs typeface="Calibri"/>
              </a:rPr>
              <a:t> Ciencia</a:t>
            </a:r>
            <a:r>
              <a:rPr i="0" spc="-15" dirty="0">
                <a:solidFill>
                  <a:srgbClr val="C8201D"/>
                </a:solidFill>
                <a:latin typeface="Calibri"/>
                <a:cs typeface="Calibri"/>
              </a:rPr>
              <a:t> </a:t>
            </a:r>
            <a:r>
              <a:rPr i="0" spc="-10" dirty="0">
                <a:solidFill>
                  <a:srgbClr val="C8201D"/>
                </a:solidFill>
                <a:latin typeface="Calibri"/>
                <a:cs typeface="Calibri"/>
              </a:rPr>
              <a:t>Gestión</a:t>
            </a:r>
            <a:r>
              <a:rPr i="0" dirty="0">
                <a:solidFill>
                  <a:srgbClr val="C8201D"/>
                </a:solidFill>
                <a:latin typeface="Calibri"/>
                <a:cs typeface="Calibri"/>
              </a:rPr>
              <a:t> e</a:t>
            </a:r>
            <a:r>
              <a:rPr i="0" spc="-10" dirty="0">
                <a:solidFill>
                  <a:srgbClr val="C8201D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D"/>
                </a:solidFill>
                <a:latin typeface="Calibri"/>
                <a:cs typeface="Calibri"/>
              </a:rPr>
              <a:t>Ingeniería</a:t>
            </a:r>
            <a:r>
              <a:rPr i="0" dirty="0">
                <a:solidFill>
                  <a:srgbClr val="C8201D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D"/>
                </a:solidFill>
                <a:latin typeface="Calibri"/>
                <a:cs typeface="Calibri"/>
              </a:rPr>
              <a:t>de</a:t>
            </a:r>
            <a:r>
              <a:rPr i="0" spc="-10" dirty="0">
                <a:solidFill>
                  <a:srgbClr val="C8201D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C8201D"/>
                </a:solidFill>
                <a:latin typeface="Calibri"/>
                <a:cs typeface="Calibri"/>
              </a:rPr>
              <a:t>Servicios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9156700" cy="6864350"/>
            <a:chOff x="-6350" y="0"/>
            <a:chExt cx="9156700" cy="6864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4750"/>
              <a:ext cx="9143631" cy="90289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000838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9143631" y="0"/>
                  </a:moveTo>
                  <a:lnTo>
                    <a:pt x="0" y="0"/>
                  </a:lnTo>
                  <a:lnTo>
                    <a:pt x="0" y="856805"/>
                  </a:lnTo>
                  <a:lnTo>
                    <a:pt x="9143631" y="856805"/>
                  </a:lnTo>
                  <a:lnTo>
                    <a:pt x="91436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857644"/>
              <a:ext cx="4508500" cy="0"/>
            </a:xfrm>
            <a:custGeom>
              <a:avLst/>
              <a:gdLst/>
              <a:ahLst/>
              <a:cxnLst/>
              <a:rect l="l" t="t" r="r" b="b"/>
              <a:pathLst>
                <a:path w="4508500">
                  <a:moveTo>
                    <a:pt x="4508284" y="0"/>
                  </a:moveTo>
                  <a:lnTo>
                    <a:pt x="0" y="0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994539"/>
              <a:ext cx="9144000" cy="12700"/>
            </a:xfrm>
            <a:custGeom>
              <a:avLst/>
              <a:gdLst/>
              <a:ahLst/>
              <a:cxnLst/>
              <a:rect l="l" t="t" r="r" b="b"/>
              <a:pathLst>
                <a:path w="9144000" h="12700">
                  <a:moveTo>
                    <a:pt x="0" y="12598"/>
                  </a:moveTo>
                  <a:lnTo>
                    <a:pt x="9143631" y="12598"/>
                  </a:lnTo>
                  <a:lnTo>
                    <a:pt x="9143631" y="0"/>
                  </a:lnTo>
                  <a:lnTo>
                    <a:pt x="0" y="0"/>
                  </a:lnTo>
                  <a:lnTo>
                    <a:pt x="0" y="125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08284" y="6857644"/>
              <a:ext cx="4635500" cy="0"/>
            </a:xfrm>
            <a:custGeom>
              <a:avLst/>
              <a:gdLst/>
              <a:ahLst/>
              <a:cxnLst/>
              <a:rect l="l" t="t" r="r" b="b"/>
              <a:pathLst>
                <a:path w="4635500">
                  <a:moveTo>
                    <a:pt x="4635347" y="0"/>
                  </a:moveTo>
                  <a:lnTo>
                    <a:pt x="0" y="0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24" y="6137287"/>
              <a:ext cx="1423784" cy="54251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10374" y="792251"/>
            <a:ext cx="833119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1</a:t>
            </a:r>
            <a:r>
              <a:rPr sz="650" spc="5" dirty="0">
                <a:solidFill>
                  <a:srgbClr val="F1F1F1"/>
                </a:solidFill>
                <a:latin typeface="Gill Sans MT"/>
                <a:cs typeface="Gill Sans MT"/>
              </a:rPr>
              <a:t>.</a:t>
            </a:r>
            <a:r>
              <a:rPr sz="650" spc="-35" dirty="0">
                <a:solidFill>
                  <a:srgbClr val="F1F1F1"/>
                </a:solidFill>
                <a:latin typeface="Gill Sans MT"/>
                <a:cs typeface="Gill Sans MT"/>
              </a:rPr>
              <a:t>C</a:t>
            </a:r>
            <a:r>
              <a:rPr sz="650" spc="-65" dirty="0">
                <a:solidFill>
                  <a:srgbClr val="F1F1F1"/>
                </a:solidFill>
                <a:latin typeface="Gill Sans MT"/>
                <a:cs typeface="Gill Sans MT"/>
              </a:rPr>
              <a:t>A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650" spc="-65" dirty="0">
                <a:solidFill>
                  <a:srgbClr val="F1F1F1"/>
                </a:solidFill>
                <a:latin typeface="Gill Sans MT"/>
                <a:cs typeface="Gill Sans MT"/>
              </a:rPr>
              <a:t>P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U</a:t>
            </a:r>
            <a:r>
              <a:rPr sz="65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114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D</a:t>
            </a:r>
            <a:r>
              <a:rPr sz="650" spc="65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ÓS</a:t>
            </a:r>
            <a:r>
              <a:rPr sz="650" spc="-105" dirty="0">
                <a:solidFill>
                  <a:srgbClr val="F1F1F1"/>
                </a:solidFill>
                <a:latin typeface="Gill Sans MT"/>
                <a:cs typeface="Gill Sans MT"/>
              </a:rPr>
              <a:t>T</a:t>
            </a:r>
            <a:r>
              <a:rPr sz="650" spc="-50" dirty="0">
                <a:solidFill>
                  <a:srgbClr val="F1F1F1"/>
                </a:solidFill>
                <a:latin typeface="Gill Sans MT"/>
                <a:cs typeface="Gill Sans MT"/>
              </a:rPr>
              <a:t>OL</a:t>
            </a: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65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endParaRPr sz="650">
              <a:latin typeface="Gill Sans MT"/>
              <a:cs typeface="Gill Sans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-355" y="395274"/>
            <a:ext cx="8809355" cy="937894"/>
            <a:chOff x="-355" y="395274"/>
            <a:chExt cx="8809355" cy="937894"/>
          </a:xfrm>
        </p:grpSpPr>
        <p:sp>
          <p:nvSpPr>
            <p:cNvPr id="11" name="object 11"/>
            <p:cNvSpPr/>
            <p:nvPr/>
          </p:nvSpPr>
          <p:spPr>
            <a:xfrm>
              <a:off x="0" y="957237"/>
              <a:ext cx="3150870" cy="375920"/>
            </a:xfrm>
            <a:custGeom>
              <a:avLst/>
              <a:gdLst/>
              <a:ahLst/>
              <a:cxnLst/>
              <a:rect l="l" t="t" r="r" b="b"/>
              <a:pathLst>
                <a:path w="3150870" h="375919">
                  <a:moveTo>
                    <a:pt x="3150717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575358" y="375843"/>
                  </a:lnTo>
                  <a:lnTo>
                    <a:pt x="3150717" y="375843"/>
                  </a:lnTo>
                  <a:lnTo>
                    <a:pt x="3150717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355" y="957237"/>
              <a:ext cx="3556000" cy="375920"/>
            </a:xfrm>
            <a:custGeom>
              <a:avLst/>
              <a:gdLst/>
              <a:ahLst/>
              <a:cxnLst/>
              <a:rect l="l" t="t" r="r" b="b"/>
              <a:pathLst>
                <a:path w="3556000" h="375919">
                  <a:moveTo>
                    <a:pt x="3555720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778038" y="375843"/>
                  </a:lnTo>
                  <a:lnTo>
                    <a:pt x="3555720" y="375843"/>
                  </a:lnTo>
                  <a:lnTo>
                    <a:pt x="3555720" y="0"/>
                  </a:lnTo>
                  <a:close/>
                </a:path>
              </a:pathLst>
            </a:custGeom>
            <a:solidFill>
              <a:srgbClr val="D12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-355" y="395274"/>
              <a:ext cx="8809355" cy="561975"/>
            </a:xfrm>
            <a:custGeom>
              <a:avLst/>
              <a:gdLst/>
              <a:ahLst/>
              <a:cxnLst/>
              <a:rect l="l" t="t" r="r" b="b"/>
              <a:pathLst>
                <a:path w="8809355" h="561975">
                  <a:moveTo>
                    <a:pt x="8808834" y="0"/>
                  </a:moveTo>
                  <a:lnTo>
                    <a:pt x="0" y="0"/>
                  </a:lnTo>
                  <a:lnTo>
                    <a:pt x="0" y="561606"/>
                  </a:lnTo>
                  <a:lnTo>
                    <a:pt x="4404601" y="561606"/>
                  </a:lnTo>
                  <a:lnTo>
                    <a:pt x="8808834" y="561606"/>
                  </a:lnTo>
                  <a:lnTo>
                    <a:pt x="8808834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991704" y="426503"/>
            <a:ext cx="504761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/>
              <a:t>3</a:t>
            </a:r>
            <a:r>
              <a:rPr sz="2800" spc="-5" dirty="0"/>
              <a:t>.</a:t>
            </a:r>
            <a:r>
              <a:rPr sz="2800" spc="5" dirty="0"/>
              <a:t>3</a:t>
            </a:r>
            <a:r>
              <a:rPr sz="2800" dirty="0"/>
              <a:t>.</a:t>
            </a:r>
            <a:r>
              <a:rPr sz="2800" spc="-295" dirty="0"/>
              <a:t> </a:t>
            </a:r>
            <a:r>
              <a:rPr sz="2800" spc="-5" dirty="0"/>
              <a:t>L</a:t>
            </a:r>
            <a:r>
              <a:rPr sz="2800" spc="-114" dirty="0"/>
              <a:t>a</a:t>
            </a:r>
            <a:r>
              <a:rPr sz="2800" spc="-60" dirty="0"/>
              <a:t>y</a:t>
            </a:r>
            <a:r>
              <a:rPr sz="2800" spc="-5" dirty="0"/>
              <a:t>o</a:t>
            </a:r>
            <a:r>
              <a:rPr sz="2800" spc="5" dirty="0"/>
              <a:t>u</a:t>
            </a:r>
            <a:r>
              <a:rPr sz="2800" dirty="0"/>
              <a:t>t</a:t>
            </a:r>
            <a:r>
              <a:rPr sz="2800" spc="-5" dirty="0"/>
              <a:t> </a:t>
            </a:r>
            <a:r>
              <a:rPr sz="2800" dirty="0"/>
              <a:t>o d</a:t>
            </a:r>
            <a:r>
              <a:rPr sz="2800" spc="-5" dirty="0"/>
              <a:t>i</a:t>
            </a:r>
            <a:r>
              <a:rPr sz="2800" dirty="0"/>
              <a:t>s</a:t>
            </a:r>
            <a:r>
              <a:rPr sz="2800" spc="5" dirty="0"/>
              <a:t>t</a:t>
            </a:r>
            <a:r>
              <a:rPr sz="2800" spc="-10" dirty="0"/>
              <a:t>r</a:t>
            </a:r>
            <a:r>
              <a:rPr sz="2800" spc="-5" dirty="0"/>
              <a:t>i</a:t>
            </a:r>
            <a:r>
              <a:rPr sz="2800" spc="5" dirty="0"/>
              <a:t>b</a:t>
            </a:r>
            <a:r>
              <a:rPr sz="2800" dirty="0"/>
              <a:t>u</a:t>
            </a:r>
            <a:r>
              <a:rPr sz="2800" spc="-5" dirty="0"/>
              <a:t>c</a:t>
            </a:r>
            <a:r>
              <a:rPr sz="2800" dirty="0"/>
              <a:t>i</a:t>
            </a:r>
            <a:r>
              <a:rPr sz="2800" spc="-5" dirty="0"/>
              <a:t>ó</a:t>
            </a:r>
            <a:r>
              <a:rPr sz="2800" dirty="0"/>
              <a:t>n</a:t>
            </a:r>
            <a:r>
              <a:rPr sz="2800" spc="5" dirty="0"/>
              <a:t> </a:t>
            </a:r>
            <a:r>
              <a:rPr sz="2800" dirty="0"/>
              <a:t>en</a:t>
            </a:r>
            <a:r>
              <a:rPr sz="2800" spc="5" dirty="0"/>
              <a:t> </a:t>
            </a:r>
            <a:r>
              <a:rPr sz="2800" dirty="0"/>
              <a:t>p</a:t>
            </a:r>
            <a:r>
              <a:rPr sz="2800" spc="-5" dirty="0"/>
              <a:t>l</a:t>
            </a:r>
            <a:r>
              <a:rPr sz="2800" dirty="0"/>
              <a:t>a</a:t>
            </a:r>
            <a:r>
              <a:rPr sz="2800" spc="5" dirty="0"/>
              <a:t>n</a:t>
            </a:r>
            <a:r>
              <a:rPr sz="2800" spc="-5" dirty="0"/>
              <a:t>t</a:t>
            </a:r>
            <a:r>
              <a:rPr sz="2800" dirty="0"/>
              <a:t>a</a:t>
            </a:r>
            <a:endParaRPr sz="2800"/>
          </a:p>
        </p:txBody>
      </p:sp>
      <p:sp>
        <p:nvSpPr>
          <p:cNvPr id="15" name="object 15"/>
          <p:cNvSpPr txBox="1"/>
          <p:nvPr/>
        </p:nvSpPr>
        <p:spPr>
          <a:xfrm>
            <a:off x="335318" y="989177"/>
            <a:ext cx="8312150" cy="4623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8655">
              <a:lnSpc>
                <a:spcPct val="100000"/>
              </a:lnSpc>
              <a:spcBef>
                <a:spcPts val="100"/>
              </a:spcBef>
            </a:pPr>
            <a:r>
              <a:rPr sz="2400" spc="-1110" baseline="6944" dirty="0">
                <a:solidFill>
                  <a:srgbClr val="D1282D"/>
                </a:solidFill>
                <a:latin typeface="Gill Sans MT"/>
                <a:cs typeface="Gill Sans MT"/>
              </a:rPr>
              <a:t>S</a:t>
            </a:r>
            <a:r>
              <a:rPr sz="1800" b="1" spc="-140" dirty="0">
                <a:solidFill>
                  <a:srgbClr val="FFFFFF"/>
                </a:solidFill>
                <a:latin typeface="Gill Sans Ultra Bold"/>
                <a:cs typeface="Gill Sans Ultra Bold"/>
              </a:rPr>
              <a:t>I</a:t>
            </a:r>
            <a:r>
              <a:rPr sz="2400" spc="-1012" baseline="6944" dirty="0">
                <a:solidFill>
                  <a:srgbClr val="D1282D"/>
                </a:solidFill>
                <a:latin typeface="Gill Sans MT"/>
                <a:cs typeface="Gill Sans MT"/>
              </a:rPr>
              <a:t>u</a:t>
            </a:r>
            <a:r>
              <a:rPr sz="1800" b="1" spc="-785" dirty="0">
                <a:solidFill>
                  <a:srgbClr val="FFFFFF"/>
                </a:solidFill>
                <a:latin typeface="Gill Sans Ultra Bold"/>
                <a:cs typeface="Gill Sans Ultra Bold"/>
              </a:rPr>
              <a:t>n</a:t>
            </a:r>
            <a:r>
              <a:rPr sz="2400" spc="-52" baseline="6944" dirty="0">
                <a:solidFill>
                  <a:srgbClr val="D1282D"/>
                </a:solidFill>
                <a:latin typeface="Gill Sans MT"/>
                <a:cs typeface="Gill Sans MT"/>
              </a:rPr>
              <a:t>b</a:t>
            </a:r>
            <a:r>
              <a:rPr sz="1800" b="1" spc="-985" dirty="0">
                <a:solidFill>
                  <a:srgbClr val="FFFFFF"/>
                </a:solidFill>
                <a:latin typeface="Gill Sans Ultra Bold"/>
                <a:cs typeface="Gill Sans Ultra Bold"/>
              </a:rPr>
              <a:t>t</a:t>
            </a:r>
            <a:r>
              <a:rPr sz="2400" spc="-30" baseline="6944" dirty="0">
                <a:solidFill>
                  <a:srgbClr val="D1282D"/>
                </a:solidFill>
                <a:latin typeface="Gill Sans MT"/>
                <a:cs typeface="Gill Sans MT"/>
              </a:rPr>
              <a:t>t</a:t>
            </a:r>
            <a:r>
              <a:rPr sz="2400" spc="-15" baseline="6944" dirty="0">
                <a:solidFill>
                  <a:srgbClr val="D1282D"/>
                </a:solidFill>
                <a:latin typeface="Gill Sans MT"/>
                <a:cs typeface="Gill Sans MT"/>
              </a:rPr>
              <a:t>í</a:t>
            </a:r>
            <a:r>
              <a:rPr sz="2400" spc="-652" baseline="6944" dirty="0">
                <a:solidFill>
                  <a:srgbClr val="D1282D"/>
                </a:solidFill>
                <a:latin typeface="Gill Sans MT"/>
                <a:cs typeface="Gill Sans MT"/>
              </a:rPr>
              <a:t>t</a:t>
            </a:r>
            <a:r>
              <a:rPr sz="1800" b="1" spc="-785" dirty="0">
                <a:solidFill>
                  <a:srgbClr val="FFFFFF"/>
                </a:solidFill>
                <a:latin typeface="Gill Sans Ultra Bold"/>
                <a:cs typeface="Gill Sans Ultra Bold"/>
              </a:rPr>
              <a:t>r</a:t>
            </a:r>
            <a:r>
              <a:rPr sz="2400" spc="-120" baseline="6944" dirty="0">
                <a:solidFill>
                  <a:srgbClr val="D1282D"/>
                </a:solidFill>
                <a:latin typeface="Gill Sans MT"/>
                <a:cs typeface="Gill Sans MT"/>
              </a:rPr>
              <a:t>u</a:t>
            </a:r>
            <a:r>
              <a:rPr sz="1800" b="1" spc="-1230" dirty="0">
                <a:solidFill>
                  <a:srgbClr val="FFFFFF"/>
                </a:solidFill>
                <a:latin typeface="Gill Sans Ultra Bold"/>
                <a:cs typeface="Gill Sans Ultra Bold"/>
              </a:rPr>
              <a:t>o</a:t>
            </a:r>
            <a:r>
              <a:rPr sz="2400" spc="-7" baseline="6944" dirty="0">
                <a:solidFill>
                  <a:srgbClr val="D1282D"/>
                </a:solidFill>
                <a:latin typeface="Gill Sans MT"/>
                <a:cs typeface="Gill Sans MT"/>
              </a:rPr>
              <a:t>l</a:t>
            </a:r>
            <a:r>
              <a:rPr sz="2400" spc="-22" baseline="6944" dirty="0">
                <a:solidFill>
                  <a:srgbClr val="D1282D"/>
                </a:solidFill>
                <a:latin typeface="Gill Sans MT"/>
                <a:cs typeface="Gill Sans MT"/>
              </a:rPr>
              <a:t>o</a:t>
            </a:r>
            <a:r>
              <a:rPr sz="1800" b="1" spc="-1005" dirty="0">
                <a:solidFill>
                  <a:srgbClr val="FFFFFF"/>
                </a:solidFill>
                <a:latin typeface="Gill Sans Ultra Bold"/>
                <a:cs typeface="Gill Sans Ultra Bold"/>
              </a:rPr>
              <a:t>d</a:t>
            </a:r>
            <a:r>
              <a:rPr sz="2400" spc="-7" baseline="6944" dirty="0">
                <a:solidFill>
                  <a:srgbClr val="D1282D"/>
                </a:solidFill>
                <a:latin typeface="Gill Sans MT"/>
                <a:cs typeface="Gill Sans MT"/>
              </a:rPr>
              <a:t>1</a:t>
            </a:r>
            <a:r>
              <a:rPr sz="2400" spc="-375" baseline="6944" dirty="0">
                <a:solidFill>
                  <a:srgbClr val="D1282D"/>
                </a:solidFill>
                <a:latin typeface="Gill Sans MT"/>
                <a:cs typeface="Gill Sans MT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Gill Sans Ultra Bold"/>
                <a:cs typeface="Gill Sans Ultra Bold"/>
              </a:rPr>
              <a:t>u</a:t>
            </a:r>
            <a:r>
              <a:rPr sz="1800" b="1" spc="-20" dirty="0">
                <a:solidFill>
                  <a:srgbClr val="FFFFFF"/>
                </a:solidFill>
                <a:latin typeface="Gill Sans Ultra Bold"/>
                <a:cs typeface="Gill Sans Ultra Bold"/>
              </a:rPr>
              <a:t>c</a:t>
            </a:r>
            <a:r>
              <a:rPr sz="1800" b="1" spc="-10" dirty="0">
                <a:solidFill>
                  <a:srgbClr val="FFFFFF"/>
                </a:solidFill>
                <a:latin typeface="Gill Sans Ultra Bold"/>
                <a:cs typeface="Gill Sans Ultra Bold"/>
              </a:rPr>
              <a:t>c</a:t>
            </a:r>
            <a:r>
              <a:rPr sz="1800" b="1" dirty="0">
                <a:solidFill>
                  <a:srgbClr val="FFFFFF"/>
                </a:solidFill>
                <a:latin typeface="Gill Sans Ultra Bold"/>
                <a:cs typeface="Gill Sans Ultra Bold"/>
              </a:rPr>
              <a:t>i</a:t>
            </a:r>
            <a:r>
              <a:rPr sz="1800" b="1" spc="-10" dirty="0">
                <a:solidFill>
                  <a:srgbClr val="FFFFFF"/>
                </a:solidFill>
                <a:latin typeface="Gill Sans Ultra Bold"/>
                <a:cs typeface="Gill Sans Ultra Bold"/>
              </a:rPr>
              <a:t>ó</a:t>
            </a:r>
            <a:r>
              <a:rPr sz="1800" b="1" spc="-5" dirty="0">
                <a:solidFill>
                  <a:srgbClr val="FFFFFF"/>
                </a:solidFill>
                <a:latin typeface="Gill Sans Ultra Bold"/>
                <a:cs typeface="Gill Sans Ultra Bold"/>
              </a:rPr>
              <a:t>n</a:t>
            </a:r>
            <a:endParaRPr sz="1800">
              <a:latin typeface="Gill Sans Ultra Bold"/>
              <a:cs typeface="Gill Sans Ultra Bold"/>
            </a:endParaRPr>
          </a:p>
          <a:p>
            <a:pPr marL="25400" marR="17780" indent="98425">
              <a:lnSpc>
                <a:spcPct val="101400"/>
              </a:lnSpc>
              <a:spcBef>
                <a:spcPts val="1880"/>
              </a:spcBef>
            </a:pPr>
            <a:r>
              <a:rPr sz="2400" b="1" spc="-5" dirty="0">
                <a:latin typeface="Arial"/>
                <a:cs typeface="Arial"/>
              </a:rPr>
              <a:t>Distribución en planta </a:t>
            </a:r>
            <a:r>
              <a:rPr sz="2400" b="1" dirty="0">
                <a:latin typeface="Arial"/>
                <a:cs typeface="Arial"/>
              </a:rPr>
              <a:t>o </a:t>
            </a:r>
            <a:r>
              <a:rPr sz="2400" b="1" spc="-5" dirty="0">
                <a:latin typeface="Arial"/>
                <a:cs typeface="Arial"/>
              </a:rPr>
              <a:t>Layout: </a:t>
            </a:r>
            <a:r>
              <a:rPr sz="2400" b="1" i="1" spc="-5" dirty="0">
                <a:latin typeface="Arial"/>
                <a:cs typeface="Arial"/>
              </a:rPr>
              <a:t>Ordenación espacial </a:t>
            </a:r>
            <a:r>
              <a:rPr sz="2400" b="1" i="1" dirty="0">
                <a:latin typeface="Arial"/>
                <a:cs typeface="Arial"/>
              </a:rPr>
              <a:t>de </a:t>
            </a:r>
            <a:r>
              <a:rPr sz="2400" b="1" i="1" spc="-655" dirty="0">
                <a:latin typeface="Arial"/>
                <a:cs typeface="Arial"/>
              </a:rPr>
              <a:t> </a:t>
            </a:r>
            <a:r>
              <a:rPr sz="2400" b="1" i="1" spc="-5" dirty="0">
                <a:latin typeface="Arial"/>
                <a:cs typeface="Arial"/>
              </a:rPr>
              <a:t>todos </a:t>
            </a:r>
            <a:r>
              <a:rPr sz="2400" b="1" i="1" dirty="0">
                <a:latin typeface="Arial"/>
                <a:cs typeface="Arial"/>
              </a:rPr>
              <a:t>los </a:t>
            </a:r>
            <a:r>
              <a:rPr sz="2400" b="1" i="1" spc="-5" dirty="0">
                <a:latin typeface="Arial"/>
                <a:cs typeface="Arial"/>
              </a:rPr>
              <a:t>elementos implicados en </a:t>
            </a:r>
            <a:r>
              <a:rPr sz="2400" b="1" i="1" dirty="0">
                <a:latin typeface="Arial"/>
                <a:cs typeface="Arial"/>
              </a:rPr>
              <a:t>la </a:t>
            </a:r>
            <a:r>
              <a:rPr sz="2400" b="1" i="1" spc="-5" dirty="0">
                <a:latin typeface="Arial"/>
                <a:cs typeface="Arial"/>
              </a:rPr>
              <a:t>prestación </a:t>
            </a:r>
            <a:r>
              <a:rPr sz="2400" b="1" i="1" spc="-10" dirty="0">
                <a:latin typeface="Arial"/>
                <a:cs typeface="Arial"/>
              </a:rPr>
              <a:t>del </a:t>
            </a:r>
            <a:r>
              <a:rPr sz="2400" b="1" i="1" spc="-5" dirty="0">
                <a:latin typeface="Arial"/>
                <a:cs typeface="Arial"/>
              </a:rPr>
              <a:t> servicio.</a:t>
            </a:r>
            <a:endParaRPr sz="2400">
              <a:latin typeface="Arial"/>
              <a:cs typeface="Arial"/>
            </a:endParaRPr>
          </a:p>
          <a:p>
            <a:pPr marL="482600" marR="224154" indent="-182880">
              <a:lnSpc>
                <a:spcPct val="100000"/>
              </a:lnSpc>
              <a:spcBef>
                <a:spcPts val="1080"/>
              </a:spcBef>
              <a:buClr>
                <a:srgbClr val="D1282D"/>
              </a:buClr>
              <a:buChar char="•"/>
              <a:tabLst>
                <a:tab pos="482600" algn="l"/>
              </a:tabLst>
            </a:pPr>
            <a:r>
              <a:rPr sz="2400" spc="-10" dirty="0">
                <a:latin typeface="Arial"/>
                <a:cs typeface="Arial"/>
              </a:rPr>
              <a:t>Puede </a:t>
            </a:r>
            <a:r>
              <a:rPr sz="2400" spc="-5" dirty="0">
                <a:latin typeface="Arial"/>
                <a:cs typeface="Arial"/>
              </a:rPr>
              <a:t>influir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la</a:t>
            </a:r>
            <a:r>
              <a:rPr sz="2400" spc="-5" dirty="0">
                <a:latin typeface="Arial"/>
                <a:cs typeface="Arial"/>
              </a:rPr>
              <a:t> percepción </a:t>
            </a:r>
            <a:r>
              <a:rPr sz="2400" dirty="0">
                <a:latin typeface="Arial"/>
                <a:cs typeface="Arial"/>
              </a:rPr>
              <a:t>de</a:t>
            </a:r>
            <a:r>
              <a:rPr sz="2400" spc="-5" dirty="0">
                <a:latin typeface="Arial"/>
                <a:cs typeface="Arial"/>
              </a:rPr>
              <a:t> la</a:t>
            </a:r>
            <a:r>
              <a:rPr sz="2400" spc="-10" dirty="0">
                <a:latin typeface="Arial"/>
                <a:cs typeface="Arial"/>
              </a:rPr>
              <a:t> calidad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por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parte del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cliente</a:t>
            </a:r>
            <a:endParaRPr sz="2400">
              <a:latin typeface="Arial"/>
              <a:cs typeface="Arial"/>
            </a:endParaRPr>
          </a:p>
          <a:p>
            <a:pPr marL="482600" marR="958850" indent="-182880">
              <a:lnSpc>
                <a:spcPct val="100000"/>
              </a:lnSpc>
              <a:spcBef>
                <a:spcPts val="400"/>
              </a:spcBef>
              <a:buClr>
                <a:srgbClr val="D1282D"/>
              </a:buClr>
              <a:buFont typeface="Arial"/>
              <a:buChar char="•"/>
              <a:tabLst>
                <a:tab pos="482600" algn="l"/>
                <a:tab pos="1725295" algn="l"/>
              </a:tabLst>
            </a:pPr>
            <a:r>
              <a:rPr sz="2000" b="1" spc="-5" dirty="0">
                <a:latin typeface="Arial"/>
                <a:cs typeface="Arial"/>
              </a:rPr>
              <a:t>Objetivo:	</a:t>
            </a:r>
            <a:r>
              <a:rPr sz="2000" dirty="0">
                <a:latin typeface="Arial"/>
                <a:cs typeface="Arial"/>
              </a:rPr>
              <a:t>Lograr una ordenación que sea coherente con </a:t>
            </a:r>
            <a:r>
              <a:rPr sz="2000" spc="-5" dirty="0">
                <a:latin typeface="Arial"/>
                <a:cs typeface="Arial"/>
              </a:rPr>
              <a:t>las </a:t>
            </a:r>
            <a:r>
              <a:rPr sz="2000" spc="-5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prioridades</a:t>
            </a:r>
            <a:r>
              <a:rPr sz="2000" spc="-5" dirty="0">
                <a:latin typeface="Arial"/>
                <a:cs typeface="Arial"/>
              </a:rPr>
              <a:t> competitivas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definidas</a:t>
            </a:r>
            <a:endParaRPr sz="2000">
              <a:latin typeface="Arial"/>
              <a:cs typeface="Arial"/>
            </a:endParaRPr>
          </a:p>
          <a:p>
            <a:pPr marL="482600" indent="-182880">
              <a:lnSpc>
                <a:spcPct val="100000"/>
              </a:lnSpc>
              <a:spcBef>
                <a:spcPts val="475"/>
              </a:spcBef>
              <a:buClr>
                <a:srgbClr val="D1282D"/>
              </a:buClr>
              <a:buChar char="•"/>
              <a:tabLst>
                <a:tab pos="482600" algn="l"/>
              </a:tabLst>
            </a:pPr>
            <a:r>
              <a:rPr sz="2400" spc="-5" dirty="0">
                <a:latin typeface="Arial"/>
                <a:cs typeface="Arial"/>
              </a:rPr>
              <a:t>Diferencia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con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manufactura</a:t>
            </a:r>
            <a:endParaRPr sz="2400">
              <a:latin typeface="Arial"/>
              <a:cs typeface="Arial"/>
            </a:endParaRPr>
          </a:p>
          <a:p>
            <a:pPr marL="1168400" lvl="1" indent="-228600">
              <a:lnSpc>
                <a:spcPct val="100000"/>
              </a:lnSpc>
              <a:spcBef>
                <a:spcPts val="400"/>
              </a:spcBef>
              <a:buClr>
                <a:srgbClr val="D1282D"/>
              </a:buClr>
              <a:buChar char="•"/>
              <a:tabLst>
                <a:tab pos="1167765" algn="l"/>
                <a:tab pos="1168400" algn="l"/>
              </a:tabLst>
            </a:pPr>
            <a:r>
              <a:rPr sz="2000" spc="-5" dirty="0">
                <a:latin typeface="Arial"/>
                <a:cs typeface="Arial"/>
              </a:rPr>
              <a:t>Más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importancia</a:t>
            </a:r>
            <a:r>
              <a:rPr sz="2000" dirty="0">
                <a:latin typeface="Arial"/>
                <a:cs typeface="Arial"/>
              </a:rPr>
              <a:t> a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la</a:t>
            </a:r>
            <a:r>
              <a:rPr sz="2000" dirty="0">
                <a:latin typeface="Arial"/>
                <a:cs typeface="Arial"/>
              </a:rPr>
              <a:t> satisfacción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 comodidad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del</a:t>
            </a:r>
            <a:r>
              <a:rPr sz="2000" spc="-5" dirty="0">
                <a:latin typeface="Arial"/>
                <a:cs typeface="Arial"/>
              </a:rPr>
              <a:t> cliente</a:t>
            </a:r>
            <a:endParaRPr sz="2000">
              <a:latin typeface="Arial"/>
              <a:cs typeface="Arial"/>
            </a:endParaRPr>
          </a:p>
          <a:p>
            <a:pPr marL="1168400" marR="284480" lvl="1" indent="-228600">
              <a:lnSpc>
                <a:spcPct val="100000"/>
              </a:lnSpc>
              <a:spcBef>
                <a:spcPts val="400"/>
              </a:spcBef>
              <a:buClr>
                <a:srgbClr val="D1282D"/>
              </a:buClr>
              <a:buChar char="•"/>
              <a:tabLst>
                <a:tab pos="1167765" algn="l"/>
                <a:tab pos="1168400" algn="l"/>
              </a:tabLst>
            </a:pPr>
            <a:r>
              <a:rPr sz="2000" spc="-5" dirty="0">
                <a:latin typeface="Arial"/>
                <a:cs typeface="Arial"/>
              </a:rPr>
              <a:t>Análisis</a:t>
            </a:r>
            <a:r>
              <a:rPr sz="2000" dirty="0">
                <a:latin typeface="Arial"/>
                <a:cs typeface="Arial"/>
              </a:rPr>
              <a:t> de </a:t>
            </a:r>
            <a:r>
              <a:rPr sz="2000" spc="-5" dirty="0">
                <a:latin typeface="Arial"/>
                <a:cs typeface="Arial"/>
              </a:rPr>
              <a:t>la</a:t>
            </a:r>
            <a:r>
              <a:rPr sz="2000" dirty="0">
                <a:latin typeface="Arial"/>
                <a:cs typeface="Arial"/>
              </a:rPr>
              <a:t> capacidad,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estudiando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recorridos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 esperas de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clientes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859997" y="6083998"/>
            <a:ext cx="4140200" cy="540385"/>
            <a:chOff x="4859997" y="6083998"/>
            <a:chExt cx="4140200" cy="540385"/>
          </a:xfrm>
        </p:grpSpPr>
        <p:sp>
          <p:nvSpPr>
            <p:cNvPr id="17" name="object 17"/>
            <p:cNvSpPr/>
            <p:nvPr/>
          </p:nvSpPr>
          <p:spPr>
            <a:xfrm>
              <a:off x="4859997" y="6083998"/>
              <a:ext cx="4140200" cy="540385"/>
            </a:xfrm>
            <a:custGeom>
              <a:avLst/>
              <a:gdLst/>
              <a:ahLst/>
              <a:cxnLst/>
              <a:rect l="l" t="t" r="r" b="b"/>
              <a:pathLst>
                <a:path w="4140200" h="540384">
                  <a:moveTo>
                    <a:pt x="4139996" y="0"/>
                  </a:moveTo>
                  <a:lnTo>
                    <a:pt x="0" y="0"/>
                  </a:lnTo>
                  <a:lnTo>
                    <a:pt x="0" y="540004"/>
                  </a:lnTo>
                  <a:lnTo>
                    <a:pt x="2069998" y="540004"/>
                  </a:lnTo>
                  <a:lnTo>
                    <a:pt x="4139996" y="540004"/>
                  </a:lnTo>
                  <a:lnTo>
                    <a:pt x="41399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859997" y="6083998"/>
              <a:ext cx="4140200" cy="540385"/>
            </a:xfrm>
            <a:custGeom>
              <a:avLst/>
              <a:gdLst/>
              <a:ahLst/>
              <a:cxnLst/>
              <a:rect l="l" t="t" r="r" b="b"/>
              <a:pathLst>
                <a:path w="4140200" h="540384">
                  <a:moveTo>
                    <a:pt x="2069998" y="540004"/>
                  </a:moveTo>
                  <a:lnTo>
                    <a:pt x="0" y="540004"/>
                  </a:lnTo>
                  <a:lnTo>
                    <a:pt x="0" y="0"/>
                  </a:lnTo>
                  <a:lnTo>
                    <a:pt x="4139996" y="0"/>
                  </a:lnTo>
                  <a:lnTo>
                    <a:pt x="4139996" y="540004"/>
                  </a:lnTo>
                  <a:lnTo>
                    <a:pt x="2069998" y="5400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290"/>
              </a:lnSpc>
            </a:pPr>
            <a:r>
              <a:rPr spc="-5" dirty="0"/>
              <a:t>Dirección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Operaciones</a:t>
            </a:r>
            <a:r>
              <a:rPr spc="-10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5" dirty="0"/>
              <a:t>Servicios</a:t>
            </a:r>
          </a:p>
          <a:p>
            <a:pPr algn="ctr">
              <a:lnSpc>
                <a:spcPts val="1540"/>
              </a:lnSpc>
            </a:pPr>
            <a:r>
              <a:rPr i="0" spc="-5" dirty="0">
                <a:solidFill>
                  <a:srgbClr val="C8201D"/>
                </a:solidFill>
                <a:latin typeface="Calibri"/>
                <a:cs typeface="Calibri"/>
              </a:rPr>
              <a:t>Grado</a:t>
            </a:r>
            <a:r>
              <a:rPr i="0" spc="-10" dirty="0">
                <a:solidFill>
                  <a:srgbClr val="C8201D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D"/>
                </a:solidFill>
                <a:latin typeface="Calibri"/>
                <a:cs typeface="Calibri"/>
              </a:rPr>
              <a:t>en</a:t>
            </a:r>
            <a:r>
              <a:rPr i="0" dirty="0">
                <a:solidFill>
                  <a:srgbClr val="C8201D"/>
                </a:solidFill>
                <a:latin typeface="Calibri"/>
                <a:cs typeface="Calibri"/>
              </a:rPr>
              <a:t> Ciencia</a:t>
            </a:r>
            <a:r>
              <a:rPr i="0" spc="-15" dirty="0">
                <a:solidFill>
                  <a:srgbClr val="C8201D"/>
                </a:solidFill>
                <a:latin typeface="Calibri"/>
                <a:cs typeface="Calibri"/>
              </a:rPr>
              <a:t> </a:t>
            </a:r>
            <a:r>
              <a:rPr i="0" spc="-10" dirty="0">
                <a:solidFill>
                  <a:srgbClr val="C8201D"/>
                </a:solidFill>
                <a:latin typeface="Calibri"/>
                <a:cs typeface="Calibri"/>
              </a:rPr>
              <a:t>Gestión</a:t>
            </a:r>
            <a:r>
              <a:rPr i="0" dirty="0">
                <a:solidFill>
                  <a:srgbClr val="C8201D"/>
                </a:solidFill>
                <a:latin typeface="Calibri"/>
                <a:cs typeface="Calibri"/>
              </a:rPr>
              <a:t> e</a:t>
            </a:r>
            <a:r>
              <a:rPr i="0" spc="-10" dirty="0">
                <a:solidFill>
                  <a:srgbClr val="C8201D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D"/>
                </a:solidFill>
                <a:latin typeface="Calibri"/>
                <a:cs typeface="Calibri"/>
              </a:rPr>
              <a:t>Ingeniería</a:t>
            </a:r>
            <a:r>
              <a:rPr i="0" dirty="0">
                <a:solidFill>
                  <a:srgbClr val="C8201D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D"/>
                </a:solidFill>
                <a:latin typeface="Calibri"/>
                <a:cs typeface="Calibri"/>
              </a:rPr>
              <a:t>de</a:t>
            </a:r>
            <a:r>
              <a:rPr i="0" spc="-10" dirty="0">
                <a:solidFill>
                  <a:srgbClr val="C8201D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C8201D"/>
                </a:solidFill>
                <a:latin typeface="Calibri"/>
                <a:cs typeface="Calibri"/>
              </a:rPr>
              <a:t>Servicios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9156700" cy="6864350"/>
            <a:chOff x="-6350" y="0"/>
            <a:chExt cx="9156700" cy="6864350"/>
          </a:xfrm>
        </p:grpSpPr>
        <p:sp>
          <p:nvSpPr>
            <p:cNvPr id="3" name="object 3"/>
            <p:cNvSpPr/>
            <p:nvPr/>
          </p:nvSpPr>
          <p:spPr>
            <a:xfrm>
              <a:off x="9001073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570" y="0"/>
                  </a:moveTo>
                  <a:lnTo>
                    <a:pt x="0" y="0"/>
                  </a:lnTo>
                  <a:lnTo>
                    <a:pt x="0" y="1371231"/>
                  </a:lnTo>
                  <a:lnTo>
                    <a:pt x="71285" y="1371231"/>
                  </a:lnTo>
                  <a:lnTo>
                    <a:pt x="142570" y="1371231"/>
                  </a:lnTo>
                  <a:lnTo>
                    <a:pt x="142570" y="0"/>
                  </a:lnTo>
                  <a:close/>
                </a:path>
              </a:pathLst>
            </a:custGeom>
            <a:solidFill>
              <a:srgbClr val="D02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001073" y="1371244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570" y="0"/>
                  </a:moveTo>
                  <a:lnTo>
                    <a:pt x="0" y="0"/>
                  </a:lnTo>
                  <a:lnTo>
                    <a:pt x="0" y="5486031"/>
                  </a:lnTo>
                  <a:lnTo>
                    <a:pt x="71285" y="5486031"/>
                  </a:lnTo>
                  <a:lnTo>
                    <a:pt x="142570" y="5486031"/>
                  </a:lnTo>
                  <a:lnTo>
                    <a:pt x="1425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4750"/>
              <a:ext cx="9143631" cy="90289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000838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9143631" y="0"/>
                  </a:moveTo>
                  <a:lnTo>
                    <a:pt x="0" y="0"/>
                  </a:lnTo>
                  <a:lnTo>
                    <a:pt x="0" y="856805"/>
                  </a:lnTo>
                  <a:lnTo>
                    <a:pt x="9143631" y="856805"/>
                  </a:lnTo>
                  <a:lnTo>
                    <a:pt x="91436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6857644"/>
              <a:ext cx="4508500" cy="0"/>
            </a:xfrm>
            <a:custGeom>
              <a:avLst/>
              <a:gdLst/>
              <a:ahLst/>
              <a:cxnLst/>
              <a:rect l="l" t="t" r="r" b="b"/>
              <a:pathLst>
                <a:path w="4508500">
                  <a:moveTo>
                    <a:pt x="4508284" y="0"/>
                  </a:moveTo>
                  <a:lnTo>
                    <a:pt x="0" y="0"/>
                  </a:lnTo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5994538"/>
              <a:ext cx="9144000" cy="12700"/>
            </a:xfrm>
            <a:custGeom>
              <a:avLst/>
              <a:gdLst/>
              <a:ahLst/>
              <a:cxnLst/>
              <a:rect l="l" t="t" r="r" b="b"/>
              <a:pathLst>
                <a:path w="9144000" h="12700">
                  <a:moveTo>
                    <a:pt x="0" y="12599"/>
                  </a:moveTo>
                  <a:lnTo>
                    <a:pt x="9143631" y="12599"/>
                  </a:lnTo>
                  <a:lnTo>
                    <a:pt x="9143631" y="0"/>
                  </a:lnTo>
                  <a:lnTo>
                    <a:pt x="0" y="0"/>
                  </a:lnTo>
                  <a:lnTo>
                    <a:pt x="0" y="125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08284" y="6857644"/>
              <a:ext cx="4635500" cy="0"/>
            </a:xfrm>
            <a:custGeom>
              <a:avLst/>
              <a:gdLst/>
              <a:ahLst/>
              <a:cxnLst/>
              <a:rect l="l" t="t" r="r" b="b"/>
              <a:pathLst>
                <a:path w="4635500">
                  <a:moveTo>
                    <a:pt x="4635347" y="0"/>
                  </a:moveTo>
                  <a:lnTo>
                    <a:pt x="0" y="0"/>
                  </a:lnTo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24" y="6137287"/>
              <a:ext cx="1423784" cy="542518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10374" y="792251"/>
            <a:ext cx="833119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1</a:t>
            </a:r>
            <a:r>
              <a:rPr sz="650" spc="5" dirty="0">
                <a:solidFill>
                  <a:srgbClr val="F1F1F1"/>
                </a:solidFill>
                <a:latin typeface="Gill Sans MT"/>
                <a:cs typeface="Gill Sans MT"/>
              </a:rPr>
              <a:t>.</a:t>
            </a:r>
            <a:r>
              <a:rPr sz="650" spc="-35" dirty="0">
                <a:solidFill>
                  <a:srgbClr val="F1F1F1"/>
                </a:solidFill>
                <a:latin typeface="Gill Sans MT"/>
                <a:cs typeface="Gill Sans MT"/>
              </a:rPr>
              <a:t>C</a:t>
            </a:r>
            <a:r>
              <a:rPr sz="650" spc="-65" dirty="0">
                <a:solidFill>
                  <a:srgbClr val="F1F1F1"/>
                </a:solidFill>
                <a:latin typeface="Gill Sans MT"/>
                <a:cs typeface="Gill Sans MT"/>
              </a:rPr>
              <a:t>A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650" spc="-65" dirty="0">
                <a:solidFill>
                  <a:srgbClr val="F1F1F1"/>
                </a:solidFill>
                <a:latin typeface="Gill Sans MT"/>
                <a:cs typeface="Gill Sans MT"/>
              </a:rPr>
              <a:t>P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U</a:t>
            </a:r>
            <a:r>
              <a:rPr sz="65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114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D</a:t>
            </a:r>
            <a:r>
              <a:rPr sz="650" spc="65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ÓS</a:t>
            </a:r>
            <a:r>
              <a:rPr sz="650" spc="-105" dirty="0">
                <a:solidFill>
                  <a:srgbClr val="F1F1F1"/>
                </a:solidFill>
                <a:latin typeface="Gill Sans MT"/>
                <a:cs typeface="Gill Sans MT"/>
              </a:rPr>
              <a:t>T</a:t>
            </a:r>
            <a:r>
              <a:rPr sz="650" spc="-50" dirty="0">
                <a:solidFill>
                  <a:srgbClr val="F1F1F1"/>
                </a:solidFill>
                <a:latin typeface="Gill Sans MT"/>
                <a:cs typeface="Gill Sans MT"/>
              </a:rPr>
              <a:t>OL</a:t>
            </a: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65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endParaRPr sz="650">
              <a:latin typeface="Gill Sans MT"/>
              <a:cs typeface="Gill Sans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-355" y="395274"/>
            <a:ext cx="8809355" cy="937894"/>
            <a:chOff x="-355" y="395274"/>
            <a:chExt cx="8809355" cy="937894"/>
          </a:xfrm>
        </p:grpSpPr>
        <p:sp>
          <p:nvSpPr>
            <p:cNvPr id="13" name="object 13"/>
            <p:cNvSpPr/>
            <p:nvPr/>
          </p:nvSpPr>
          <p:spPr>
            <a:xfrm>
              <a:off x="0" y="957237"/>
              <a:ext cx="3150870" cy="375920"/>
            </a:xfrm>
            <a:custGeom>
              <a:avLst/>
              <a:gdLst/>
              <a:ahLst/>
              <a:cxnLst/>
              <a:rect l="l" t="t" r="r" b="b"/>
              <a:pathLst>
                <a:path w="3150870" h="375919">
                  <a:moveTo>
                    <a:pt x="3150717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575358" y="375843"/>
                  </a:lnTo>
                  <a:lnTo>
                    <a:pt x="3150717" y="375843"/>
                  </a:lnTo>
                  <a:lnTo>
                    <a:pt x="3150717" y="0"/>
                  </a:lnTo>
                  <a:close/>
                </a:path>
              </a:pathLst>
            </a:custGeom>
            <a:solidFill>
              <a:srgbClr val="0C0C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-355" y="957237"/>
              <a:ext cx="3556000" cy="375920"/>
            </a:xfrm>
            <a:custGeom>
              <a:avLst/>
              <a:gdLst/>
              <a:ahLst/>
              <a:cxnLst/>
              <a:rect l="l" t="t" r="r" b="b"/>
              <a:pathLst>
                <a:path w="3556000" h="375919">
                  <a:moveTo>
                    <a:pt x="3555720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778038" y="375843"/>
                  </a:lnTo>
                  <a:lnTo>
                    <a:pt x="3555720" y="375843"/>
                  </a:lnTo>
                  <a:lnTo>
                    <a:pt x="3555720" y="0"/>
                  </a:lnTo>
                  <a:close/>
                </a:path>
              </a:pathLst>
            </a:custGeom>
            <a:solidFill>
              <a:srgbClr val="D02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355" y="395274"/>
              <a:ext cx="8809355" cy="561975"/>
            </a:xfrm>
            <a:custGeom>
              <a:avLst/>
              <a:gdLst/>
              <a:ahLst/>
              <a:cxnLst/>
              <a:rect l="l" t="t" r="r" b="b"/>
              <a:pathLst>
                <a:path w="8809355" h="561975">
                  <a:moveTo>
                    <a:pt x="8808834" y="0"/>
                  </a:moveTo>
                  <a:lnTo>
                    <a:pt x="0" y="0"/>
                  </a:lnTo>
                  <a:lnTo>
                    <a:pt x="0" y="561606"/>
                  </a:lnTo>
                  <a:lnTo>
                    <a:pt x="4404601" y="561606"/>
                  </a:lnTo>
                  <a:lnTo>
                    <a:pt x="8808834" y="561606"/>
                  </a:lnTo>
                  <a:lnTo>
                    <a:pt x="8808834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991704" y="426503"/>
            <a:ext cx="504761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/>
              <a:t>3</a:t>
            </a:r>
            <a:r>
              <a:rPr sz="2800" spc="-5" dirty="0"/>
              <a:t>.</a:t>
            </a:r>
            <a:r>
              <a:rPr sz="2800" spc="5" dirty="0"/>
              <a:t>3</a:t>
            </a:r>
            <a:r>
              <a:rPr sz="2800" dirty="0"/>
              <a:t>.</a:t>
            </a:r>
            <a:r>
              <a:rPr sz="2800" spc="-295" dirty="0"/>
              <a:t> </a:t>
            </a:r>
            <a:r>
              <a:rPr sz="2800" spc="-5" dirty="0"/>
              <a:t>L</a:t>
            </a:r>
            <a:r>
              <a:rPr sz="2800" spc="-114" dirty="0"/>
              <a:t>a</a:t>
            </a:r>
            <a:r>
              <a:rPr sz="2800" spc="-60" dirty="0"/>
              <a:t>y</a:t>
            </a:r>
            <a:r>
              <a:rPr sz="2800" spc="-5" dirty="0"/>
              <a:t>o</a:t>
            </a:r>
            <a:r>
              <a:rPr sz="2800" spc="5" dirty="0"/>
              <a:t>u</a:t>
            </a:r>
            <a:r>
              <a:rPr sz="2800" dirty="0"/>
              <a:t>t</a:t>
            </a:r>
            <a:r>
              <a:rPr sz="2800" spc="-5" dirty="0"/>
              <a:t> </a:t>
            </a:r>
            <a:r>
              <a:rPr sz="2800" dirty="0"/>
              <a:t>o d</a:t>
            </a:r>
            <a:r>
              <a:rPr sz="2800" spc="-5" dirty="0"/>
              <a:t>i</a:t>
            </a:r>
            <a:r>
              <a:rPr sz="2800" dirty="0"/>
              <a:t>s</a:t>
            </a:r>
            <a:r>
              <a:rPr sz="2800" spc="5" dirty="0"/>
              <a:t>t</a:t>
            </a:r>
            <a:r>
              <a:rPr sz="2800" spc="-10" dirty="0"/>
              <a:t>r</a:t>
            </a:r>
            <a:r>
              <a:rPr sz="2800" spc="-5" dirty="0"/>
              <a:t>i</a:t>
            </a:r>
            <a:r>
              <a:rPr sz="2800" spc="5" dirty="0"/>
              <a:t>b</a:t>
            </a:r>
            <a:r>
              <a:rPr sz="2800" dirty="0"/>
              <a:t>u</a:t>
            </a:r>
            <a:r>
              <a:rPr sz="2800" spc="-5" dirty="0"/>
              <a:t>c</a:t>
            </a:r>
            <a:r>
              <a:rPr sz="2800" dirty="0"/>
              <a:t>i</a:t>
            </a:r>
            <a:r>
              <a:rPr sz="2800" spc="-5" dirty="0"/>
              <a:t>ó</a:t>
            </a:r>
            <a:r>
              <a:rPr sz="2800" dirty="0"/>
              <a:t>n</a:t>
            </a:r>
            <a:r>
              <a:rPr sz="2800" spc="5" dirty="0"/>
              <a:t> </a:t>
            </a:r>
            <a:r>
              <a:rPr sz="2800" dirty="0"/>
              <a:t>en</a:t>
            </a:r>
            <a:r>
              <a:rPr sz="2800" spc="5" dirty="0"/>
              <a:t> </a:t>
            </a:r>
            <a:r>
              <a:rPr sz="2800" dirty="0"/>
              <a:t>p</a:t>
            </a:r>
            <a:r>
              <a:rPr sz="2800" spc="-5" dirty="0"/>
              <a:t>l</a:t>
            </a:r>
            <a:r>
              <a:rPr sz="2800" dirty="0"/>
              <a:t>a</a:t>
            </a:r>
            <a:r>
              <a:rPr sz="2800" spc="5" dirty="0"/>
              <a:t>n</a:t>
            </a:r>
            <a:r>
              <a:rPr sz="2800" spc="-5" dirty="0"/>
              <a:t>t</a:t>
            </a:r>
            <a:r>
              <a:rPr sz="2800" dirty="0"/>
              <a:t>a</a:t>
            </a:r>
            <a:endParaRPr sz="2800"/>
          </a:p>
        </p:txBody>
      </p:sp>
      <p:sp>
        <p:nvSpPr>
          <p:cNvPr id="17" name="object 17"/>
          <p:cNvSpPr txBox="1"/>
          <p:nvPr/>
        </p:nvSpPr>
        <p:spPr>
          <a:xfrm>
            <a:off x="434225" y="887666"/>
            <a:ext cx="7079615" cy="35928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9595">
              <a:lnSpc>
                <a:spcPct val="100000"/>
              </a:lnSpc>
              <a:spcBef>
                <a:spcPts val="100"/>
              </a:spcBef>
            </a:pPr>
            <a:r>
              <a:rPr sz="1600" spc="-740" dirty="0">
                <a:solidFill>
                  <a:srgbClr val="D0272D"/>
                </a:solidFill>
                <a:latin typeface="Gill Sans MT"/>
                <a:cs typeface="Gill Sans MT"/>
              </a:rPr>
              <a:t>S</a:t>
            </a:r>
            <a:r>
              <a:rPr sz="3600" b="1" spc="-1395" baseline="-18518" dirty="0">
                <a:solidFill>
                  <a:srgbClr val="FFFFFF"/>
                </a:solidFill>
                <a:latin typeface="Gill Sans Ultra Bold"/>
                <a:cs typeface="Gill Sans Ultra Bold"/>
              </a:rPr>
              <a:t>F</a:t>
            </a:r>
            <a:r>
              <a:rPr sz="1600" spc="-5" dirty="0">
                <a:solidFill>
                  <a:srgbClr val="D0272D"/>
                </a:solidFill>
                <a:latin typeface="Gill Sans MT"/>
                <a:cs typeface="Gill Sans MT"/>
              </a:rPr>
              <a:t>u</a:t>
            </a:r>
            <a:r>
              <a:rPr sz="1600" spc="-755" dirty="0">
                <a:solidFill>
                  <a:srgbClr val="D0272D"/>
                </a:solidFill>
                <a:latin typeface="Gill Sans MT"/>
                <a:cs typeface="Gill Sans MT"/>
              </a:rPr>
              <a:t>b</a:t>
            </a:r>
            <a:r>
              <a:rPr sz="3600" b="1" spc="-1425" baseline="-18518" dirty="0">
                <a:solidFill>
                  <a:srgbClr val="FFFFFF"/>
                </a:solidFill>
                <a:latin typeface="Gill Sans Ultra Bold"/>
                <a:cs typeface="Gill Sans Ultra Bold"/>
              </a:rPr>
              <a:t>a</a:t>
            </a:r>
            <a:r>
              <a:rPr sz="1600" spc="-20" dirty="0">
                <a:solidFill>
                  <a:srgbClr val="D0272D"/>
                </a:solidFill>
                <a:latin typeface="Gill Sans MT"/>
                <a:cs typeface="Gill Sans MT"/>
              </a:rPr>
              <a:t>t</a:t>
            </a:r>
            <a:r>
              <a:rPr sz="1600" spc="-10" dirty="0">
                <a:solidFill>
                  <a:srgbClr val="D0272D"/>
                </a:solidFill>
                <a:latin typeface="Gill Sans MT"/>
                <a:cs typeface="Gill Sans MT"/>
              </a:rPr>
              <a:t>í</a:t>
            </a:r>
            <a:r>
              <a:rPr sz="1600" spc="-455" dirty="0">
                <a:solidFill>
                  <a:srgbClr val="D0272D"/>
                </a:solidFill>
                <a:latin typeface="Gill Sans MT"/>
                <a:cs typeface="Gill Sans MT"/>
              </a:rPr>
              <a:t>t</a:t>
            </a:r>
            <a:r>
              <a:rPr sz="3600" b="1" spc="-1702" baseline="-18518" dirty="0">
                <a:solidFill>
                  <a:srgbClr val="FFFFFF"/>
                </a:solidFill>
                <a:latin typeface="Gill Sans Ultra Bold"/>
                <a:cs typeface="Gill Sans Ultra Bold"/>
              </a:rPr>
              <a:t>c</a:t>
            </a:r>
            <a:r>
              <a:rPr sz="1600" spc="-5" dirty="0">
                <a:solidFill>
                  <a:srgbClr val="D0272D"/>
                </a:solidFill>
                <a:latin typeface="Gill Sans MT"/>
                <a:cs typeface="Gill Sans MT"/>
              </a:rPr>
              <a:t>u</a:t>
            </a:r>
            <a:r>
              <a:rPr sz="1600" spc="-30" dirty="0">
                <a:solidFill>
                  <a:srgbClr val="D0272D"/>
                </a:solidFill>
                <a:latin typeface="Gill Sans MT"/>
                <a:cs typeface="Gill Sans MT"/>
              </a:rPr>
              <a:t>l</a:t>
            </a:r>
            <a:r>
              <a:rPr sz="3600" b="1" spc="-2002" baseline="-18518" dirty="0">
                <a:solidFill>
                  <a:srgbClr val="FFFFFF"/>
                </a:solidFill>
                <a:latin typeface="Gill Sans Ultra Bold"/>
                <a:cs typeface="Gill Sans Ultra Bold"/>
              </a:rPr>
              <a:t>t</a:t>
            </a:r>
            <a:r>
              <a:rPr sz="1600" spc="-5" dirty="0">
                <a:solidFill>
                  <a:srgbClr val="D0272D"/>
                </a:solidFill>
                <a:latin typeface="Gill Sans MT"/>
                <a:cs typeface="Gill Sans MT"/>
              </a:rPr>
              <a:t>o</a:t>
            </a:r>
            <a:r>
              <a:rPr sz="1600" spc="-10" dirty="0">
                <a:solidFill>
                  <a:srgbClr val="D0272D"/>
                </a:solidFill>
                <a:latin typeface="Gill Sans MT"/>
                <a:cs typeface="Gill Sans MT"/>
              </a:rPr>
              <a:t> </a:t>
            </a:r>
            <a:r>
              <a:rPr sz="1600" spc="-800" dirty="0">
                <a:solidFill>
                  <a:srgbClr val="D0272D"/>
                </a:solidFill>
                <a:latin typeface="Gill Sans MT"/>
                <a:cs typeface="Gill Sans MT"/>
              </a:rPr>
              <a:t>1</a:t>
            </a:r>
            <a:r>
              <a:rPr sz="3600" b="1" spc="-7" baseline="-18518" dirty="0">
                <a:solidFill>
                  <a:srgbClr val="FFFFFF"/>
                </a:solidFill>
                <a:latin typeface="Gill Sans Ultra Bold"/>
                <a:cs typeface="Gill Sans Ultra Bold"/>
              </a:rPr>
              <a:t>o</a:t>
            </a:r>
            <a:r>
              <a:rPr sz="3600" b="1" spc="-135" baseline="-18518" dirty="0">
                <a:solidFill>
                  <a:srgbClr val="FFFFFF"/>
                </a:solidFill>
                <a:latin typeface="Gill Sans Ultra Bold"/>
                <a:cs typeface="Gill Sans Ultra Bold"/>
              </a:rPr>
              <a:t>r</a:t>
            </a:r>
            <a:r>
              <a:rPr sz="3600" b="1" spc="7" baseline="-18518" dirty="0">
                <a:solidFill>
                  <a:srgbClr val="FFFFFF"/>
                </a:solidFill>
                <a:latin typeface="Gill Sans Ultra Bold"/>
                <a:cs typeface="Gill Sans Ultra Bold"/>
              </a:rPr>
              <a:t>e</a:t>
            </a:r>
            <a:r>
              <a:rPr sz="3600" b="1" spc="-7" baseline="-18518" dirty="0">
                <a:solidFill>
                  <a:srgbClr val="FFFFFF"/>
                </a:solidFill>
                <a:latin typeface="Gill Sans Ultra Bold"/>
                <a:cs typeface="Gill Sans Ultra Bold"/>
              </a:rPr>
              <a:t>s</a:t>
            </a:r>
            <a:endParaRPr sz="3600" baseline="-18518">
              <a:latin typeface="Gill Sans Ultra Bold"/>
              <a:cs typeface="Gill Sans Ultra Bold"/>
            </a:endParaRPr>
          </a:p>
          <a:p>
            <a:pPr marL="219710" marR="30480" indent="-182245">
              <a:lnSpc>
                <a:spcPct val="100000"/>
              </a:lnSpc>
              <a:spcBef>
                <a:spcPts val="2650"/>
              </a:spcBef>
              <a:buClr>
                <a:srgbClr val="D0272D"/>
              </a:buClr>
              <a:buChar char="•"/>
              <a:tabLst>
                <a:tab pos="220345" algn="l"/>
              </a:tabLst>
            </a:pPr>
            <a:r>
              <a:rPr sz="2400" spc="-5" dirty="0">
                <a:latin typeface="Arial"/>
                <a:cs typeface="Arial"/>
              </a:rPr>
              <a:t>La naturaleza </a:t>
            </a:r>
            <a:r>
              <a:rPr sz="2400" spc="-10" dirty="0">
                <a:latin typeface="Arial"/>
                <a:cs typeface="Arial"/>
              </a:rPr>
              <a:t>del </a:t>
            </a:r>
            <a:r>
              <a:rPr sz="2400" spc="-5" dirty="0">
                <a:latin typeface="Arial"/>
                <a:cs typeface="Arial"/>
              </a:rPr>
              <a:t>servicio que </a:t>
            </a:r>
            <a:r>
              <a:rPr sz="2400" dirty="0">
                <a:latin typeface="Arial"/>
                <a:cs typeface="Arial"/>
              </a:rPr>
              <a:t>se </a:t>
            </a:r>
            <a:r>
              <a:rPr sz="2400" spc="-5" dirty="0">
                <a:latin typeface="Arial"/>
                <a:cs typeface="Arial"/>
              </a:rPr>
              <a:t>presta </a:t>
            </a:r>
            <a:r>
              <a:rPr sz="2400" dirty="0">
                <a:latin typeface="Arial"/>
                <a:cs typeface="Arial"/>
              </a:rPr>
              <a:t>y </a:t>
            </a:r>
            <a:r>
              <a:rPr sz="2400" spc="-5" dirty="0">
                <a:latin typeface="Arial"/>
                <a:cs typeface="Arial"/>
              </a:rPr>
              <a:t>receptor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del </a:t>
            </a:r>
            <a:r>
              <a:rPr sz="2400" spc="-5" dirty="0">
                <a:latin typeface="Arial"/>
                <a:cs typeface="Arial"/>
              </a:rPr>
              <a:t>servicio</a:t>
            </a:r>
            <a:endParaRPr sz="2400">
              <a:latin typeface="Arial"/>
              <a:cs typeface="Arial"/>
            </a:endParaRPr>
          </a:p>
          <a:p>
            <a:pPr marL="219710" indent="-182245">
              <a:lnSpc>
                <a:spcPct val="100000"/>
              </a:lnSpc>
              <a:spcBef>
                <a:spcPts val="480"/>
              </a:spcBef>
              <a:buClr>
                <a:srgbClr val="D0272D"/>
              </a:buClr>
              <a:buChar char="•"/>
              <a:tabLst>
                <a:tab pos="220345" algn="l"/>
              </a:tabLst>
            </a:pPr>
            <a:r>
              <a:rPr sz="2400" spc="-10" dirty="0">
                <a:latin typeface="Arial"/>
                <a:cs typeface="Arial"/>
              </a:rPr>
              <a:t>Disponibilidad 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terreno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-5" dirty="0">
                <a:latin typeface="Arial"/>
                <a:cs typeface="Arial"/>
              </a:rPr>
              <a:t> requisitos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 espacio</a:t>
            </a:r>
            <a:endParaRPr sz="2400">
              <a:latin typeface="Arial"/>
              <a:cs typeface="Arial"/>
            </a:endParaRPr>
          </a:p>
          <a:p>
            <a:pPr marL="219710" indent="-182245">
              <a:lnSpc>
                <a:spcPct val="100000"/>
              </a:lnSpc>
              <a:spcBef>
                <a:spcPts val="480"/>
              </a:spcBef>
              <a:buClr>
                <a:srgbClr val="D0272D"/>
              </a:buClr>
              <a:buChar char="•"/>
              <a:tabLst>
                <a:tab pos="220345" algn="l"/>
              </a:tabLst>
            </a:pPr>
            <a:r>
              <a:rPr sz="2400" spc="-10" dirty="0">
                <a:latin typeface="Arial"/>
                <a:cs typeface="Arial"/>
              </a:rPr>
              <a:t>Los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elementos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ubicar</a:t>
            </a:r>
            <a:endParaRPr sz="2400">
              <a:latin typeface="Arial"/>
              <a:cs typeface="Arial"/>
            </a:endParaRPr>
          </a:p>
          <a:p>
            <a:pPr marL="219710" indent="-182245">
              <a:lnSpc>
                <a:spcPct val="100000"/>
              </a:lnSpc>
              <a:spcBef>
                <a:spcPts val="480"/>
              </a:spcBef>
              <a:buClr>
                <a:srgbClr val="D0272D"/>
              </a:buClr>
              <a:buChar char="•"/>
              <a:tabLst>
                <a:tab pos="220345" algn="l"/>
              </a:tabLst>
            </a:pPr>
            <a:r>
              <a:rPr sz="2400" spc="-5" dirty="0">
                <a:latin typeface="Arial"/>
                <a:cs typeface="Arial"/>
              </a:rPr>
              <a:t>Factores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estéticos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en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general</a:t>
            </a:r>
            <a:endParaRPr sz="2400">
              <a:latin typeface="Arial"/>
              <a:cs typeface="Arial"/>
            </a:endParaRPr>
          </a:p>
          <a:p>
            <a:pPr marL="219710" indent="-182245">
              <a:lnSpc>
                <a:spcPct val="100000"/>
              </a:lnSpc>
              <a:spcBef>
                <a:spcPts val="480"/>
              </a:spcBef>
              <a:buClr>
                <a:srgbClr val="D0272D"/>
              </a:buClr>
              <a:buChar char="•"/>
              <a:tabLst>
                <a:tab pos="220345" algn="l"/>
              </a:tabLst>
            </a:pPr>
            <a:r>
              <a:rPr sz="2400" spc="-10" dirty="0">
                <a:latin typeface="Arial"/>
                <a:cs typeface="Arial"/>
              </a:rPr>
              <a:t>Flexibilidad</a:t>
            </a:r>
            <a:endParaRPr sz="2400">
              <a:latin typeface="Arial"/>
              <a:cs typeface="Arial"/>
            </a:endParaRPr>
          </a:p>
          <a:p>
            <a:pPr marL="219710" indent="-182245">
              <a:lnSpc>
                <a:spcPct val="100000"/>
              </a:lnSpc>
              <a:spcBef>
                <a:spcPts val="480"/>
              </a:spcBef>
              <a:buClr>
                <a:srgbClr val="D0272D"/>
              </a:buClr>
              <a:buChar char="•"/>
              <a:tabLst>
                <a:tab pos="220345" algn="l"/>
              </a:tabLst>
            </a:pPr>
            <a:r>
              <a:rPr sz="2400" spc="-5" dirty="0">
                <a:latin typeface="Arial"/>
                <a:cs typeface="Arial"/>
              </a:rPr>
              <a:t>Otros: </a:t>
            </a:r>
            <a:r>
              <a:rPr sz="2400" spc="-10" dirty="0">
                <a:latin typeface="Arial"/>
                <a:cs typeface="Arial"/>
              </a:rPr>
              <a:t>Flujo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información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859997" y="3428644"/>
            <a:ext cx="4140200" cy="3195955"/>
            <a:chOff x="4859997" y="3428644"/>
            <a:chExt cx="4140200" cy="3195955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27840" y="3428644"/>
              <a:ext cx="3694684" cy="246311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859997" y="6083998"/>
              <a:ext cx="4140200" cy="540385"/>
            </a:xfrm>
            <a:custGeom>
              <a:avLst/>
              <a:gdLst/>
              <a:ahLst/>
              <a:cxnLst/>
              <a:rect l="l" t="t" r="r" b="b"/>
              <a:pathLst>
                <a:path w="4140200" h="540384">
                  <a:moveTo>
                    <a:pt x="4139996" y="0"/>
                  </a:moveTo>
                  <a:lnTo>
                    <a:pt x="0" y="0"/>
                  </a:lnTo>
                  <a:lnTo>
                    <a:pt x="0" y="540004"/>
                  </a:lnTo>
                  <a:lnTo>
                    <a:pt x="2069998" y="540004"/>
                  </a:lnTo>
                  <a:lnTo>
                    <a:pt x="4139996" y="540004"/>
                  </a:lnTo>
                  <a:lnTo>
                    <a:pt x="41399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859997" y="6083998"/>
              <a:ext cx="4140200" cy="540385"/>
            </a:xfrm>
            <a:custGeom>
              <a:avLst/>
              <a:gdLst/>
              <a:ahLst/>
              <a:cxnLst/>
              <a:rect l="l" t="t" r="r" b="b"/>
              <a:pathLst>
                <a:path w="4140200" h="540384">
                  <a:moveTo>
                    <a:pt x="2069998" y="540004"/>
                  </a:moveTo>
                  <a:lnTo>
                    <a:pt x="0" y="540004"/>
                  </a:lnTo>
                  <a:lnTo>
                    <a:pt x="0" y="0"/>
                  </a:lnTo>
                  <a:lnTo>
                    <a:pt x="4139996" y="0"/>
                  </a:lnTo>
                  <a:lnTo>
                    <a:pt x="4139996" y="540004"/>
                  </a:lnTo>
                  <a:lnTo>
                    <a:pt x="2069998" y="5400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290"/>
              </a:lnSpc>
            </a:pPr>
            <a:r>
              <a:rPr spc="-5" dirty="0"/>
              <a:t>Dirección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Operaciones</a:t>
            </a:r>
            <a:r>
              <a:rPr spc="-10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5" dirty="0"/>
              <a:t>Servicios</a:t>
            </a:r>
          </a:p>
          <a:p>
            <a:pPr algn="ctr">
              <a:lnSpc>
                <a:spcPts val="1540"/>
              </a:lnSpc>
            </a:pPr>
            <a:r>
              <a:rPr i="0" spc="-5" dirty="0">
                <a:solidFill>
                  <a:srgbClr val="C8201D"/>
                </a:solidFill>
                <a:latin typeface="Calibri"/>
                <a:cs typeface="Calibri"/>
              </a:rPr>
              <a:t>Grado</a:t>
            </a:r>
            <a:r>
              <a:rPr i="0" spc="-10" dirty="0">
                <a:solidFill>
                  <a:srgbClr val="C8201D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D"/>
                </a:solidFill>
                <a:latin typeface="Calibri"/>
                <a:cs typeface="Calibri"/>
              </a:rPr>
              <a:t>en</a:t>
            </a:r>
            <a:r>
              <a:rPr i="0" dirty="0">
                <a:solidFill>
                  <a:srgbClr val="C8201D"/>
                </a:solidFill>
                <a:latin typeface="Calibri"/>
                <a:cs typeface="Calibri"/>
              </a:rPr>
              <a:t> Ciencia</a:t>
            </a:r>
            <a:r>
              <a:rPr i="0" spc="-15" dirty="0">
                <a:solidFill>
                  <a:srgbClr val="C8201D"/>
                </a:solidFill>
                <a:latin typeface="Calibri"/>
                <a:cs typeface="Calibri"/>
              </a:rPr>
              <a:t> </a:t>
            </a:r>
            <a:r>
              <a:rPr i="0" spc="-10" dirty="0">
                <a:solidFill>
                  <a:srgbClr val="C8201D"/>
                </a:solidFill>
                <a:latin typeface="Calibri"/>
                <a:cs typeface="Calibri"/>
              </a:rPr>
              <a:t>Gestión</a:t>
            </a:r>
            <a:r>
              <a:rPr i="0" dirty="0">
                <a:solidFill>
                  <a:srgbClr val="C8201D"/>
                </a:solidFill>
                <a:latin typeface="Calibri"/>
                <a:cs typeface="Calibri"/>
              </a:rPr>
              <a:t> e</a:t>
            </a:r>
            <a:r>
              <a:rPr i="0" spc="-10" dirty="0">
                <a:solidFill>
                  <a:srgbClr val="C8201D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D"/>
                </a:solidFill>
                <a:latin typeface="Calibri"/>
                <a:cs typeface="Calibri"/>
              </a:rPr>
              <a:t>Ingeniería</a:t>
            </a:r>
            <a:r>
              <a:rPr i="0" dirty="0">
                <a:solidFill>
                  <a:srgbClr val="C8201D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D"/>
                </a:solidFill>
                <a:latin typeface="Calibri"/>
                <a:cs typeface="Calibri"/>
              </a:rPr>
              <a:t>de</a:t>
            </a:r>
            <a:r>
              <a:rPr i="0" spc="-10" dirty="0">
                <a:solidFill>
                  <a:srgbClr val="C8201D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C8201D"/>
                </a:solidFill>
                <a:latin typeface="Calibri"/>
                <a:cs typeface="Calibri"/>
              </a:rPr>
              <a:t>Servicios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9156700" cy="6864350"/>
            <a:chOff x="-6350" y="0"/>
            <a:chExt cx="9156700" cy="6864350"/>
          </a:xfrm>
        </p:grpSpPr>
        <p:sp>
          <p:nvSpPr>
            <p:cNvPr id="3" name="object 3"/>
            <p:cNvSpPr/>
            <p:nvPr/>
          </p:nvSpPr>
          <p:spPr>
            <a:xfrm>
              <a:off x="9001073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570" y="0"/>
                  </a:moveTo>
                  <a:lnTo>
                    <a:pt x="0" y="0"/>
                  </a:lnTo>
                  <a:lnTo>
                    <a:pt x="0" y="1371231"/>
                  </a:lnTo>
                  <a:lnTo>
                    <a:pt x="71285" y="1371231"/>
                  </a:lnTo>
                  <a:lnTo>
                    <a:pt x="142570" y="1371231"/>
                  </a:lnTo>
                  <a:lnTo>
                    <a:pt x="142570" y="0"/>
                  </a:lnTo>
                  <a:close/>
                </a:path>
              </a:pathLst>
            </a:custGeom>
            <a:solidFill>
              <a:srgbClr val="D02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001073" y="1371244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570" y="0"/>
                  </a:moveTo>
                  <a:lnTo>
                    <a:pt x="0" y="0"/>
                  </a:lnTo>
                  <a:lnTo>
                    <a:pt x="0" y="5486031"/>
                  </a:lnTo>
                  <a:lnTo>
                    <a:pt x="71285" y="5486031"/>
                  </a:lnTo>
                  <a:lnTo>
                    <a:pt x="142570" y="5486031"/>
                  </a:lnTo>
                  <a:lnTo>
                    <a:pt x="1425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4750"/>
              <a:ext cx="9143631" cy="90289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000838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9143631" y="0"/>
                  </a:moveTo>
                  <a:lnTo>
                    <a:pt x="0" y="0"/>
                  </a:lnTo>
                  <a:lnTo>
                    <a:pt x="0" y="856805"/>
                  </a:lnTo>
                  <a:lnTo>
                    <a:pt x="9143631" y="856805"/>
                  </a:lnTo>
                  <a:lnTo>
                    <a:pt x="91436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6857644"/>
              <a:ext cx="4508500" cy="0"/>
            </a:xfrm>
            <a:custGeom>
              <a:avLst/>
              <a:gdLst/>
              <a:ahLst/>
              <a:cxnLst/>
              <a:rect l="l" t="t" r="r" b="b"/>
              <a:pathLst>
                <a:path w="4508500">
                  <a:moveTo>
                    <a:pt x="4508284" y="0"/>
                  </a:moveTo>
                  <a:lnTo>
                    <a:pt x="0" y="0"/>
                  </a:lnTo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5994538"/>
              <a:ext cx="9144000" cy="12700"/>
            </a:xfrm>
            <a:custGeom>
              <a:avLst/>
              <a:gdLst/>
              <a:ahLst/>
              <a:cxnLst/>
              <a:rect l="l" t="t" r="r" b="b"/>
              <a:pathLst>
                <a:path w="9144000" h="12700">
                  <a:moveTo>
                    <a:pt x="0" y="12599"/>
                  </a:moveTo>
                  <a:lnTo>
                    <a:pt x="9143631" y="12599"/>
                  </a:lnTo>
                  <a:lnTo>
                    <a:pt x="9143631" y="0"/>
                  </a:lnTo>
                  <a:lnTo>
                    <a:pt x="0" y="0"/>
                  </a:lnTo>
                  <a:lnTo>
                    <a:pt x="0" y="125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08284" y="6857644"/>
              <a:ext cx="4635500" cy="0"/>
            </a:xfrm>
            <a:custGeom>
              <a:avLst/>
              <a:gdLst/>
              <a:ahLst/>
              <a:cxnLst/>
              <a:rect l="l" t="t" r="r" b="b"/>
              <a:pathLst>
                <a:path w="4635500">
                  <a:moveTo>
                    <a:pt x="4635347" y="0"/>
                  </a:moveTo>
                  <a:lnTo>
                    <a:pt x="0" y="0"/>
                  </a:lnTo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24" y="6137287"/>
              <a:ext cx="1423784" cy="542518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35940" y="1152969"/>
            <a:ext cx="27755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70" dirty="0">
                <a:solidFill>
                  <a:srgbClr val="F1F1F1"/>
                </a:solidFill>
                <a:latin typeface="Gill Sans MT"/>
                <a:cs typeface="Gill Sans MT"/>
              </a:rPr>
              <a:t>1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.</a:t>
            </a:r>
            <a:r>
              <a:rPr sz="2000" spc="-31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2000" spc="-10" dirty="0">
                <a:solidFill>
                  <a:srgbClr val="F1F1F1"/>
                </a:solidFill>
                <a:latin typeface="Gill Sans MT"/>
                <a:cs typeface="Gill Sans MT"/>
              </a:rPr>
              <a:t>C</a:t>
            </a:r>
            <a:r>
              <a:rPr sz="2000" spc="-75" dirty="0">
                <a:solidFill>
                  <a:srgbClr val="F1F1F1"/>
                </a:solidFill>
                <a:latin typeface="Gill Sans MT"/>
                <a:cs typeface="Gill Sans MT"/>
              </a:rPr>
              <a:t>A</a:t>
            </a:r>
            <a:r>
              <a:rPr sz="2000" spc="-6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2000" spc="-60" dirty="0">
                <a:solidFill>
                  <a:srgbClr val="F1F1F1"/>
                </a:solidFill>
                <a:latin typeface="Gill Sans MT"/>
                <a:cs typeface="Gill Sans MT"/>
              </a:rPr>
              <a:t>PU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2000" spc="-12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2000" spc="-60" dirty="0">
                <a:solidFill>
                  <a:srgbClr val="F1F1F1"/>
                </a:solidFill>
                <a:latin typeface="Gill Sans MT"/>
                <a:cs typeface="Gill Sans MT"/>
              </a:rPr>
              <a:t>D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2000" spc="-130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2000" spc="-6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2000" spc="-70" dirty="0">
                <a:solidFill>
                  <a:srgbClr val="F1F1F1"/>
                </a:solidFill>
                <a:latin typeface="Gill Sans MT"/>
                <a:cs typeface="Gill Sans MT"/>
              </a:rPr>
              <a:t>ÓS</a:t>
            </a:r>
            <a:r>
              <a:rPr sz="2000" spc="-190" dirty="0">
                <a:solidFill>
                  <a:srgbClr val="F1F1F1"/>
                </a:solidFill>
                <a:latin typeface="Gill Sans MT"/>
                <a:cs typeface="Gill Sans MT"/>
              </a:rPr>
              <a:t>T</a:t>
            </a:r>
            <a:r>
              <a:rPr sz="2000" spc="-60" dirty="0">
                <a:solidFill>
                  <a:srgbClr val="F1F1F1"/>
                </a:solidFill>
                <a:latin typeface="Gill Sans MT"/>
                <a:cs typeface="Gill Sans MT"/>
              </a:rPr>
              <a:t>O</a:t>
            </a:r>
            <a:r>
              <a:rPr sz="2000" spc="-65" dirty="0">
                <a:solidFill>
                  <a:srgbClr val="F1F1F1"/>
                </a:solidFill>
                <a:latin typeface="Gill Sans MT"/>
                <a:cs typeface="Gill Sans MT"/>
              </a:rPr>
              <a:t>L</a:t>
            </a:r>
            <a:r>
              <a:rPr sz="2000" spc="-60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endParaRPr sz="2000">
              <a:latin typeface="Gill Sans MT"/>
              <a:cs typeface="Gill Sans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39089" y="1544764"/>
            <a:ext cx="3419475" cy="639445"/>
            <a:chOff x="639089" y="1544764"/>
            <a:chExt cx="3419475" cy="639445"/>
          </a:xfrm>
        </p:grpSpPr>
        <p:sp>
          <p:nvSpPr>
            <p:cNvPr id="13" name="object 13"/>
            <p:cNvSpPr/>
            <p:nvPr/>
          </p:nvSpPr>
          <p:spPr>
            <a:xfrm>
              <a:off x="639724" y="1550885"/>
              <a:ext cx="3418204" cy="628015"/>
            </a:xfrm>
            <a:custGeom>
              <a:avLst/>
              <a:gdLst/>
              <a:ahLst/>
              <a:cxnLst/>
              <a:rect l="l" t="t" r="r" b="b"/>
              <a:pathLst>
                <a:path w="3418204" h="628014">
                  <a:moveTo>
                    <a:pt x="0" y="0"/>
                  </a:moveTo>
                  <a:lnTo>
                    <a:pt x="3417836" y="0"/>
                  </a:lnTo>
                </a:path>
                <a:path w="3418204" h="628014">
                  <a:moveTo>
                    <a:pt x="0" y="7556"/>
                  </a:moveTo>
                  <a:lnTo>
                    <a:pt x="3417836" y="7556"/>
                  </a:lnTo>
                </a:path>
                <a:path w="3418204" h="628014">
                  <a:moveTo>
                    <a:pt x="0" y="15112"/>
                  </a:moveTo>
                  <a:lnTo>
                    <a:pt x="3417836" y="15112"/>
                  </a:lnTo>
                </a:path>
                <a:path w="3418204" h="628014">
                  <a:moveTo>
                    <a:pt x="0" y="22669"/>
                  </a:moveTo>
                  <a:lnTo>
                    <a:pt x="3417836" y="22669"/>
                  </a:lnTo>
                </a:path>
                <a:path w="3418204" h="628014">
                  <a:moveTo>
                    <a:pt x="0" y="30238"/>
                  </a:moveTo>
                  <a:lnTo>
                    <a:pt x="3417836" y="30238"/>
                  </a:lnTo>
                </a:path>
                <a:path w="3418204" h="628014">
                  <a:moveTo>
                    <a:pt x="0" y="37795"/>
                  </a:moveTo>
                  <a:lnTo>
                    <a:pt x="3417836" y="37795"/>
                  </a:lnTo>
                </a:path>
                <a:path w="3418204" h="628014">
                  <a:moveTo>
                    <a:pt x="0" y="45351"/>
                  </a:moveTo>
                  <a:lnTo>
                    <a:pt x="3417836" y="45351"/>
                  </a:lnTo>
                </a:path>
                <a:path w="3418204" h="628014">
                  <a:moveTo>
                    <a:pt x="0" y="52908"/>
                  </a:moveTo>
                  <a:lnTo>
                    <a:pt x="3417836" y="52908"/>
                  </a:lnTo>
                </a:path>
                <a:path w="3418204" h="628014">
                  <a:moveTo>
                    <a:pt x="0" y="60477"/>
                  </a:moveTo>
                  <a:lnTo>
                    <a:pt x="3417836" y="60477"/>
                  </a:lnTo>
                </a:path>
                <a:path w="3418204" h="628014">
                  <a:moveTo>
                    <a:pt x="0" y="68033"/>
                  </a:moveTo>
                  <a:lnTo>
                    <a:pt x="3417836" y="68033"/>
                  </a:lnTo>
                </a:path>
                <a:path w="3418204" h="628014">
                  <a:moveTo>
                    <a:pt x="0" y="75590"/>
                  </a:moveTo>
                  <a:lnTo>
                    <a:pt x="3417836" y="75590"/>
                  </a:lnTo>
                </a:path>
                <a:path w="3418204" h="628014">
                  <a:moveTo>
                    <a:pt x="0" y="83159"/>
                  </a:moveTo>
                  <a:lnTo>
                    <a:pt x="3417836" y="83159"/>
                  </a:lnTo>
                </a:path>
                <a:path w="3418204" h="628014">
                  <a:moveTo>
                    <a:pt x="0" y="90716"/>
                  </a:moveTo>
                  <a:lnTo>
                    <a:pt x="3417836" y="90716"/>
                  </a:lnTo>
                </a:path>
                <a:path w="3418204" h="628014">
                  <a:moveTo>
                    <a:pt x="0" y="98272"/>
                  </a:moveTo>
                  <a:lnTo>
                    <a:pt x="3417836" y="98272"/>
                  </a:lnTo>
                </a:path>
                <a:path w="3418204" h="628014">
                  <a:moveTo>
                    <a:pt x="0" y="105829"/>
                  </a:moveTo>
                  <a:lnTo>
                    <a:pt x="3417836" y="105829"/>
                  </a:lnTo>
                </a:path>
                <a:path w="3418204" h="628014">
                  <a:moveTo>
                    <a:pt x="0" y="113398"/>
                  </a:moveTo>
                  <a:lnTo>
                    <a:pt x="3417836" y="113398"/>
                  </a:lnTo>
                </a:path>
                <a:path w="3418204" h="628014">
                  <a:moveTo>
                    <a:pt x="0" y="120954"/>
                  </a:moveTo>
                  <a:lnTo>
                    <a:pt x="3417836" y="120954"/>
                  </a:lnTo>
                </a:path>
                <a:path w="3418204" h="628014">
                  <a:moveTo>
                    <a:pt x="0" y="128511"/>
                  </a:moveTo>
                  <a:lnTo>
                    <a:pt x="3417836" y="128511"/>
                  </a:lnTo>
                </a:path>
                <a:path w="3418204" h="628014">
                  <a:moveTo>
                    <a:pt x="0" y="136067"/>
                  </a:moveTo>
                  <a:lnTo>
                    <a:pt x="3417836" y="136067"/>
                  </a:lnTo>
                </a:path>
                <a:path w="3418204" h="628014">
                  <a:moveTo>
                    <a:pt x="0" y="143637"/>
                  </a:moveTo>
                  <a:lnTo>
                    <a:pt x="3417836" y="143637"/>
                  </a:lnTo>
                </a:path>
                <a:path w="3418204" h="628014">
                  <a:moveTo>
                    <a:pt x="0" y="151193"/>
                  </a:moveTo>
                  <a:lnTo>
                    <a:pt x="3417836" y="151193"/>
                  </a:lnTo>
                </a:path>
                <a:path w="3418204" h="628014">
                  <a:moveTo>
                    <a:pt x="0" y="158750"/>
                  </a:moveTo>
                  <a:lnTo>
                    <a:pt x="3417836" y="158750"/>
                  </a:lnTo>
                </a:path>
                <a:path w="3418204" h="628014">
                  <a:moveTo>
                    <a:pt x="0" y="166319"/>
                  </a:moveTo>
                  <a:lnTo>
                    <a:pt x="3417836" y="166319"/>
                  </a:lnTo>
                </a:path>
                <a:path w="3418204" h="628014">
                  <a:moveTo>
                    <a:pt x="0" y="173875"/>
                  </a:moveTo>
                  <a:lnTo>
                    <a:pt x="3417836" y="173875"/>
                  </a:lnTo>
                </a:path>
                <a:path w="3418204" h="628014">
                  <a:moveTo>
                    <a:pt x="0" y="181432"/>
                  </a:moveTo>
                  <a:lnTo>
                    <a:pt x="3417836" y="181432"/>
                  </a:lnTo>
                </a:path>
                <a:path w="3418204" h="628014">
                  <a:moveTo>
                    <a:pt x="0" y="188988"/>
                  </a:moveTo>
                  <a:lnTo>
                    <a:pt x="3417836" y="188988"/>
                  </a:lnTo>
                </a:path>
                <a:path w="3418204" h="628014">
                  <a:moveTo>
                    <a:pt x="0" y="196557"/>
                  </a:moveTo>
                  <a:lnTo>
                    <a:pt x="3417836" y="196557"/>
                  </a:lnTo>
                </a:path>
                <a:path w="3418204" h="628014">
                  <a:moveTo>
                    <a:pt x="0" y="204114"/>
                  </a:moveTo>
                  <a:lnTo>
                    <a:pt x="3417836" y="204114"/>
                  </a:lnTo>
                </a:path>
                <a:path w="3418204" h="628014">
                  <a:moveTo>
                    <a:pt x="0" y="211670"/>
                  </a:moveTo>
                  <a:lnTo>
                    <a:pt x="3417836" y="211670"/>
                  </a:lnTo>
                </a:path>
                <a:path w="3418204" h="628014">
                  <a:moveTo>
                    <a:pt x="0" y="219240"/>
                  </a:moveTo>
                  <a:lnTo>
                    <a:pt x="3417836" y="219240"/>
                  </a:lnTo>
                </a:path>
                <a:path w="3418204" h="628014">
                  <a:moveTo>
                    <a:pt x="0" y="226796"/>
                  </a:moveTo>
                  <a:lnTo>
                    <a:pt x="3417836" y="226796"/>
                  </a:lnTo>
                </a:path>
                <a:path w="3418204" h="628014">
                  <a:moveTo>
                    <a:pt x="0" y="234353"/>
                  </a:moveTo>
                  <a:lnTo>
                    <a:pt x="3417836" y="234353"/>
                  </a:lnTo>
                </a:path>
                <a:path w="3418204" h="628014">
                  <a:moveTo>
                    <a:pt x="0" y="241909"/>
                  </a:moveTo>
                  <a:lnTo>
                    <a:pt x="3417836" y="241909"/>
                  </a:lnTo>
                </a:path>
                <a:path w="3418204" h="628014">
                  <a:moveTo>
                    <a:pt x="0" y="249478"/>
                  </a:moveTo>
                  <a:lnTo>
                    <a:pt x="3417836" y="249478"/>
                  </a:lnTo>
                </a:path>
                <a:path w="3418204" h="628014">
                  <a:moveTo>
                    <a:pt x="0" y="257035"/>
                  </a:moveTo>
                  <a:lnTo>
                    <a:pt x="3417836" y="257035"/>
                  </a:lnTo>
                </a:path>
                <a:path w="3418204" h="628014">
                  <a:moveTo>
                    <a:pt x="0" y="264591"/>
                  </a:moveTo>
                  <a:lnTo>
                    <a:pt x="3417836" y="264591"/>
                  </a:lnTo>
                </a:path>
                <a:path w="3418204" h="628014">
                  <a:moveTo>
                    <a:pt x="0" y="272148"/>
                  </a:moveTo>
                  <a:lnTo>
                    <a:pt x="3417836" y="272148"/>
                  </a:lnTo>
                </a:path>
                <a:path w="3418204" h="628014">
                  <a:moveTo>
                    <a:pt x="0" y="279717"/>
                  </a:moveTo>
                  <a:lnTo>
                    <a:pt x="3417836" y="279717"/>
                  </a:lnTo>
                </a:path>
                <a:path w="3418204" h="628014">
                  <a:moveTo>
                    <a:pt x="0" y="287274"/>
                  </a:moveTo>
                  <a:lnTo>
                    <a:pt x="3417836" y="287274"/>
                  </a:lnTo>
                </a:path>
                <a:path w="3418204" h="628014">
                  <a:moveTo>
                    <a:pt x="0" y="294830"/>
                  </a:moveTo>
                  <a:lnTo>
                    <a:pt x="3417836" y="294830"/>
                  </a:lnTo>
                </a:path>
                <a:path w="3418204" h="628014">
                  <a:moveTo>
                    <a:pt x="0" y="302399"/>
                  </a:moveTo>
                  <a:lnTo>
                    <a:pt x="3417836" y="302399"/>
                  </a:lnTo>
                </a:path>
                <a:path w="3418204" h="628014">
                  <a:moveTo>
                    <a:pt x="0" y="309956"/>
                  </a:moveTo>
                  <a:lnTo>
                    <a:pt x="3417836" y="309956"/>
                  </a:lnTo>
                </a:path>
                <a:path w="3418204" h="628014">
                  <a:moveTo>
                    <a:pt x="0" y="317512"/>
                  </a:moveTo>
                  <a:lnTo>
                    <a:pt x="3417836" y="317512"/>
                  </a:lnTo>
                </a:path>
                <a:path w="3418204" h="628014">
                  <a:moveTo>
                    <a:pt x="0" y="325069"/>
                  </a:moveTo>
                  <a:lnTo>
                    <a:pt x="3417836" y="325069"/>
                  </a:lnTo>
                </a:path>
                <a:path w="3418204" h="628014">
                  <a:moveTo>
                    <a:pt x="0" y="332638"/>
                  </a:moveTo>
                  <a:lnTo>
                    <a:pt x="3417836" y="332638"/>
                  </a:lnTo>
                </a:path>
                <a:path w="3418204" h="628014">
                  <a:moveTo>
                    <a:pt x="0" y="340194"/>
                  </a:moveTo>
                  <a:lnTo>
                    <a:pt x="3417836" y="340194"/>
                  </a:lnTo>
                </a:path>
                <a:path w="3418204" h="628014">
                  <a:moveTo>
                    <a:pt x="0" y="347751"/>
                  </a:moveTo>
                  <a:lnTo>
                    <a:pt x="3417836" y="347751"/>
                  </a:lnTo>
                </a:path>
                <a:path w="3418204" h="628014">
                  <a:moveTo>
                    <a:pt x="0" y="355307"/>
                  </a:moveTo>
                  <a:lnTo>
                    <a:pt x="3417836" y="355307"/>
                  </a:lnTo>
                </a:path>
                <a:path w="3418204" h="628014">
                  <a:moveTo>
                    <a:pt x="0" y="362877"/>
                  </a:moveTo>
                  <a:lnTo>
                    <a:pt x="3417836" y="362877"/>
                  </a:lnTo>
                </a:path>
                <a:path w="3418204" h="628014">
                  <a:moveTo>
                    <a:pt x="0" y="370433"/>
                  </a:moveTo>
                  <a:lnTo>
                    <a:pt x="3417836" y="370433"/>
                  </a:lnTo>
                </a:path>
                <a:path w="3418204" h="628014">
                  <a:moveTo>
                    <a:pt x="0" y="377990"/>
                  </a:moveTo>
                  <a:lnTo>
                    <a:pt x="3417836" y="377990"/>
                  </a:lnTo>
                </a:path>
                <a:path w="3418204" h="628014">
                  <a:moveTo>
                    <a:pt x="0" y="385559"/>
                  </a:moveTo>
                  <a:lnTo>
                    <a:pt x="3417836" y="385559"/>
                  </a:lnTo>
                </a:path>
                <a:path w="3418204" h="628014">
                  <a:moveTo>
                    <a:pt x="0" y="393115"/>
                  </a:moveTo>
                  <a:lnTo>
                    <a:pt x="3417836" y="393115"/>
                  </a:lnTo>
                </a:path>
                <a:path w="3418204" h="628014">
                  <a:moveTo>
                    <a:pt x="0" y="400672"/>
                  </a:moveTo>
                  <a:lnTo>
                    <a:pt x="3417836" y="400672"/>
                  </a:lnTo>
                </a:path>
                <a:path w="3418204" h="628014">
                  <a:moveTo>
                    <a:pt x="0" y="408228"/>
                  </a:moveTo>
                  <a:lnTo>
                    <a:pt x="3417836" y="408228"/>
                  </a:lnTo>
                </a:path>
                <a:path w="3418204" h="628014">
                  <a:moveTo>
                    <a:pt x="0" y="415798"/>
                  </a:moveTo>
                  <a:lnTo>
                    <a:pt x="3417836" y="415798"/>
                  </a:lnTo>
                </a:path>
                <a:path w="3418204" h="628014">
                  <a:moveTo>
                    <a:pt x="0" y="423354"/>
                  </a:moveTo>
                  <a:lnTo>
                    <a:pt x="3417836" y="423354"/>
                  </a:lnTo>
                </a:path>
                <a:path w="3418204" h="628014">
                  <a:moveTo>
                    <a:pt x="0" y="430911"/>
                  </a:moveTo>
                  <a:lnTo>
                    <a:pt x="3417836" y="430911"/>
                  </a:lnTo>
                </a:path>
                <a:path w="3418204" h="628014">
                  <a:moveTo>
                    <a:pt x="0" y="438480"/>
                  </a:moveTo>
                  <a:lnTo>
                    <a:pt x="3417836" y="438480"/>
                  </a:lnTo>
                </a:path>
                <a:path w="3418204" h="628014">
                  <a:moveTo>
                    <a:pt x="0" y="446036"/>
                  </a:moveTo>
                  <a:lnTo>
                    <a:pt x="3417836" y="446036"/>
                  </a:lnTo>
                </a:path>
                <a:path w="3418204" h="628014">
                  <a:moveTo>
                    <a:pt x="0" y="453593"/>
                  </a:moveTo>
                  <a:lnTo>
                    <a:pt x="3417836" y="453593"/>
                  </a:lnTo>
                </a:path>
                <a:path w="3418204" h="628014">
                  <a:moveTo>
                    <a:pt x="0" y="461149"/>
                  </a:moveTo>
                  <a:lnTo>
                    <a:pt x="3417836" y="461149"/>
                  </a:lnTo>
                </a:path>
                <a:path w="3418204" h="628014">
                  <a:moveTo>
                    <a:pt x="0" y="468718"/>
                  </a:moveTo>
                  <a:lnTo>
                    <a:pt x="3417836" y="468718"/>
                  </a:lnTo>
                </a:path>
                <a:path w="3418204" h="628014">
                  <a:moveTo>
                    <a:pt x="0" y="476275"/>
                  </a:moveTo>
                  <a:lnTo>
                    <a:pt x="3417836" y="476275"/>
                  </a:lnTo>
                </a:path>
                <a:path w="3418204" h="628014">
                  <a:moveTo>
                    <a:pt x="0" y="483831"/>
                  </a:moveTo>
                  <a:lnTo>
                    <a:pt x="3417836" y="483831"/>
                  </a:lnTo>
                </a:path>
                <a:path w="3418204" h="628014">
                  <a:moveTo>
                    <a:pt x="0" y="491388"/>
                  </a:moveTo>
                  <a:lnTo>
                    <a:pt x="3417836" y="491388"/>
                  </a:lnTo>
                </a:path>
                <a:path w="3418204" h="628014">
                  <a:moveTo>
                    <a:pt x="0" y="498957"/>
                  </a:moveTo>
                  <a:lnTo>
                    <a:pt x="3417836" y="498957"/>
                  </a:lnTo>
                </a:path>
                <a:path w="3418204" h="628014">
                  <a:moveTo>
                    <a:pt x="0" y="506514"/>
                  </a:moveTo>
                  <a:lnTo>
                    <a:pt x="3417836" y="506514"/>
                  </a:lnTo>
                </a:path>
                <a:path w="3418204" h="628014">
                  <a:moveTo>
                    <a:pt x="0" y="514070"/>
                  </a:moveTo>
                  <a:lnTo>
                    <a:pt x="3417836" y="514070"/>
                  </a:lnTo>
                </a:path>
                <a:path w="3418204" h="628014">
                  <a:moveTo>
                    <a:pt x="0" y="521639"/>
                  </a:moveTo>
                  <a:lnTo>
                    <a:pt x="3417836" y="521639"/>
                  </a:lnTo>
                </a:path>
                <a:path w="3418204" h="628014">
                  <a:moveTo>
                    <a:pt x="0" y="529196"/>
                  </a:moveTo>
                  <a:lnTo>
                    <a:pt x="3417836" y="529196"/>
                  </a:lnTo>
                </a:path>
                <a:path w="3418204" h="628014">
                  <a:moveTo>
                    <a:pt x="0" y="536752"/>
                  </a:moveTo>
                  <a:lnTo>
                    <a:pt x="3417836" y="536752"/>
                  </a:lnTo>
                </a:path>
                <a:path w="3418204" h="628014">
                  <a:moveTo>
                    <a:pt x="0" y="544309"/>
                  </a:moveTo>
                  <a:lnTo>
                    <a:pt x="3417836" y="544309"/>
                  </a:lnTo>
                </a:path>
                <a:path w="3418204" h="628014">
                  <a:moveTo>
                    <a:pt x="0" y="551878"/>
                  </a:moveTo>
                  <a:lnTo>
                    <a:pt x="3417836" y="551878"/>
                  </a:lnTo>
                </a:path>
                <a:path w="3418204" h="628014">
                  <a:moveTo>
                    <a:pt x="0" y="559434"/>
                  </a:moveTo>
                  <a:lnTo>
                    <a:pt x="3417836" y="559434"/>
                  </a:lnTo>
                </a:path>
                <a:path w="3418204" h="628014">
                  <a:moveTo>
                    <a:pt x="0" y="566991"/>
                  </a:moveTo>
                  <a:lnTo>
                    <a:pt x="3417836" y="566991"/>
                  </a:lnTo>
                </a:path>
                <a:path w="3418204" h="628014">
                  <a:moveTo>
                    <a:pt x="0" y="574548"/>
                  </a:moveTo>
                  <a:lnTo>
                    <a:pt x="3417836" y="574548"/>
                  </a:lnTo>
                </a:path>
                <a:path w="3418204" h="628014">
                  <a:moveTo>
                    <a:pt x="0" y="582117"/>
                  </a:moveTo>
                  <a:lnTo>
                    <a:pt x="3417836" y="582117"/>
                  </a:lnTo>
                </a:path>
                <a:path w="3418204" h="628014">
                  <a:moveTo>
                    <a:pt x="0" y="589673"/>
                  </a:moveTo>
                  <a:lnTo>
                    <a:pt x="3417836" y="589673"/>
                  </a:lnTo>
                </a:path>
                <a:path w="3418204" h="628014">
                  <a:moveTo>
                    <a:pt x="0" y="597230"/>
                  </a:moveTo>
                  <a:lnTo>
                    <a:pt x="3417836" y="597230"/>
                  </a:lnTo>
                </a:path>
                <a:path w="3418204" h="628014">
                  <a:moveTo>
                    <a:pt x="0" y="604799"/>
                  </a:moveTo>
                  <a:lnTo>
                    <a:pt x="3417836" y="604799"/>
                  </a:lnTo>
                </a:path>
                <a:path w="3418204" h="628014">
                  <a:moveTo>
                    <a:pt x="0" y="612355"/>
                  </a:moveTo>
                  <a:lnTo>
                    <a:pt x="3417836" y="612355"/>
                  </a:lnTo>
                </a:path>
                <a:path w="3418204" h="628014">
                  <a:moveTo>
                    <a:pt x="0" y="619912"/>
                  </a:moveTo>
                  <a:lnTo>
                    <a:pt x="3417836" y="619912"/>
                  </a:lnTo>
                </a:path>
                <a:path w="3418204" h="628014">
                  <a:moveTo>
                    <a:pt x="0" y="627468"/>
                  </a:moveTo>
                  <a:lnTo>
                    <a:pt x="3417836" y="627468"/>
                  </a:lnTo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39724" y="1544764"/>
              <a:ext cx="3418204" cy="639445"/>
            </a:xfrm>
            <a:custGeom>
              <a:avLst/>
              <a:gdLst/>
              <a:ahLst/>
              <a:cxnLst/>
              <a:rect l="l" t="t" r="r" b="b"/>
              <a:pathLst>
                <a:path w="3418204" h="639444">
                  <a:moveTo>
                    <a:pt x="1708912" y="639356"/>
                  </a:moveTo>
                  <a:lnTo>
                    <a:pt x="0" y="639356"/>
                  </a:lnTo>
                  <a:lnTo>
                    <a:pt x="0" y="0"/>
                  </a:lnTo>
                  <a:lnTo>
                    <a:pt x="3417836" y="0"/>
                  </a:lnTo>
                  <a:lnTo>
                    <a:pt x="3417836" y="639356"/>
                  </a:lnTo>
                  <a:lnTo>
                    <a:pt x="1708912" y="639356"/>
                  </a:lnTo>
                  <a:close/>
                </a:path>
              </a:pathLst>
            </a:custGeom>
            <a:ln w="3175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39724" y="1577416"/>
            <a:ext cx="34182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4869" marR="836930" indent="-34290">
              <a:lnSpc>
                <a:spcPct val="100000"/>
              </a:lnSpc>
              <a:spcBef>
                <a:spcPts val="100"/>
              </a:spcBef>
            </a:pPr>
            <a:r>
              <a:rPr sz="1800" spc="35" dirty="0">
                <a:latin typeface="Arial Black"/>
                <a:cs typeface="Arial Black"/>
              </a:rPr>
              <a:t>LAYOUT</a:t>
            </a:r>
            <a:r>
              <a:rPr sz="1800" spc="100" dirty="0">
                <a:latin typeface="Arial Black"/>
                <a:cs typeface="Arial Black"/>
              </a:rPr>
              <a:t> </a:t>
            </a:r>
            <a:r>
              <a:rPr sz="1800" spc="60" dirty="0">
                <a:latin typeface="Arial Black"/>
                <a:cs typeface="Arial Black"/>
              </a:rPr>
              <a:t>POR </a:t>
            </a:r>
            <a:r>
              <a:rPr sz="1800" spc="-585" dirty="0">
                <a:latin typeface="Arial Black"/>
                <a:cs typeface="Arial Black"/>
              </a:rPr>
              <a:t> </a:t>
            </a:r>
            <a:r>
              <a:rPr sz="1800" spc="70" dirty="0">
                <a:latin typeface="Arial Black"/>
                <a:cs typeface="Arial Black"/>
              </a:rPr>
              <a:t>PRODUCTOS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06404" y="1556283"/>
            <a:ext cx="3621404" cy="651510"/>
          </a:xfrm>
          <a:prstGeom prst="rect">
            <a:avLst/>
          </a:prstGeom>
          <a:ln w="3175">
            <a:solidFill>
              <a:srgbClr val="BF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1156970" marR="208279" indent="-963930">
              <a:lnSpc>
                <a:spcPct val="100000"/>
              </a:lnSpc>
              <a:spcBef>
                <a:spcPts val="355"/>
              </a:spcBef>
            </a:pPr>
            <a:r>
              <a:rPr sz="1800" spc="35" dirty="0">
                <a:latin typeface="Arial Black"/>
                <a:cs typeface="Arial Black"/>
              </a:rPr>
              <a:t>LAYOUT</a:t>
            </a:r>
            <a:r>
              <a:rPr sz="1800" spc="145" dirty="0">
                <a:latin typeface="Arial Black"/>
                <a:cs typeface="Arial Black"/>
              </a:rPr>
              <a:t> </a:t>
            </a:r>
            <a:r>
              <a:rPr sz="1800" spc="60" dirty="0">
                <a:latin typeface="Arial Black"/>
                <a:cs typeface="Arial Black"/>
              </a:rPr>
              <a:t>ORIENTADA</a:t>
            </a:r>
            <a:r>
              <a:rPr sz="1800" spc="155" dirty="0">
                <a:latin typeface="Arial Black"/>
                <a:cs typeface="Arial Black"/>
              </a:rPr>
              <a:t> </a:t>
            </a:r>
            <a:r>
              <a:rPr sz="1800" spc="45" dirty="0">
                <a:latin typeface="Arial Black"/>
                <a:cs typeface="Arial Black"/>
              </a:rPr>
              <a:t>AL </a:t>
            </a:r>
            <a:r>
              <a:rPr sz="1800" spc="-585" dirty="0">
                <a:latin typeface="Arial Black"/>
                <a:cs typeface="Arial Black"/>
              </a:rPr>
              <a:t> </a:t>
            </a:r>
            <a:r>
              <a:rPr sz="1800" spc="75" dirty="0">
                <a:latin typeface="Arial Black"/>
                <a:cs typeface="Arial Black"/>
              </a:rPr>
              <a:t>PROCESO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39724" y="2172957"/>
            <a:ext cx="3418204" cy="2912110"/>
          </a:xfrm>
          <a:custGeom>
            <a:avLst/>
            <a:gdLst/>
            <a:ahLst/>
            <a:cxnLst/>
            <a:rect l="l" t="t" r="r" b="b"/>
            <a:pathLst>
              <a:path w="3418204" h="2912110">
                <a:moveTo>
                  <a:pt x="1708912" y="2912046"/>
                </a:moveTo>
                <a:lnTo>
                  <a:pt x="0" y="2912046"/>
                </a:lnTo>
                <a:lnTo>
                  <a:pt x="0" y="0"/>
                </a:lnTo>
                <a:lnTo>
                  <a:pt x="3417836" y="0"/>
                </a:lnTo>
                <a:lnTo>
                  <a:pt x="3417836" y="2912046"/>
                </a:lnTo>
                <a:lnTo>
                  <a:pt x="1708912" y="2912046"/>
                </a:lnTo>
                <a:close/>
              </a:path>
            </a:pathLst>
          </a:custGeom>
          <a:ln w="3175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39724" y="2205977"/>
            <a:ext cx="3418204" cy="2310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4340" marR="100330" indent="-343535">
              <a:lnSpc>
                <a:spcPct val="100000"/>
              </a:lnSpc>
              <a:spcBef>
                <a:spcPts val="100"/>
              </a:spcBef>
              <a:buClr>
                <a:srgbClr val="BF0000"/>
              </a:buClr>
              <a:buChar char="-"/>
              <a:tabLst>
                <a:tab pos="434340" algn="l"/>
                <a:tab pos="434975" algn="l"/>
              </a:tabLst>
            </a:pPr>
            <a:r>
              <a:rPr sz="2200" spc="-5" dirty="0">
                <a:latin typeface="Arial"/>
                <a:cs typeface="Arial"/>
              </a:rPr>
              <a:t>Prestación </a:t>
            </a:r>
            <a:r>
              <a:rPr sz="2200" dirty="0">
                <a:latin typeface="Arial"/>
                <a:cs typeface="Arial"/>
              </a:rPr>
              <a:t>de </a:t>
            </a:r>
            <a:r>
              <a:rPr sz="2200" spc="-5" dirty="0">
                <a:latin typeface="Arial"/>
                <a:cs typeface="Arial"/>
              </a:rPr>
              <a:t>servicios </a:t>
            </a:r>
            <a:r>
              <a:rPr sz="2200" spc="-6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siguiendo una 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secuencia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definida</a:t>
            </a:r>
            <a:endParaRPr sz="2200">
              <a:latin typeface="Arial"/>
              <a:cs typeface="Arial"/>
            </a:endParaRPr>
          </a:p>
          <a:p>
            <a:pPr marL="434340" indent="-343535">
              <a:lnSpc>
                <a:spcPct val="100000"/>
              </a:lnSpc>
              <a:spcBef>
                <a:spcPts val="1080"/>
              </a:spcBef>
              <a:buClr>
                <a:srgbClr val="BF0000"/>
              </a:buClr>
              <a:buChar char="-"/>
              <a:tabLst>
                <a:tab pos="434340" algn="l"/>
                <a:tab pos="434975" algn="l"/>
              </a:tabLst>
            </a:pPr>
            <a:r>
              <a:rPr sz="2200" spc="-5" dirty="0">
                <a:latin typeface="Arial"/>
                <a:cs typeface="Arial"/>
              </a:rPr>
              <a:t>“línea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montaje”</a:t>
            </a:r>
            <a:endParaRPr sz="2200">
              <a:latin typeface="Arial"/>
              <a:cs typeface="Arial"/>
            </a:endParaRPr>
          </a:p>
          <a:p>
            <a:pPr marL="434340" marR="1079500" indent="-343535">
              <a:lnSpc>
                <a:spcPct val="100000"/>
              </a:lnSpc>
              <a:spcBef>
                <a:spcPts val="1075"/>
              </a:spcBef>
              <a:buClr>
                <a:srgbClr val="BF0000"/>
              </a:buClr>
              <a:buChar char="-"/>
              <a:tabLst>
                <a:tab pos="434340" algn="l"/>
                <a:tab pos="434975" algn="l"/>
              </a:tabLst>
            </a:pPr>
            <a:r>
              <a:rPr sz="2200" spc="-5" dirty="0">
                <a:latin typeface="Arial"/>
                <a:cs typeface="Arial"/>
              </a:rPr>
              <a:t>Servicios 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s</a:t>
            </a:r>
            <a:r>
              <a:rPr sz="2200" spc="5" dirty="0">
                <a:latin typeface="Arial"/>
                <a:cs typeface="Arial"/>
              </a:rPr>
              <a:t>t</a:t>
            </a:r>
            <a:r>
              <a:rPr sz="2200" spc="-5" dirty="0">
                <a:latin typeface="Arial"/>
                <a:cs typeface="Arial"/>
              </a:rPr>
              <a:t>an</a:t>
            </a:r>
            <a:r>
              <a:rPr sz="2200" dirty="0">
                <a:latin typeface="Arial"/>
                <a:cs typeface="Arial"/>
              </a:rPr>
              <a:t>d</a:t>
            </a:r>
            <a:r>
              <a:rPr sz="2200" spc="-5" dirty="0">
                <a:latin typeface="Arial"/>
                <a:cs typeface="Arial"/>
              </a:rPr>
              <a:t>a</a:t>
            </a:r>
            <a:r>
              <a:rPr sz="2200" dirty="0">
                <a:latin typeface="Arial"/>
                <a:cs typeface="Arial"/>
              </a:rPr>
              <a:t>r</a:t>
            </a:r>
            <a:r>
              <a:rPr sz="2200" spc="-5" dirty="0">
                <a:latin typeface="Arial"/>
                <a:cs typeface="Arial"/>
              </a:rPr>
              <a:t>iza</a:t>
            </a:r>
            <a:r>
              <a:rPr sz="2200" dirty="0">
                <a:latin typeface="Arial"/>
                <a:cs typeface="Arial"/>
              </a:rPr>
              <a:t>d</a:t>
            </a:r>
            <a:r>
              <a:rPr sz="2200" spc="-5" dirty="0">
                <a:latin typeface="Arial"/>
                <a:cs typeface="Arial"/>
              </a:rPr>
              <a:t>o</a:t>
            </a:r>
            <a:r>
              <a:rPr sz="2200" dirty="0">
                <a:latin typeface="Arial"/>
                <a:cs typeface="Arial"/>
              </a:rPr>
              <a:t>s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-355" y="957237"/>
            <a:ext cx="3556000" cy="375920"/>
            <a:chOff x="-355" y="957237"/>
            <a:chExt cx="3556000" cy="375920"/>
          </a:xfrm>
        </p:grpSpPr>
        <p:sp>
          <p:nvSpPr>
            <p:cNvPr id="20" name="object 20"/>
            <p:cNvSpPr/>
            <p:nvPr/>
          </p:nvSpPr>
          <p:spPr>
            <a:xfrm>
              <a:off x="0" y="957237"/>
              <a:ext cx="3150870" cy="375920"/>
            </a:xfrm>
            <a:custGeom>
              <a:avLst/>
              <a:gdLst/>
              <a:ahLst/>
              <a:cxnLst/>
              <a:rect l="l" t="t" r="r" b="b"/>
              <a:pathLst>
                <a:path w="3150870" h="375919">
                  <a:moveTo>
                    <a:pt x="3150717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575358" y="375843"/>
                  </a:lnTo>
                  <a:lnTo>
                    <a:pt x="3150717" y="375843"/>
                  </a:lnTo>
                  <a:lnTo>
                    <a:pt x="3150717" y="0"/>
                  </a:lnTo>
                  <a:close/>
                </a:path>
              </a:pathLst>
            </a:custGeom>
            <a:solidFill>
              <a:srgbClr val="0C0C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-355" y="957237"/>
              <a:ext cx="3556000" cy="375920"/>
            </a:xfrm>
            <a:custGeom>
              <a:avLst/>
              <a:gdLst/>
              <a:ahLst/>
              <a:cxnLst/>
              <a:rect l="l" t="t" r="r" b="b"/>
              <a:pathLst>
                <a:path w="3556000" h="375919">
                  <a:moveTo>
                    <a:pt x="3555720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778038" y="375843"/>
                  </a:lnTo>
                  <a:lnTo>
                    <a:pt x="3555720" y="375843"/>
                  </a:lnTo>
                  <a:lnTo>
                    <a:pt x="3555720" y="0"/>
                  </a:lnTo>
                  <a:close/>
                </a:path>
              </a:pathLst>
            </a:custGeom>
            <a:solidFill>
              <a:srgbClr val="D02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1904" y="989190"/>
            <a:ext cx="29940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spc="-55" dirty="0">
                <a:solidFill>
                  <a:srgbClr val="FFFFFF"/>
                </a:solidFill>
                <a:latin typeface="Gill Sans Ultra Bold"/>
                <a:cs typeface="Gill Sans Ultra Bold"/>
              </a:rPr>
              <a:t>T</a:t>
            </a:r>
            <a:r>
              <a:rPr sz="2400" b="1" spc="-10" dirty="0">
                <a:solidFill>
                  <a:srgbClr val="FFFFFF"/>
                </a:solidFill>
                <a:latin typeface="Gill Sans Ultra Bold"/>
                <a:cs typeface="Gill Sans Ultra Bold"/>
              </a:rPr>
              <a:t>ip</a:t>
            </a:r>
            <a:r>
              <a:rPr sz="2400" b="1" spc="-15" dirty="0">
                <a:solidFill>
                  <a:srgbClr val="FFFFFF"/>
                </a:solidFill>
                <a:latin typeface="Gill Sans Ultra Bold"/>
                <a:cs typeface="Gill Sans Ultra Bold"/>
              </a:rPr>
              <a:t>o</a:t>
            </a:r>
            <a:r>
              <a:rPr sz="2400" b="1" spc="-555" dirty="0">
                <a:solidFill>
                  <a:srgbClr val="FFFFFF"/>
                </a:solidFill>
                <a:latin typeface="Gill Sans Ultra Bold"/>
                <a:cs typeface="Gill Sans Ultra Bold"/>
              </a:rPr>
              <a:t>s</a:t>
            </a:r>
            <a:r>
              <a:rPr sz="2400" spc="-15" baseline="27777" dirty="0">
                <a:solidFill>
                  <a:srgbClr val="D0272D"/>
                </a:solidFill>
                <a:latin typeface="Gill Sans MT"/>
                <a:cs typeface="Gill Sans MT"/>
              </a:rPr>
              <a:t>S</a:t>
            </a:r>
            <a:r>
              <a:rPr sz="2400" spc="-277" baseline="27777" dirty="0">
                <a:solidFill>
                  <a:srgbClr val="D0272D"/>
                </a:solidFill>
                <a:latin typeface="Gill Sans MT"/>
                <a:cs typeface="Gill Sans MT"/>
              </a:rPr>
              <a:t>u</a:t>
            </a:r>
            <a:r>
              <a:rPr sz="2400" b="1" spc="-1650" dirty="0">
                <a:solidFill>
                  <a:srgbClr val="FFFFFF"/>
                </a:solidFill>
                <a:latin typeface="Gill Sans Ultra Bold"/>
                <a:cs typeface="Gill Sans Ultra Bold"/>
              </a:rPr>
              <a:t>g</a:t>
            </a:r>
            <a:r>
              <a:rPr sz="2400" baseline="27777" dirty="0">
                <a:solidFill>
                  <a:srgbClr val="D0272D"/>
                </a:solidFill>
                <a:latin typeface="Gill Sans MT"/>
                <a:cs typeface="Gill Sans MT"/>
              </a:rPr>
              <a:t>b</a:t>
            </a:r>
            <a:r>
              <a:rPr sz="2400" spc="-30" baseline="27777" dirty="0">
                <a:solidFill>
                  <a:srgbClr val="D0272D"/>
                </a:solidFill>
                <a:latin typeface="Gill Sans MT"/>
                <a:cs typeface="Gill Sans MT"/>
              </a:rPr>
              <a:t>t</a:t>
            </a:r>
            <a:r>
              <a:rPr sz="2400" spc="-52" baseline="27777" dirty="0">
                <a:solidFill>
                  <a:srgbClr val="D0272D"/>
                </a:solidFill>
                <a:latin typeface="Gill Sans MT"/>
                <a:cs typeface="Gill Sans MT"/>
              </a:rPr>
              <a:t>í</a:t>
            </a:r>
            <a:r>
              <a:rPr sz="2400" b="1" spc="-1655" dirty="0">
                <a:solidFill>
                  <a:srgbClr val="FFFFFF"/>
                </a:solidFill>
                <a:latin typeface="Gill Sans Ultra Bold"/>
                <a:cs typeface="Gill Sans Ultra Bold"/>
              </a:rPr>
              <a:t>e</a:t>
            </a:r>
            <a:r>
              <a:rPr sz="2400" spc="-15" baseline="27777" dirty="0">
                <a:solidFill>
                  <a:srgbClr val="D0272D"/>
                </a:solidFill>
                <a:latin typeface="Gill Sans MT"/>
                <a:cs typeface="Gill Sans MT"/>
              </a:rPr>
              <a:t>t</a:t>
            </a:r>
            <a:r>
              <a:rPr sz="2400" spc="-7" baseline="27777" dirty="0">
                <a:solidFill>
                  <a:srgbClr val="D0272D"/>
                </a:solidFill>
                <a:latin typeface="Gill Sans MT"/>
                <a:cs typeface="Gill Sans MT"/>
              </a:rPr>
              <a:t>u</a:t>
            </a:r>
            <a:r>
              <a:rPr sz="2400" spc="-52" baseline="27777" dirty="0">
                <a:solidFill>
                  <a:srgbClr val="D0272D"/>
                </a:solidFill>
                <a:latin typeface="Gill Sans MT"/>
                <a:cs typeface="Gill Sans MT"/>
              </a:rPr>
              <a:t>l</a:t>
            </a:r>
            <a:r>
              <a:rPr sz="2400" b="1" spc="-1905" dirty="0">
                <a:solidFill>
                  <a:srgbClr val="FFFFFF"/>
                </a:solidFill>
                <a:latin typeface="Gill Sans Ultra Bold"/>
                <a:cs typeface="Gill Sans Ultra Bold"/>
              </a:rPr>
              <a:t>n</a:t>
            </a:r>
            <a:r>
              <a:rPr sz="2400" spc="-7" baseline="27777" dirty="0">
                <a:solidFill>
                  <a:srgbClr val="D0272D"/>
                </a:solidFill>
                <a:latin typeface="Gill Sans MT"/>
                <a:cs typeface="Gill Sans MT"/>
              </a:rPr>
              <a:t>o</a:t>
            </a:r>
            <a:r>
              <a:rPr sz="2400" spc="-15" baseline="27777" dirty="0">
                <a:solidFill>
                  <a:srgbClr val="D0272D"/>
                </a:solidFill>
                <a:latin typeface="Gill Sans MT"/>
                <a:cs typeface="Gill Sans MT"/>
              </a:rPr>
              <a:t> </a:t>
            </a:r>
            <a:r>
              <a:rPr sz="2400" spc="-352" baseline="27777" dirty="0">
                <a:solidFill>
                  <a:srgbClr val="D0272D"/>
                </a:solidFill>
                <a:latin typeface="Gill Sans MT"/>
                <a:cs typeface="Gill Sans MT"/>
              </a:rPr>
              <a:t>1</a:t>
            </a:r>
            <a:r>
              <a:rPr sz="2400" b="1" spc="-5" dirty="0">
                <a:solidFill>
                  <a:srgbClr val="FFFFFF"/>
                </a:solidFill>
                <a:latin typeface="Gill Sans Ultra Bold"/>
                <a:cs typeface="Gill Sans Ultra Bold"/>
              </a:rPr>
              <a:t>é</a:t>
            </a:r>
            <a:r>
              <a:rPr sz="2400" b="1" spc="-60" dirty="0">
                <a:solidFill>
                  <a:srgbClr val="FFFFFF"/>
                </a:solidFill>
                <a:latin typeface="Gill Sans Ultra Bold"/>
                <a:cs typeface="Gill Sans Ultra Bold"/>
              </a:rPr>
              <a:t>r</a:t>
            </a:r>
            <a:r>
              <a:rPr sz="2400" b="1" spc="-15" dirty="0">
                <a:solidFill>
                  <a:srgbClr val="FFFFFF"/>
                </a:solidFill>
                <a:latin typeface="Gill Sans Ultra Bold"/>
                <a:cs typeface="Gill Sans Ultra Bold"/>
              </a:rPr>
              <a:t>i</a:t>
            </a:r>
            <a:r>
              <a:rPr sz="2400" b="1" spc="-5" dirty="0">
                <a:solidFill>
                  <a:srgbClr val="FFFFFF"/>
                </a:solidFill>
                <a:latin typeface="Gill Sans Ultra Bold"/>
                <a:cs typeface="Gill Sans Ultra Bold"/>
              </a:rPr>
              <a:t>c</a:t>
            </a:r>
            <a:r>
              <a:rPr sz="2400" b="1" spc="-15" dirty="0">
                <a:solidFill>
                  <a:srgbClr val="FFFFFF"/>
                </a:solidFill>
                <a:latin typeface="Gill Sans Ultra Bold"/>
                <a:cs typeface="Gill Sans Ultra Bold"/>
              </a:rPr>
              <a:t>o</a:t>
            </a:r>
            <a:r>
              <a:rPr sz="2400" b="1" spc="-5" dirty="0">
                <a:solidFill>
                  <a:srgbClr val="FFFFFF"/>
                </a:solidFill>
                <a:latin typeface="Gill Sans Ultra Bold"/>
                <a:cs typeface="Gill Sans Ultra Bold"/>
              </a:rPr>
              <a:t>s</a:t>
            </a:r>
            <a:endParaRPr sz="2400">
              <a:latin typeface="Gill Sans Ultra Bold"/>
              <a:cs typeface="Gill Sans Ultra Bold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-355" y="395274"/>
            <a:ext cx="8809355" cy="561975"/>
          </a:xfrm>
          <a:custGeom>
            <a:avLst/>
            <a:gdLst/>
            <a:ahLst/>
            <a:cxnLst/>
            <a:rect l="l" t="t" r="r" b="b"/>
            <a:pathLst>
              <a:path w="8809355" h="561975">
                <a:moveTo>
                  <a:pt x="8808834" y="0"/>
                </a:moveTo>
                <a:lnTo>
                  <a:pt x="0" y="0"/>
                </a:lnTo>
                <a:lnTo>
                  <a:pt x="0" y="561606"/>
                </a:lnTo>
                <a:lnTo>
                  <a:pt x="4404601" y="561606"/>
                </a:lnTo>
                <a:lnTo>
                  <a:pt x="8808834" y="561606"/>
                </a:lnTo>
                <a:lnTo>
                  <a:pt x="8808834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991704" y="426503"/>
            <a:ext cx="6817359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15" dirty="0"/>
              <a:t>3.4.Tipos</a:t>
            </a:r>
            <a:r>
              <a:rPr sz="2800" dirty="0"/>
              <a:t> de </a:t>
            </a:r>
            <a:r>
              <a:rPr sz="2800" spc="-5" dirty="0"/>
              <a:t>distribución</a:t>
            </a:r>
            <a:r>
              <a:rPr sz="2800" dirty="0"/>
              <a:t> en</a:t>
            </a:r>
            <a:r>
              <a:rPr sz="2800" spc="10" dirty="0"/>
              <a:t> </a:t>
            </a:r>
            <a:r>
              <a:rPr sz="2800" spc="-5" dirty="0"/>
              <a:t>planta</a:t>
            </a:r>
            <a:r>
              <a:rPr sz="2800" dirty="0"/>
              <a:t> en </a:t>
            </a:r>
            <a:r>
              <a:rPr sz="2800" spc="5" dirty="0"/>
              <a:t>servicios</a:t>
            </a:r>
            <a:endParaRPr sz="2800"/>
          </a:p>
        </p:txBody>
      </p:sp>
      <p:pic>
        <p:nvPicPr>
          <p:cNvPr id="25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724" y="4796282"/>
            <a:ext cx="1588325" cy="1191958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4406404" y="2207520"/>
            <a:ext cx="3621404" cy="2924175"/>
          </a:xfrm>
          <a:prstGeom prst="rect">
            <a:avLst/>
          </a:prstGeom>
          <a:ln w="3175">
            <a:solidFill>
              <a:srgbClr val="BF0000"/>
            </a:solidFill>
          </a:ln>
        </p:spPr>
        <p:txBody>
          <a:bodyPr vert="horz" wrap="square" lIns="0" tIns="59054" rIns="0" bIns="0" rtlCol="0">
            <a:spAutoFit/>
          </a:bodyPr>
          <a:lstStyle/>
          <a:p>
            <a:pPr marL="434340" marR="302895" indent="-343535">
              <a:lnSpc>
                <a:spcPct val="99800"/>
              </a:lnSpc>
              <a:spcBef>
                <a:spcPts val="464"/>
              </a:spcBef>
              <a:buClr>
                <a:srgbClr val="BF0000"/>
              </a:buClr>
              <a:buChar char="-"/>
              <a:tabLst>
                <a:tab pos="434340" algn="l"/>
                <a:tab pos="434975" algn="l"/>
              </a:tabLst>
            </a:pPr>
            <a:r>
              <a:rPr sz="2200" spc="-5" dirty="0">
                <a:latin typeface="Arial"/>
                <a:cs typeface="Arial"/>
              </a:rPr>
              <a:t>Prestación de servicios </a:t>
            </a:r>
            <a:r>
              <a:rPr sz="2200" spc="-60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 </a:t>
            </a:r>
            <a:r>
              <a:rPr sz="2200" spc="-5" dirty="0">
                <a:latin typeface="Arial"/>
                <a:cs typeface="Arial"/>
              </a:rPr>
              <a:t>clientes </a:t>
            </a:r>
            <a:r>
              <a:rPr sz="2200" dirty="0">
                <a:latin typeface="Arial"/>
                <a:cs typeface="Arial"/>
              </a:rPr>
              <a:t>con 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necesidades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diferentes</a:t>
            </a:r>
            <a:endParaRPr sz="2200">
              <a:latin typeface="Arial"/>
              <a:cs typeface="Arial"/>
            </a:endParaRPr>
          </a:p>
          <a:p>
            <a:pPr marL="434340" marR="909955" indent="-343535">
              <a:lnSpc>
                <a:spcPct val="100000"/>
              </a:lnSpc>
              <a:spcBef>
                <a:spcPts val="1075"/>
              </a:spcBef>
              <a:buClr>
                <a:srgbClr val="BF0000"/>
              </a:buClr>
              <a:buChar char="-"/>
              <a:tabLst>
                <a:tab pos="434340" algn="l"/>
                <a:tab pos="434975" algn="l"/>
              </a:tabLst>
            </a:pPr>
            <a:r>
              <a:rPr sz="2200" spc="-5" dirty="0">
                <a:latin typeface="Arial"/>
                <a:cs typeface="Arial"/>
              </a:rPr>
              <a:t>“secciones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en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una </a:t>
            </a:r>
            <a:r>
              <a:rPr sz="2200" spc="-59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fábrica”</a:t>
            </a:r>
            <a:endParaRPr sz="2200">
              <a:latin typeface="Arial"/>
              <a:cs typeface="Arial"/>
            </a:endParaRPr>
          </a:p>
          <a:p>
            <a:pPr marL="434340" indent="-343535">
              <a:lnSpc>
                <a:spcPct val="100000"/>
              </a:lnSpc>
              <a:spcBef>
                <a:spcPts val="1085"/>
              </a:spcBef>
              <a:buClr>
                <a:srgbClr val="BF0000"/>
              </a:buClr>
              <a:buChar char="-"/>
              <a:tabLst>
                <a:tab pos="434340" algn="l"/>
                <a:tab pos="434975" algn="l"/>
              </a:tabLst>
            </a:pPr>
            <a:r>
              <a:rPr sz="2200" spc="-5" dirty="0">
                <a:latin typeface="Arial"/>
                <a:cs typeface="Arial"/>
              </a:rPr>
              <a:t>Servicios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personalizados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27" name="object 2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54074" y="4694034"/>
            <a:ext cx="1649882" cy="1237322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4859997" y="6047994"/>
            <a:ext cx="4140200" cy="540385"/>
            <a:chOff x="4859997" y="6047994"/>
            <a:chExt cx="4140200" cy="540385"/>
          </a:xfrm>
        </p:grpSpPr>
        <p:sp>
          <p:nvSpPr>
            <p:cNvPr id="29" name="object 29"/>
            <p:cNvSpPr/>
            <p:nvPr/>
          </p:nvSpPr>
          <p:spPr>
            <a:xfrm>
              <a:off x="4859997" y="6047994"/>
              <a:ext cx="4140200" cy="540385"/>
            </a:xfrm>
            <a:custGeom>
              <a:avLst/>
              <a:gdLst/>
              <a:ahLst/>
              <a:cxnLst/>
              <a:rect l="l" t="t" r="r" b="b"/>
              <a:pathLst>
                <a:path w="4140200" h="540384">
                  <a:moveTo>
                    <a:pt x="4139996" y="0"/>
                  </a:moveTo>
                  <a:lnTo>
                    <a:pt x="0" y="0"/>
                  </a:lnTo>
                  <a:lnTo>
                    <a:pt x="0" y="540003"/>
                  </a:lnTo>
                  <a:lnTo>
                    <a:pt x="2069998" y="540003"/>
                  </a:lnTo>
                  <a:lnTo>
                    <a:pt x="4139996" y="540003"/>
                  </a:lnTo>
                  <a:lnTo>
                    <a:pt x="41399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859997" y="6047994"/>
              <a:ext cx="4140200" cy="540385"/>
            </a:xfrm>
            <a:custGeom>
              <a:avLst/>
              <a:gdLst/>
              <a:ahLst/>
              <a:cxnLst/>
              <a:rect l="l" t="t" r="r" b="b"/>
              <a:pathLst>
                <a:path w="4140200" h="540384">
                  <a:moveTo>
                    <a:pt x="2069998" y="540003"/>
                  </a:moveTo>
                  <a:lnTo>
                    <a:pt x="0" y="540003"/>
                  </a:lnTo>
                  <a:lnTo>
                    <a:pt x="0" y="0"/>
                  </a:lnTo>
                  <a:lnTo>
                    <a:pt x="4139996" y="0"/>
                  </a:lnTo>
                  <a:lnTo>
                    <a:pt x="4139996" y="540003"/>
                  </a:lnTo>
                  <a:lnTo>
                    <a:pt x="2069998" y="54000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290"/>
              </a:lnSpc>
            </a:pPr>
            <a:r>
              <a:rPr spc="-5" dirty="0"/>
              <a:t>Dirección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Operaciones</a:t>
            </a:r>
            <a:r>
              <a:rPr spc="-10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5" dirty="0"/>
              <a:t>Servicios</a:t>
            </a:r>
          </a:p>
          <a:p>
            <a:pPr algn="ctr">
              <a:lnSpc>
                <a:spcPts val="1540"/>
              </a:lnSpc>
            </a:pPr>
            <a:r>
              <a:rPr i="0" spc="-5" dirty="0">
                <a:solidFill>
                  <a:srgbClr val="C8201D"/>
                </a:solidFill>
                <a:latin typeface="Calibri"/>
                <a:cs typeface="Calibri"/>
              </a:rPr>
              <a:t>Grado</a:t>
            </a:r>
            <a:r>
              <a:rPr i="0" spc="-10" dirty="0">
                <a:solidFill>
                  <a:srgbClr val="C8201D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D"/>
                </a:solidFill>
                <a:latin typeface="Calibri"/>
                <a:cs typeface="Calibri"/>
              </a:rPr>
              <a:t>en</a:t>
            </a:r>
            <a:r>
              <a:rPr i="0" dirty="0">
                <a:solidFill>
                  <a:srgbClr val="C8201D"/>
                </a:solidFill>
                <a:latin typeface="Calibri"/>
                <a:cs typeface="Calibri"/>
              </a:rPr>
              <a:t> Ciencia</a:t>
            </a:r>
            <a:r>
              <a:rPr i="0" spc="-15" dirty="0">
                <a:solidFill>
                  <a:srgbClr val="C8201D"/>
                </a:solidFill>
                <a:latin typeface="Calibri"/>
                <a:cs typeface="Calibri"/>
              </a:rPr>
              <a:t> </a:t>
            </a:r>
            <a:r>
              <a:rPr i="0" spc="-10" dirty="0">
                <a:solidFill>
                  <a:srgbClr val="C8201D"/>
                </a:solidFill>
                <a:latin typeface="Calibri"/>
                <a:cs typeface="Calibri"/>
              </a:rPr>
              <a:t>Gestión</a:t>
            </a:r>
            <a:r>
              <a:rPr i="0" dirty="0">
                <a:solidFill>
                  <a:srgbClr val="C8201D"/>
                </a:solidFill>
                <a:latin typeface="Calibri"/>
                <a:cs typeface="Calibri"/>
              </a:rPr>
              <a:t> e</a:t>
            </a:r>
            <a:r>
              <a:rPr i="0" spc="-10" dirty="0">
                <a:solidFill>
                  <a:srgbClr val="C8201D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D"/>
                </a:solidFill>
                <a:latin typeface="Calibri"/>
                <a:cs typeface="Calibri"/>
              </a:rPr>
              <a:t>Ingeniería</a:t>
            </a:r>
            <a:r>
              <a:rPr i="0" dirty="0">
                <a:solidFill>
                  <a:srgbClr val="C8201D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D"/>
                </a:solidFill>
                <a:latin typeface="Calibri"/>
                <a:cs typeface="Calibri"/>
              </a:rPr>
              <a:t>de</a:t>
            </a:r>
            <a:r>
              <a:rPr i="0" spc="-10" dirty="0">
                <a:solidFill>
                  <a:srgbClr val="C8201D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C8201D"/>
                </a:solidFill>
                <a:latin typeface="Calibri"/>
                <a:cs typeface="Calibri"/>
              </a:rPr>
              <a:t>Servicios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9156700" cy="6864350"/>
            <a:chOff x="-6350" y="0"/>
            <a:chExt cx="9156700" cy="6864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4750"/>
              <a:ext cx="9143631" cy="90289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000838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9143631" y="0"/>
                  </a:moveTo>
                  <a:lnTo>
                    <a:pt x="0" y="0"/>
                  </a:lnTo>
                  <a:lnTo>
                    <a:pt x="0" y="856805"/>
                  </a:lnTo>
                  <a:lnTo>
                    <a:pt x="9143631" y="856805"/>
                  </a:lnTo>
                  <a:lnTo>
                    <a:pt x="91436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857644"/>
              <a:ext cx="4508500" cy="0"/>
            </a:xfrm>
            <a:custGeom>
              <a:avLst/>
              <a:gdLst/>
              <a:ahLst/>
              <a:cxnLst/>
              <a:rect l="l" t="t" r="r" b="b"/>
              <a:pathLst>
                <a:path w="4508500">
                  <a:moveTo>
                    <a:pt x="4508284" y="0"/>
                  </a:moveTo>
                  <a:lnTo>
                    <a:pt x="0" y="0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994539"/>
              <a:ext cx="9144000" cy="12700"/>
            </a:xfrm>
            <a:custGeom>
              <a:avLst/>
              <a:gdLst/>
              <a:ahLst/>
              <a:cxnLst/>
              <a:rect l="l" t="t" r="r" b="b"/>
              <a:pathLst>
                <a:path w="9144000" h="12700">
                  <a:moveTo>
                    <a:pt x="0" y="12598"/>
                  </a:moveTo>
                  <a:lnTo>
                    <a:pt x="9143631" y="12598"/>
                  </a:lnTo>
                  <a:lnTo>
                    <a:pt x="9143631" y="0"/>
                  </a:lnTo>
                  <a:lnTo>
                    <a:pt x="0" y="0"/>
                  </a:lnTo>
                  <a:lnTo>
                    <a:pt x="0" y="125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08284" y="6857644"/>
              <a:ext cx="4635500" cy="0"/>
            </a:xfrm>
            <a:custGeom>
              <a:avLst/>
              <a:gdLst/>
              <a:ahLst/>
              <a:cxnLst/>
              <a:rect l="l" t="t" r="r" b="b"/>
              <a:pathLst>
                <a:path w="4635500">
                  <a:moveTo>
                    <a:pt x="4635347" y="0"/>
                  </a:moveTo>
                  <a:lnTo>
                    <a:pt x="0" y="0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24" y="6137287"/>
              <a:ext cx="1423784" cy="54251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31799" y="1749958"/>
              <a:ext cx="7460615" cy="3663315"/>
            </a:xfrm>
            <a:custGeom>
              <a:avLst/>
              <a:gdLst/>
              <a:ahLst/>
              <a:cxnLst/>
              <a:rect l="l" t="t" r="r" b="b"/>
              <a:pathLst>
                <a:path w="7460615" h="3663315">
                  <a:moveTo>
                    <a:pt x="3730320" y="3662997"/>
                  </a:moveTo>
                  <a:lnTo>
                    <a:pt x="0" y="3662997"/>
                  </a:lnTo>
                  <a:lnTo>
                    <a:pt x="0" y="0"/>
                  </a:lnTo>
                  <a:lnTo>
                    <a:pt x="7460284" y="0"/>
                  </a:lnTo>
                  <a:lnTo>
                    <a:pt x="7460284" y="3662997"/>
                  </a:lnTo>
                  <a:lnTo>
                    <a:pt x="3730320" y="3662997"/>
                  </a:lnTo>
                  <a:close/>
                </a:path>
              </a:pathLst>
            </a:custGeom>
            <a:ln w="317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957237"/>
              <a:ext cx="3150870" cy="375920"/>
            </a:xfrm>
            <a:custGeom>
              <a:avLst/>
              <a:gdLst/>
              <a:ahLst/>
              <a:cxnLst/>
              <a:rect l="l" t="t" r="r" b="b"/>
              <a:pathLst>
                <a:path w="3150870" h="375919">
                  <a:moveTo>
                    <a:pt x="3150717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575358" y="375843"/>
                  </a:lnTo>
                  <a:lnTo>
                    <a:pt x="3150717" y="375843"/>
                  </a:lnTo>
                  <a:lnTo>
                    <a:pt x="3150717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-355" y="957237"/>
              <a:ext cx="3556000" cy="375920"/>
            </a:xfrm>
            <a:custGeom>
              <a:avLst/>
              <a:gdLst/>
              <a:ahLst/>
              <a:cxnLst/>
              <a:rect l="l" t="t" r="r" b="b"/>
              <a:pathLst>
                <a:path w="3556000" h="375919">
                  <a:moveTo>
                    <a:pt x="3555720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778038" y="375843"/>
                  </a:lnTo>
                  <a:lnTo>
                    <a:pt x="3555720" y="375843"/>
                  </a:lnTo>
                  <a:lnTo>
                    <a:pt x="3555720" y="0"/>
                  </a:lnTo>
                  <a:close/>
                </a:path>
              </a:pathLst>
            </a:custGeom>
            <a:solidFill>
              <a:srgbClr val="D12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4604" y="989190"/>
            <a:ext cx="7849870" cy="4250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400" b="1" spc="-55" dirty="0">
                <a:solidFill>
                  <a:srgbClr val="FFFFFF"/>
                </a:solidFill>
                <a:latin typeface="Gill Sans Ultra Bold"/>
                <a:cs typeface="Gill Sans Ultra Bold"/>
              </a:rPr>
              <a:t>T</a:t>
            </a:r>
            <a:r>
              <a:rPr sz="2400" b="1" spc="-10" dirty="0">
                <a:solidFill>
                  <a:srgbClr val="FFFFFF"/>
                </a:solidFill>
                <a:latin typeface="Gill Sans Ultra Bold"/>
                <a:cs typeface="Gill Sans Ultra Bold"/>
              </a:rPr>
              <a:t>ip</a:t>
            </a:r>
            <a:r>
              <a:rPr sz="2400" b="1" spc="-15" dirty="0">
                <a:solidFill>
                  <a:srgbClr val="FFFFFF"/>
                </a:solidFill>
                <a:latin typeface="Gill Sans Ultra Bold"/>
                <a:cs typeface="Gill Sans Ultra Bold"/>
              </a:rPr>
              <a:t>o</a:t>
            </a:r>
            <a:r>
              <a:rPr sz="2400" b="1" spc="-555" dirty="0">
                <a:solidFill>
                  <a:srgbClr val="FFFFFF"/>
                </a:solidFill>
                <a:latin typeface="Gill Sans Ultra Bold"/>
                <a:cs typeface="Gill Sans Ultra Bold"/>
              </a:rPr>
              <a:t>s</a:t>
            </a:r>
            <a:r>
              <a:rPr sz="2400" spc="-15" baseline="27777" dirty="0">
                <a:solidFill>
                  <a:srgbClr val="D1282D"/>
                </a:solidFill>
                <a:latin typeface="Gill Sans MT"/>
                <a:cs typeface="Gill Sans MT"/>
              </a:rPr>
              <a:t>S</a:t>
            </a:r>
            <a:r>
              <a:rPr sz="2400" spc="-277" baseline="27777" dirty="0">
                <a:solidFill>
                  <a:srgbClr val="D1282D"/>
                </a:solidFill>
                <a:latin typeface="Gill Sans MT"/>
                <a:cs typeface="Gill Sans MT"/>
              </a:rPr>
              <a:t>u</a:t>
            </a:r>
            <a:r>
              <a:rPr sz="2400" b="1" spc="-1505" dirty="0">
                <a:solidFill>
                  <a:srgbClr val="FFFFFF"/>
                </a:solidFill>
                <a:latin typeface="Gill Sans Ultra Bold"/>
                <a:cs typeface="Gill Sans Ultra Bold"/>
              </a:rPr>
              <a:t>e</a:t>
            </a:r>
            <a:r>
              <a:rPr sz="2400" baseline="27777" dirty="0">
                <a:solidFill>
                  <a:srgbClr val="D1282D"/>
                </a:solidFill>
                <a:latin typeface="Gill Sans MT"/>
                <a:cs typeface="Gill Sans MT"/>
              </a:rPr>
              <a:t>b</a:t>
            </a:r>
            <a:r>
              <a:rPr sz="2400" spc="-30" baseline="27777" dirty="0">
                <a:solidFill>
                  <a:srgbClr val="D1282D"/>
                </a:solidFill>
                <a:latin typeface="Gill Sans MT"/>
                <a:cs typeface="Gill Sans MT"/>
              </a:rPr>
              <a:t>t</a:t>
            </a:r>
            <a:r>
              <a:rPr sz="2400" spc="-277" baseline="27777" dirty="0">
                <a:solidFill>
                  <a:srgbClr val="D1282D"/>
                </a:solidFill>
                <a:latin typeface="Gill Sans MT"/>
                <a:cs typeface="Gill Sans MT"/>
              </a:rPr>
              <a:t>í</a:t>
            </a:r>
            <a:r>
              <a:rPr sz="2400" b="1" spc="-1305" dirty="0">
                <a:solidFill>
                  <a:srgbClr val="FFFFFF"/>
                </a:solidFill>
                <a:latin typeface="Gill Sans Ultra Bold"/>
                <a:cs typeface="Gill Sans Ultra Bold"/>
              </a:rPr>
              <a:t>s</a:t>
            </a:r>
            <a:r>
              <a:rPr sz="2400" spc="-15" baseline="27777" dirty="0">
                <a:solidFill>
                  <a:srgbClr val="D1282D"/>
                </a:solidFill>
                <a:latin typeface="Gill Sans MT"/>
                <a:cs typeface="Gill Sans MT"/>
              </a:rPr>
              <a:t>t</a:t>
            </a:r>
            <a:r>
              <a:rPr sz="2400" spc="-52" baseline="27777" dirty="0">
                <a:solidFill>
                  <a:srgbClr val="D1282D"/>
                </a:solidFill>
                <a:latin typeface="Gill Sans MT"/>
                <a:cs typeface="Gill Sans MT"/>
              </a:rPr>
              <a:t>u</a:t>
            </a:r>
            <a:r>
              <a:rPr sz="2400" b="1" spc="-1905" dirty="0">
                <a:solidFill>
                  <a:srgbClr val="FFFFFF"/>
                </a:solidFill>
                <a:latin typeface="Gill Sans Ultra Bold"/>
                <a:cs typeface="Gill Sans Ultra Bold"/>
              </a:rPr>
              <a:t>p</a:t>
            </a:r>
            <a:r>
              <a:rPr sz="2400" spc="-7" baseline="27777" dirty="0">
                <a:solidFill>
                  <a:srgbClr val="D1282D"/>
                </a:solidFill>
                <a:latin typeface="Gill Sans MT"/>
                <a:cs typeface="Gill Sans MT"/>
              </a:rPr>
              <a:t>lo</a:t>
            </a:r>
            <a:r>
              <a:rPr sz="2400" spc="-15" baseline="27777" dirty="0">
                <a:solidFill>
                  <a:srgbClr val="D1282D"/>
                </a:solidFill>
                <a:latin typeface="Gill Sans MT"/>
                <a:cs typeface="Gill Sans MT"/>
              </a:rPr>
              <a:t> </a:t>
            </a:r>
            <a:r>
              <a:rPr sz="2400" spc="-877" baseline="27777" dirty="0">
                <a:solidFill>
                  <a:srgbClr val="D1282D"/>
                </a:solidFill>
                <a:latin typeface="Gill Sans MT"/>
                <a:cs typeface="Gill Sans MT"/>
              </a:rPr>
              <a:t>1</a:t>
            </a:r>
            <a:r>
              <a:rPr sz="2400" b="1" spc="-5" dirty="0">
                <a:solidFill>
                  <a:srgbClr val="FFFFFF"/>
                </a:solidFill>
                <a:latin typeface="Gill Sans Ultra Bold"/>
                <a:cs typeface="Gill Sans Ultra Bold"/>
              </a:rPr>
              <a:t>e</a:t>
            </a:r>
            <a:r>
              <a:rPr sz="2400" b="1" spc="-10" dirty="0">
                <a:solidFill>
                  <a:srgbClr val="FFFFFF"/>
                </a:solidFill>
                <a:latin typeface="Gill Sans Ultra Bold"/>
                <a:cs typeface="Gill Sans Ultra Bold"/>
              </a:rPr>
              <a:t>cial</a:t>
            </a:r>
            <a:r>
              <a:rPr sz="2400" b="1" spc="-5" dirty="0">
                <a:solidFill>
                  <a:srgbClr val="FFFFFF"/>
                </a:solidFill>
                <a:latin typeface="Gill Sans Ultra Bold"/>
                <a:cs typeface="Gill Sans Ultra Bold"/>
              </a:rPr>
              <a:t>es</a:t>
            </a:r>
            <a:endParaRPr sz="2400">
              <a:latin typeface="Gill Sans Ultra Bold"/>
              <a:cs typeface="Gill Sans Ultra Bold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00">
              <a:latin typeface="Gill Sans Ultra Bold"/>
              <a:cs typeface="Gill Sans Ultra Bold"/>
            </a:endParaRPr>
          </a:p>
          <a:p>
            <a:pPr marL="1002030" indent="-344805">
              <a:lnSpc>
                <a:spcPct val="100000"/>
              </a:lnSpc>
              <a:buClr>
                <a:srgbClr val="C00000"/>
              </a:buClr>
              <a:buFont typeface="Wingdings"/>
              <a:buChar char=""/>
              <a:tabLst>
                <a:tab pos="1001394" algn="l"/>
                <a:tab pos="1002665" algn="l"/>
              </a:tabLst>
            </a:pPr>
            <a:r>
              <a:rPr sz="2400" spc="-15" dirty="0">
                <a:latin typeface="Arial Black"/>
                <a:cs typeface="Arial Black"/>
              </a:rPr>
              <a:t>Layout</a:t>
            </a:r>
            <a:r>
              <a:rPr sz="2400" spc="-20" dirty="0">
                <a:latin typeface="Arial Black"/>
                <a:cs typeface="Arial Black"/>
              </a:rPr>
              <a:t> </a:t>
            </a:r>
            <a:r>
              <a:rPr sz="2400" spc="-5" dirty="0">
                <a:latin typeface="Arial Black"/>
                <a:cs typeface="Arial Black"/>
              </a:rPr>
              <a:t>de</a:t>
            </a:r>
            <a:r>
              <a:rPr sz="2400" spc="-20" dirty="0">
                <a:latin typeface="Arial Black"/>
                <a:cs typeface="Arial Black"/>
              </a:rPr>
              <a:t> </a:t>
            </a:r>
            <a:r>
              <a:rPr sz="2400" spc="-10" dirty="0">
                <a:latin typeface="Arial Black"/>
                <a:cs typeface="Arial Black"/>
              </a:rPr>
              <a:t>oficinas</a:t>
            </a:r>
            <a:endParaRPr sz="2400">
              <a:latin typeface="Arial Black"/>
              <a:cs typeface="Arial Black"/>
            </a:endParaRPr>
          </a:p>
          <a:p>
            <a:pPr marL="1459230" lvl="1" indent="-344805">
              <a:lnSpc>
                <a:spcPct val="100000"/>
              </a:lnSpc>
              <a:spcBef>
                <a:spcPts val="1000"/>
              </a:spcBef>
              <a:buClr>
                <a:srgbClr val="C00000"/>
              </a:buClr>
              <a:buFont typeface="Wingdings"/>
              <a:buChar char=""/>
              <a:tabLst>
                <a:tab pos="1458595" algn="l"/>
                <a:tab pos="1459865" algn="l"/>
              </a:tabLst>
            </a:pPr>
            <a:r>
              <a:rPr sz="2000" dirty="0">
                <a:latin typeface="Arial"/>
                <a:cs typeface="Arial"/>
              </a:rPr>
              <a:t>Agrupación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espacios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para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facilitar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el</a:t>
            </a:r>
            <a:r>
              <a:rPr sz="2000" spc="-5" dirty="0">
                <a:latin typeface="Arial"/>
                <a:cs typeface="Arial"/>
              </a:rPr>
              <a:t> flujo 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información</a:t>
            </a:r>
            <a:endParaRPr sz="2000">
              <a:latin typeface="Arial"/>
              <a:cs typeface="Arial"/>
            </a:endParaRPr>
          </a:p>
          <a:p>
            <a:pPr marL="1002030" indent="-344805">
              <a:lnSpc>
                <a:spcPct val="100000"/>
              </a:lnSpc>
              <a:spcBef>
                <a:spcPts val="480"/>
              </a:spcBef>
              <a:buClr>
                <a:srgbClr val="C00000"/>
              </a:buClr>
              <a:buFont typeface="Wingdings"/>
              <a:buChar char=""/>
              <a:tabLst>
                <a:tab pos="1001394" algn="l"/>
                <a:tab pos="1002665" algn="l"/>
              </a:tabLst>
            </a:pPr>
            <a:r>
              <a:rPr sz="2400" spc="-15" dirty="0">
                <a:latin typeface="Arial Black"/>
                <a:cs typeface="Arial Black"/>
              </a:rPr>
              <a:t>Layout</a:t>
            </a:r>
            <a:r>
              <a:rPr sz="2400" spc="-40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comercios</a:t>
            </a:r>
            <a:endParaRPr sz="2400">
              <a:latin typeface="Arial Black"/>
              <a:cs typeface="Arial Black"/>
            </a:endParaRPr>
          </a:p>
          <a:p>
            <a:pPr marL="1459230" marR="43180" lvl="1" indent="-344170">
              <a:lnSpc>
                <a:spcPct val="100000"/>
              </a:lnSpc>
              <a:spcBef>
                <a:spcPts val="1000"/>
              </a:spcBef>
              <a:buClr>
                <a:srgbClr val="C00000"/>
              </a:buClr>
              <a:buFont typeface="Wingdings"/>
              <a:buChar char=""/>
              <a:tabLst>
                <a:tab pos="1458595" algn="l"/>
                <a:tab pos="1459865" algn="l"/>
              </a:tabLst>
            </a:pPr>
            <a:r>
              <a:rPr sz="2000" dirty="0">
                <a:latin typeface="Arial"/>
                <a:cs typeface="Arial"/>
              </a:rPr>
              <a:t>Ordenación para maximizar los beneficios a </a:t>
            </a:r>
            <a:r>
              <a:rPr sz="2000" spc="-5" dirty="0">
                <a:latin typeface="Arial"/>
                <a:cs typeface="Arial"/>
              </a:rPr>
              <a:t>través de </a:t>
            </a:r>
            <a:r>
              <a:rPr sz="2000" dirty="0">
                <a:latin typeface="Arial"/>
                <a:cs typeface="Arial"/>
              </a:rPr>
              <a:t>la </a:t>
            </a:r>
            <a:r>
              <a:rPr sz="2000" spc="-5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forma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 </a:t>
            </a:r>
            <a:r>
              <a:rPr sz="2000" spc="-5" dirty="0">
                <a:latin typeface="Arial"/>
                <a:cs typeface="Arial"/>
              </a:rPr>
              <a:t>la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que se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exponen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los</a:t>
            </a:r>
            <a:r>
              <a:rPr sz="2000" dirty="0">
                <a:latin typeface="Arial"/>
                <a:cs typeface="Arial"/>
              </a:rPr>
              <a:t> productos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los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clietes</a:t>
            </a:r>
            <a:endParaRPr sz="2000">
              <a:latin typeface="Arial"/>
              <a:cs typeface="Arial"/>
            </a:endParaRPr>
          </a:p>
          <a:p>
            <a:pPr marL="1002030" indent="-344805">
              <a:lnSpc>
                <a:spcPct val="100000"/>
              </a:lnSpc>
              <a:spcBef>
                <a:spcPts val="480"/>
              </a:spcBef>
              <a:buClr>
                <a:srgbClr val="C00000"/>
              </a:buClr>
              <a:buFont typeface="Wingdings"/>
              <a:buChar char=""/>
              <a:tabLst>
                <a:tab pos="1001394" algn="l"/>
                <a:tab pos="1002665" algn="l"/>
              </a:tabLst>
            </a:pPr>
            <a:r>
              <a:rPr sz="2400" spc="-15" dirty="0">
                <a:latin typeface="Arial Black"/>
                <a:cs typeface="Arial Black"/>
              </a:rPr>
              <a:t>Layout</a:t>
            </a:r>
            <a:r>
              <a:rPr sz="2400" spc="-30" dirty="0">
                <a:latin typeface="Arial Black"/>
                <a:cs typeface="Arial Black"/>
              </a:rPr>
              <a:t> </a:t>
            </a:r>
            <a:r>
              <a:rPr sz="2400" spc="-10" dirty="0">
                <a:latin typeface="Arial Black"/>
                <a:cs typeface="Arial Black"/>
              </a:rPr>
              <a:t>almacenes</a:t>
            </a:r>
            <a:endParaRPr sz="2400">
              <a:latin typeface="Arial Black"/>
              <a:cs typeface="Arial Black"/>
            </a:endParaRPr>
          </a:p>
          <a:p>
            <a:pPr marL="1459230" marR="1176655" lvl="1" indent="-344170">
              <a:lnSpc>
                <a:spcPct val="100000"/>
              </a:lnSpc>
              <a:spcBef>
                <a:spcPts val="1000"/>
              </a:spcBef>
              <a:buClr>
                <a:srgbClr val="C00000"/>
              </a:buClr>
              <a:buFont typeface="Wingdings"/>
              <a:buChar char=""/>
              <a:tabLst>
                <a:tab pos="1458595" algn="l"/>
                <a:tab pos="1459865" algn="l"/>
              </a:tabLst>
            </a:pPr>
            <a:r>
              <a:rPr sz="2000" dirty="0">
                <a:latin typeface="Arial"/>
                <a:cs typeface="Arial"/>
              </a:rPr>
              <a:t>Optimizar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el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espacio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para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minimizar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costes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inventarios y mantener productos </a:t>
            </a:r>
            <a:r>
              <a:rPr sz="2000" spc="-5" dirty="0">
                <a:latin typeface="Arial"/>
                <a:cs typeface="Arial"/>
              </a:rPr>
              <a:t>en óptimas </a:t>
            </a:r>
            <a:r>
              <a:rPr sz="2000" dirty="0">
                <a:latin typeface="Arial"/>
                <a:cs typeface="Arial"/>
              </a:rPr>
              <a:t> condiciones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-355" y="395274"/>
            <a:ext cx="8809355" cy="561975"/>
          </a:xfrm>
          <a:custGeom>
            <a:avLst/>
            <a:gdLst/>
            <a:ahLst/>
            <a:cxnLst/>
            <a:rect l="l" t="t" r="r" b="b"/>
            <a:pathLst>
              <a:path w="8809355" h="561975">
                <a:moveTo>
                  <a:pt x="8808834" y="0"/>
                </a:moveTo>
                <a:lnTo>
                  <a:pt x="0" y="0"/>
                </a:lnTo>
                <a:lnTo>
                  <a:pt x="0" y="561606"/>
                </a:lnTo>
                <a:lnTo>
                  <a:pt x="4404601" y="561606"/>
                </a:lnTo>
                <a:lnTo>
                  <a:pt x="8808834" y="561606"/>
                </a:lnTo>
                <a:lnTo>
                  <a:pt x="8808834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991704" y="426503"/>
            <a:ext cx="6817359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15" dirty="0"/>
              <a:t>3.4.Tipos</a:t>
            </a:r>
            <a:r>
              <a:rPr sz="2800" dirty="0"/>
              <a:t> de </a:t>
            </a:r>
            <a:r>
              <a:rPr sz="2800" spc="-5" dirty="0"/>
              <a:t>distribución</a:t>
            </a:r>
            <a:r>
              <a:rPr sz="2800" dirty="0"/>
              <a:t> en</a:t>
            </a:r>
            <a:r>
              <a:rPr sz="2800" spc="10" dirty="0"/>
              <a:t> </a:t>
            </a:r>
            <a:r>
              <a:rPr sz="2800" spc="-5" dirty="0"/>
              <a:t>planta</a:t>
            </a:r>
            <a:r>
              <a:rPr sz="2800" dirty="0"/>
              <a:t> en </a:t>
            </a:r>
            <a:r>
              <a:rPr sz="2800" spc="5" dirty="0"/>
              <a:t>servicios</a:t>
            </a:r>
            <a:endParaRPr sz="2800"/>
          </a:p>
        </p:txBody>
      </p:sp>
      <p:grpSp>
        <p:nvGrpSpPr>
          <p:cNvPr id="15" name="object 15"/>
          <p:cNvGrpSpPr/>
          <p:nvPr/>
        </p:nvGrpSpPr>
        <p:grpSpPr>
          <a:xfrm>
            <a:off x="4859997" y="6083998"/>
            <a:ext cx="4140200" cy="540385"/>
            <a:chOff x="4859997" y="6083998"/>
            <a:chExt cx="4140200" cy="540385"/>
          </a:xfrm>
        </p:grpSpPr>
        <p:sp>
          <p:nvSpPr>
            <p:cNvPr id="16" name="object 16"/>
            <p:cNvSpPr/>
            <p:nvPr/>
          </p:nvSpPr>
          <p:spPr>
            <a:xfrm>
              <a:off x="4859997" y="6083998"/>
              <a:ext cx="4140200" cy="540385"/>
            </a:xfrm>
            <a:custGeom>
              <a:avLst/>
              <a:gdLst/>
              <a:ahLst/>
              <a:cxnLst/>
              <a:rect l="l" t="t" r="r" b="b"/>
              <a:pathLst>
                <a:path w="4140200" h="540384">
                  <a:moveTo>
                    <a:pt x="4139996" y="0"/>
                  </a:moveTo>
                  <a:lnTo>
                    <a:pt x="0" y="0"/>
                  </a:lnTo>
                  <a:lnTo>
                    <a:pt x="0" y="540004"/>
                  </a:lnTo>
                  <a:lnTo>
                    <a:pt x="2069998" y="540004"/>
                  </a:lnTo>
                  <a:lnTo>
                    <a:pt x="4139996" y="540004"/>
                  </a:lnTo>
                  <a:lnTo>
                    <a:pt x="41399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59997" y="6083998"/>
              <a:ext cx="4140200" cy="540385"/>
            </a:xfrm>
            <a:custGeom>
              <a:avLst/>
              <a:gdLst/>
              <a:ahLst/>
              <a:cxnLst/>
              <a:rect l="l" t="t" r="r" b="b"/>
              <a:pathLst>
                <a:path w="4140200" h="540384">
                  <a:moveTo>
                    <a:pt x="2069998" y="540004"/>
                  </a:moveTo>
                  <a:lnTo>
                    <a:pt x="0" y="540004"/>
                  </a:lnTo>
                  <a:lnTo>
                    <a:pt x="0" y="0"/>
                  </a:lnTo>
                  <a:lnTo>
                    <a:pt x="4139996" y="0"/>
                  </a:lnTo>
                  <a:lnTo>
                    <a:pt x="4139996" y="540004"/>
                  </a:lnTo>
                  <a:lnTo>
                    <a:pt x="2069998" y="5400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290"/>
              </a:lnSpc>
            </a:pPr>
            <a:r>
              <a:rPr spc="-5" dirty="0"/>
              <a:t>Dirección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Operaciones</a:t>
            </a:r>
            <a:r>
              <a:rPr spc="-10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5" dirty="0"/>
              <a:t>Servicios</a:t>
            </a:r>
          </a:p>
          <a:p>
            <a:pPr algn="ctr">
              <a:lnSpc>
                <a:spcPts val="1540"/>
              </a:lnSpc>
            </a:pPr>
            <a:r>
              <a:rPr i="0" spc="-5" dirty="0">
                <a:solidFill>
                  <a:srgbClr val="C8201D"/>
                </a:solidFill>
                <a:latin typeface="Calibri"/>
                <a:cs typeface="Calibri"/>
              </a:rPr>
              <a:t>Grado</a:t>
            </a:r>
            <a:r>
              <a:rPr i="0" spc="-10" dirty="0">
                <a:solidFill>
                  <a:srgbClr val="C8201D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D"/>
                </a:solidFill>
                <a:latin typeface="Calibri"/>
                <a:cs typeface="Calibri"/>
              </a:rPr>
              <a:t>en</a:t>
            </a:r>
            <a:r>
              <a:rPr i="0" dirty="0">
                <a:solidFill>
                  <a:srgbClr val="C8201D"/>
                </a:solidFill>
                <a:latin typeface="Calibri"/>
                <a:cs typeface="Calibri"/>
              </a:rPr>
              <a:t> Ciencia</a:t>
            </a:r>
            <a:r>
              <a:rPr i="0" spc="-15" dirty="0">
                <a:solidFill>
                  <a:srgbClr val="C8201D"/>
                </a:solidFill>
                <a:latin typeface="Calibri"/>
                <a:cs typeface="Calibri"/>
              </a:rPr>
              <a:t> </a:t>
            </a:r>
            <a:r>
              <a:rPr i="0" spc="-10" dirty="0">
                <a:solidFill>
                  <a:srgbClr val="C8201D"/>
                </a:solidFill>
                <a:latin typeface="Calibri"/>
                <a:cs typeface="Calibri"/>
              </a:rPr>
              <a:t>Gestión</a:t>
            </a:r>
            <a:r>
              <a:rPr i="0" dirty="0">
                <a:solidFill>
                  <a:srgbClr val="C8201D"/>
                </a:solidFill>
                <a:latin typeface="Calibri"/>
                <a:cs typeface="Calibri"/>
              </a:rPr>
              <a:t> e</a:t>
            </a:r>
            <a:r>
              <a:rPr i="0" spc="-10" dirty="0">
                <a:solidFill>
                  <a:srgbClr val="C8201D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D"/>
                </a:solidFill>
                <a:latin typeface="Calibri"/>
                <a:cs typeface="Calibri"/>
              </a:rPr>
              <a:t>Ingeniería</a:t>
            </a:r>
            <a:r>
              <a:rPr i="0" dirty="0">
                <a:solidFill>
                  <a:srgbClr val="C8201D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D"/>
                </a:solidFill>
                <a:latin typeface="Calibri"/>
                <a:cs typeface="Calibri"/>
              </a:rPr>
              <a:t>de</a:t>
            </a:r>
            <a:r>
              <a:rPr i="0" spc="-10" dirty="0">
                <a:solidFill>
                  <a:srgbClr val="C8201D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C8201D"/>
                </a:solidFill>
                <a:latin typeface="Calibri"/>
                <a:cs typeface="Calibri"/>
              </a:rPr>
              <a:t>Servicios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9156700" cy="6864350"/>
            <a:chOff x="-6350" y="0"/>
            <a:chExt cx="9156700" cy="6864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4750"/>
              <a:ext cx="9143631" cy="90289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000838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9143631" y="0"/>
                  </a:moveTo>
                  <a:lnTo>
                    <a:pt x="0" y="0"/>
                  </a:lnTo>
                  <a:lnTo>
                    <a:pt x="0" y="856805"/>
                  </a:lnTo>
                  <a:lnTo>
                    <a:pt x="9143631" y="856805"/>
                  </a:lnTo>
                  <a:lnTo>
                    <a:pt x="91436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857644"/>
              <a:ext cx="4508500" cy="0"/>
            </a:xfrm>
            <a:custGeom>
              <a:avLst/>
              <a:gdLst/>
              <a:ahLst/>
              <a:cxnLst/>
              <a:rect l="l" t="t" r="r" b="b"/>
              <a:pathLst>
                <a:path w="4508500">
                  <a:moveTo>
                    <a:pt x="4508284" y="0"/>
                  </a:moveTo>
                  <a:lnTo>
                    <a:pt x="0" y="0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994539"/>
              <a:ext cx="9144000" cy="12700"/>
            </a:xfrm>
            <a:custGeom>
              <a:avLst/>
              <a:gdLst/>
              <a:ahLst/>
              <a:cxnLst/>
              <a:rect l="l" t="t" r="r" b="b"/>
              <a:pathLst>
                <a:path w="9144000" h="12700">
                  <a:moveTo>
                    <a:pt x="0" y="12598"/>
                  </a:moveTo>
                  <a:lnTo>
                    <a:pt x="9143631" y="12598"/>
                  </a:lnTo>
                  <a:lnTo>
                    <a:pt x="9143631" y="0"/>
                  </a:lnTo>
                  <a:lnTo>
                    <a:pt x="0" y="0"/>
                  </a:lnTo>
                  <a:lnTo>
                    <a:pt x="0" y="125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08284" y="6857644"/>
              <a:ext cx="4635500" cy="0"/>
            </a:xfrm>
            <a:custGeom>
              <a:avLst/>
              <a:gdLst/>
              <a:ahLst/>
              <a:cxnLst/>
              <a:rect l="l" t="t" r="r" b="b"/>
              <a:pathLst>
                <a:path w="4635500">
                  <a:moveTo>
                    <a:pt x="4635347" y="0"/>
                  </a:moveTo>
                  <a:lnTo>
                    <a:pt x="0" y="0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24" y="6137287"/>
              <a:ext cx="1423784" cy="54251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957237"/>
              <a:ext cx="3150870" cy="375920"/>
            </a:xfrm>
            <a:custGeom>
              <a:avLst/>
              <a:gdLst/>
              <a:ahLst/>
              <a:cxnLst/>
              <a:rect l="l" t="t" r="r" b="b"/>
              <a:pathLst>
                <a:path w="3150870" h="375919">
                  <a:moveTo>
                    <a:pt x="3150717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575358" y="375843"/>
                  </a:lnTo>
                  <a:lnTo>
                    <a:pt x="3150717" y="375843"/>
                  </a:lnTo>
                  <a:lnTo>
                    <a:pt x="3150717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35940" y="989545"/>
            <a:ext cx="2775585" cy="501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7995">
              <a:lnSpc>
                <a:spcPts val="1635"/>
              </a:lnSpc>
              <a:spcBef>
                <a:spcPts val="95"/>
              </a:spcBef>
            </a:pPr>
            <a:r>
              <a:rPr sz="1600" spc="-5" dirty="0">
                <a:solidFill>
                  <a:srgbClr val="D1282D"/>
                </a:solidFill>
                <a:latin typeface="Gill Sans MT"/>
                <a:cs typeface="Gill Sans MT"/>
              </a:rPr>
              <a:t>Subtítulo</a:t>
            </a:r>
            <a:r>
              <a:rPr sz="1600" spc="-95" dirty="0">
                <a:solidFill>
                  <a:srgbClr val="D1282D"/>
                </a:solidFill>
                <a:latin typeface="Gill Sans MT"/>
                <a:cs typeface="Gill Sans MT"/>
              </a:rPr>
              <a:t> </a:t>
            </a:r>
            <a:r>
              <a:rPr sz="1600" spc="-5" dirty="0">
                <a:solidFill>
                  <a:srgbClr val="D1282D"/>
                </a:solidFill>
                <a:latin typeface="Gill Sans MT"/>
                <a:cs typeface="Gill Sans MT"/>
              </a:rPr>
              <a:t>1</a:t>
            </a:r>
            <a:endParaRPr sz="1600">
              <a:latin typeface="Gill Sans MT"/>
              <a:cs typeface="Gill Sans MT"/>
            </a:endParaRPr>
          </a:p>
          <a:p>
            <a:pPr marL="12700">
              <a:lnSpc>
                <a:spcPts val="2115"/>
              </a:lnSpc>
            </a:pPr>
            <a:r>
              <a:rPr sz="2000" spc="-70" dirty="0">
                <a:solidFill>
                  <a:srgbClr val="F1F1F1"/>
                </a:solidFill>
                <a:latin typeface="Gill Sans MT"/>
                <a:cs typeface="Gill Sans MT"/>
              </a:rPr>
              <a:t>1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.</a:t>
            </a:r>
            <a:r>
              <a:rPr sz="2000" spc="-31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2000" spc="-10" dirty="0">
                <a:solidFill>
                  <a:srgbClr val="F1F1F1"/>
                </a:solidFill>
                <a:latin typeface="Gill Sans MT"/>
                <a:cs typeface="Gill Sans MT"/>
              </a:rPr>
              <a:t>C</a:t>
            </a:r>
            <a:r>
              <a:rPr sz="2000" spc="-75" dirty="0">
                <a:solidFill>
                  <a:srgbClr val="F1F1F1"/>
                </a:solidFill>
                <a:latin typeface="Gill Sans MT"/>
                <a:cs typeface="Gill Sans MT"/>
              </a:rPr>
              <a:t>A</a:t>
            </a:r>
            <a:r>
              <a:rPr sz="2000" spc="-6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2000" spc="-60" dirty="0">
                <a:solidFill>
                  <a:srgbClr val="F1F1F1"/>
                </a:solidFill>
                <a:latin typeface="Gill Sans MT"/>
                <a:cs typeface="Gill Sans MT"/>
              </a:rPr>
              <a:t>PU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2000" spc="-12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2000" spc="-60" dirty="0">
                <a:solidFill>
                  <a:srgbClr val="F1F1F1"/>
                </a:solidFill>
                <a:latin typeface="Gill Sans MT"/>
                <a:cs typeface="Gill Sans MT"/>
              </a:rPr>
              <a:t>D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2000" spc="-130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2000" spc="-6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2000" spc="-70" dirty="0">
                <a:solidFill>
                  <a:srgbClr val="F1F1F1"/>
                </a:solidFill>
                <a:latin typeface="Gill Sans MT"/>
                <a:cs typeface="Gill Sans MT"/>
              </a:rPr>
              <a:t>ÓS</a:t>
            </a:r>
            <a:r>
              <a:rPr sz="2000" spc="-190" dirty="0">
                <a:solidFill>
                  <a:srgbClr val="F1F1F1"/>
                </a:solidFill>
                <a:latin typeface="Gill Sans MT"/>
                <a:cs typeface="Gill Sans MT"/>
              </a:rPr>
              <a:t>T</a:t>
            </a:r>
            <a:r>
              <a:rPr sz="2000" spc="-60" dirty="0">
                <a:solidFill>
                  <a:srgbClr val="F1F1F1"/>
                </a:solidFill>
                <a:latin typeface="Gill Sans MT"/>
                <a:cs typeface="Gill Sans MT"/>
              </a:rPr>
              <a:t>O</a:t>
            </a:r>
            <a:r>
              <a:rPr sz="2000" spc="-65" dirty="0">
                <a:solidFill>
                  <a:srgbClr val="F1F1F1"/>
                </a:solidFill>
                <a:latin typeface="Gill Sans MT"/>
                <a:cs typeface="Gill Sans MT"/>
              </a:rPr>
              <a:t>L</a:t>
            </a:r>
            <a:r>
              <a:rPr sz="2000" spc="-60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endParaRPr sz="2000">
              <a:latin typeface="Gill Sans MT"/>
              <a:cs typeface="Gill Sans M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-355" y="395274"/>
            <a:ext cx="8809355" cy="937894"/>
            <a:chOff x="-355" y="395274"/>
            <a:chExt cx="8809355" cy="937894"/>
          </a:xfrm>
        </p:grpSpPr>
        <p:sp>
          <p:nvSpPr>
            <p:cNvPr id="12" name="object 12"/>
            <p:cNvSpPr/>
            <p:nvPr/>
          </p:nvSpPr>
          <p:spPr>
            <a:xfrm>
              <a:off x="0" y="957237"/>
              <a:ext cx="7812405" cy="375920"/>
            </a:xfrm>
            <a:custGeom>
              <a:avLst/>
              <a:gdLst/>
              <a:ahLst/>
              <a:cxnLst/>
              <a:rect l="l" t="t" r="r" b="b"/>
              <a:pathLst>
                <a:path w="7812405" h="375919">
                  <a:moveTo>
                    <a:pt x="7811998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3905999" y="375843"/>
                  </a:lnTo>
                  <a:lnTo>
                    <a:pt x="7811998" y="375843"/>
                  </a:lnTo>
                  <a:lnTo>
                    <a:pt x="7811998" y="0"/>
                  </a:lnTo>
                  <a:close/>
                </a:path>
              </a:pathLst>
            </a:custGeom>
            <a:solidFill>
              <a:srgbClr val="D12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-355" y="395274"/>
              <a:ext cx="8809355" cy="561975"/>
            </a:xfrm>
            <a:custGeom>
              <a:avLst/>
              <a:gdLst/>
              <a:ahLst/>
              <a:cxnLst/>
              <a:rect l="l" t="t" r="r" b="b"/>
              <a:pathLst>
                <a:path w="8809355" h="561975">
                  <a:moveTo>
                    <a:pt x="8808834" y="0"/>
                  </a:moveTo>
                  <a:lnTo>
                    <a:pt x="0" y="0"/>
                  </a:lnTo>
                  <a:lnTo>
                    <a:pt x="0" y="561606"/>
                  </a:lnTo>
                  <a:lnTo>
                    <a:pt x="4404601" y="561606"/>
                  </a:lnTo>
                  <a:lnTo>
                    <a:pt x="8808834" y="561606"/>
                  </a:lnTo>
                  <a:lnTo>
                    <a:pt x="8808834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991704" y="426503"/>
            <a:ext cx="266890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Gill Sans Ultra Bold"/>
                <a:cs typeface="Gill Sans Ultra Bold"/>
              </a:rPr>
              <a:t>Bi</a:t>
            </a:r>
            <a:r>
              <a:rPr sz="2800" b="1" spc="-45" dirty="0">
                <a:latin typeface="Gill Sans Ultra Bold"/>
                <a:cs typeface="Gill Sans Ultra Bold"/>
              </a:rPr>
              <a:t>b</a:t>
            </a:r>
            <a:r>
              <a:rPr sz="2800" b="1" spc="-5" dirty="0">
                <a:latin typeface="Gill Sans Ultra Bold"/>
                <a:cs typeface="Gill Sans Ultra Bold"/>
              </a:rPr>
              <a:t>l</a:t>
            </a:r>
            <a:r>
              <a:rPr sz="2800" b="1" dirty="0">
                <a:latin typeface="Gill Sans Ultra Bold"/>
                <a:cs typeface="Gill Sans Ultra Bold"/>
              </a:rPr>
              <a:t>i</a:t>
            </a:r>
            <a:r>
              <a:rPr sz="2800" b="1" spc="-40" dirty="0">
                <a:latin typeface="Gill Sans Ultra Bold"/>
                <a:cs typeface="Gill Sans Ultra Bold"/>
              </a:rPr>
              <a:t>o</a:t>
            </a:r>
            <a:r>
              <a:rPr sz="2800" b="1" spc="15" dirty="0">
                <a:latin typeface="Gill Sans Ultra Bold"/>
                <a:cs typeface="Gill Sans Ultra Bold"/>
              </a:rPr>
              <a:t>g</a:t>
            </a:r>
            <a:r>
              <a:rPr sz="2800" b="1" spc="-85" dirty="0">
                <a:latin typeface="Gill Sans Ultra Bold"/>
                <a:cs typeface="Gill Sans Ultra Bold"/>
              </a:rPr>
              <a:t>r</a:t>
            </a:r>
            <a:r>
              <a:rPr sz="2800" b="1" spc="5" dirty="0">
                <a:latin typeface="Gill Sans Ultra Bold"/>
                <a:cs typeface="Gill Sans Ultra Bold"/>
              </a:rPr>
              <a:t>af</a:t>
            </a:r>
            <a:r>
              <a:rPr sz="2800" b="1" spc="-5" dirty="0">
                <a:latin typeface="Gill Sans Ultra Bold"/>
                <a:cs typeface="Gill Sans Ultra Bold"/>
              </a:rPr>
              <a:t>ía</a:t>
            </a:r>
            <a:endParaRPr sz="2800">
              <a:latin typeface="Gill Sans Ultra Bold"/>
              <a:cs typeface="Gill Sans Ultra Bol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0004" y="1764004"/>
            <a:ext cx="7200265" cy="1260475"/>
          </a:xfrm>
          <a:prstGeom prst="rect">
            <a:avLst/>
          </a:prstGeom>
          <a:ln w="9359">
            <a:solidFill>
              <a:srgbClr val="C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0805" marR="75565" algn="just">
              <a:lnSpc>
                <a:spcPct val="100000"/>
              </a:lnSpc>
              <a:spcBef>
                <a:spcPts val="360"/>
              </a:spcBef>
            </a:pPr>
            <a:r>
              <a:rPr sz="2400" spc="5" dirty="0">
                <a:latin typeface="Gill Sans MT"/>
                <a:cs typeface="Gill Sans MT"/>
              </a:rPr>
              <a:t>Martín </a:t>
            </a:r>
            <a:r>
              <a:rPr sz="2400" spc="-15" dirty="0">
                <a:latin typeface="Gill Sans MT"/>
                <a:cs typeface="Gill Sans MT"/>
              </a:rPr>
              <a:t>Peña, </a:t>
            </a:r>
            <a:r>
              <a:rPr sz="2400" spc="-5" dirty="0">
                <a:latin typeface="Gill Sans MT"/>
                <a:cs typeface="Gill Sans MT"/>
              </a:rPr>
              <a:t>M.L.; Díaz </a:t>
            </a:r>
            <a:r>
              <a:rPr sz="2400" spc="-20" dirty="0">
                <a:latin typeface="Gill Sans MT"/>
                <a:cs typeface="Gill Sans MT"/>
              </a:rPr>
              <a:t>Garrido, </a:t>
            </a:r>
            <a:r>
              <a:rPr sz="2400" dirty="0">
                <a:latin typeface="Gill Sans MT"/>
                <a:cs typeface="Gill Sans MT"/>
              </a:rPr>
              <a:t>E. (2016): </a:t>
            </a:r>
            <a:r>
              <a:rPr sz="2400" spc="-5" dirty="0">
                <a:latin typeface="Gill Sans MT"/>
                <a:cs typeface="Gill Sans MT"/>
              </a:rPr>
              <a:t>“</a:t>
            </a:r>
            <a:r>
              <a:rPr sz="2400" i="1" spc="-5" dirty="0">
                <a:latin typeface="Gill Sans MT"/>
                <a:cs typeface="Gill Sans MT"/>
              </a:rPr>
              <a:t>Fundamentos </a:t>
            </a:r>
            <a:r>
              <a:rPr sz="2400" i="1" spc="-655" dirty="0">
                <a:latin typeface="Gill Sans MT"/>
                <a:cs typeface="Gill Sans MT"/>
              </a:rPr>
              <a:t> </a:t>
            </a:r>
            <a:r>
              <a:rPr sz="2400" i="1" dirty="0">
                <a:latin typeface="Gill Sans MT"/>
                <a:cs typeface="Gill Sans MT"/>
              </a:rPr>
              <a:t>de</a:t>
            </a:r>
            <a:r>
              <a:rPr sz="2400" i="1" spc="5" dirty="0">
                <a:latin typeface="Gill Sans MT"/>
                <a:cs typeface="Gill Sans MT"/>
              </a:rPr>
              <a:t> </a:t>
            </a:r>
            <a:r>
              <a:rPr sz="2400" i="1" spc="-5" dirty="0">
                <a:latin typeface="Gill Sans MT"/>
                <a:cs typeface="Gill Sans MT"/>
              </a:rPr>
              <a:t>Dirección</a:t>
            </a:r>
            <a:r>
              <a:rPr sz="2400" i="1" dirty="0">
                <a:latin typeface="Gill Sans MT"/>
                <a:cs typeface="Gill Sans MT"/>
              </a:rPr>
              <a:t> </a:t>
            </a:r>
            <a:r>
              <a:rPr sz="2400" i="1" spc="-5" dirty="0">
                <a:latin typeface="Gill Sans MT"/>
                <a:cs typeface="Gill Sans MT"/>
              </a:rPr>
              <a:t>de</a:t>
            </a:r>
            <a:r>
              <a:rPr sz="2400" i="1" dirty="0">
                <a:latin typeface="Gill Sans MT"/>
                <a:cs typeface="Gill Sans MT"/>
              </a:rPr>
              <a:t> </a:t>
            </a:r>
            <a:r>
              <a:rPr sz="2400" i="1" spc="-5" dirty="0">
                <a:latin typeface="Gill Sans MT"/>
                <a:cs typeface="Gill Sans MT"/>
              </a:rPr>
              <a:t>Operaciones</a:t>
            </a:r>
            <a:r>
              <a:rPr sz="2400" i="1" dirty="0">
                <a:latin typeface="Gill Sans MT"/>
                <a:cs typeface="Gill Sans MT"/>
              </a:rPr>
              <a:t> en</a:t>
            </a:r>
            <a:r>
              <a:rPr sz="2400" i="1" spc="5" dirty="0">
                <a:latin typeface="Gill Sans MT"/>
                <a:cs typeface="Gill Sans MT"/>
              </a:rPr>
              <a:t> </a:t>
            </a:r>
            <a:r>
              <a:rPr sz="2400" i="1" spc="-5" dirty="0">
                <a:latin typeface="Gill Sans MT"/>
                <a:cs typeface="Gill Sans MT"/>
              </a:rPr>
              <a:t>Empresas</a:t>
            </a:r>
            <a:r>
              <a:rPr sz="2400" i="1" dirty="0">
                <a:latin typeface="Gill Sans MT"/>
                <a:cs typeface="Gill Sans MT"/>
              </a:rPr>
              <a:t> de</a:t>
            </a:r>
            <a:r>
              <a:rPr sz="2400" i="1" spc="5" dirty="0">
                <a:latin typeface="Gill Sans MT"/>
                <a:cs typeface="Gill Sans MT"/>
              </a:rPr>
              <a:t> Servicios”. </a:t>
            </a:r>
            <a:r>
              <a:rPr sz="2400" i="1" spc="-65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E</a:t>
            </a:r>
            <a:r>
              <a:rPr sz="2400" spc="-5" dirty="0">
                <a:latin typeface="Gill Sans MT"/>
                <a:cs typeface="Gill Sans MT"/>
              </a:rPr>
              <a:t>d</a:t>
            </a:r>
            <a:r>
              <a:rPr sz="2400" dirty="0">
                <a:latin typeface="Gill Sans MT"/>
                <a:cs typeface="Gill Sans MT"/>
              </a:rPr>
              <a:t>i</a:t>
            </a:r>
            <a:r>
              <a:rPr sz="2400" spc="5" dirty="0">
                <a:latin typeface="Gill Sans MT"/>
                <a:cs typeface="Gill Sans MT"/>
              </a:rPr>
              <a:t>t</a:t>
            </a:r>
            <a:r>
              <a:rPr sz="2400" spc="-5" dirty="0">
                <a:latin typeface="Gill Sans MT"/>
                <a:cs typeface="Gill Sans MT"/>
              </a:rPr>
              <a:t>o</a:t>
            </a:r>
            <a:r>
              <a:rPr sz="2400" spc="-10" dirty="0">
                <a:latin typeface="Gill Sans MT"/>
                <a:cs typeface="Gill Sans MT"/>
              </a:rPr>
              <a:t>r</a:t>
            </a:r>
            <a:r>
              <a:rPr sz="2400" dirty="0">
                <a:latin typeface="Gill Sans MT"/>
                <a:cs typeface="Gill Sans MT"/>
              </a:rPr>
              <a:t>i</a:t>
            </a:r>
            <a:r>
              <a:rPr sz="2400" spc="-5" dirty="0">
                <a:latin typeface="Gill Sans MT"/>
                <a:cs typeface="Gill Sans MT"/>
              </a:rPr>
              <a:t>a</a:t>
            </a:r>
            <a:r>
              <a:rPr sz="2400" dirty="0">
                <a:latin typeface="Gill Sans MT"/>
                <a:cs typeface="Gill Sans MT"/>
              </a:rPr>
              <a:t>l ES</a:t>
            </a:r>
            <a:r>
              <a:rPr sz="2400" spc="5" dirty="0">
                <a:latin typeface="Gill Sans MT"/>
                <a:cs typeface="Gill Sans MT"/>
              </a:rPr>
              <a:t>I</a:t>
            </a:r>
            <a:r>
              <a:rPr sz="2400" dirty="0">
                <a:latin typeface="Gill Sans MT"/>
                <a:cs typeface="Gill Sans MT"/>
              </a:rPr>
              <a:t>C:</a:t>
            </a:r>
            <a:r>
              <a:rPr sz="2400" spc="-23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Ma</a:t>
            </a:r>
            <a:r>
              <a:rPr sz="2400" spc="5" dirty="0">
                <a:latin typeface="Gill Sans MT"/>
                <a:cs typeface="Gill Sans MT"/>
              </a:rPr>
              <a:t>d</a:t>
            </a:r>
            <a:r>
              <a:rPr sz="2400" spc="-10" dirty="0">
                <a:latin typeface="Gill Sans MT"/>
                <a:cs typeface="Gill Sans MT"/>
              </a:rPr>
              <a:t>r</a:t>
            </a:r>
            <a:r>
              <a:rPr sz="2400" dirty="0">
                <a:latin typeface="Gill Sans MT"/>
                <a:cs typeface="Gill Sans MT"/>
              </a:rPr>
              <a:t>i</a:t>
            </a:r>
            <a:r>
              <a:rPr sz="2400" spc="15" dirty="0">
                <a:latin typeface="Gill Sans MT"/>
                <a:cs typeface="Gill Sans MT"/>
              </a:rPr>
              <a:t>d</a:t>
            </a:r>
            <a:r>
              <a:rPr sz="1100" i="1" dirty="0">
                <a:latin typeface="Gill Sans MT"/>
                <a:cs typeface="Gill Sans MT"/>
              </a:rPr>
              <a:t>.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91919" y="5365694"/>
            <a:ext cx="5132705" cy="388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1970" marR="5080" indent="-509905">
              <a:lnSpc>
                <a:spcPct val="108200"/>
              </a:lnSpc>
              <a:spcBef>
                <a:spcPts val="100"/>
              </a:spcBef>
            </a:pPr>
            <a:r>
              <a:rPr sz="1100" spc="-10" dirty="0">
                <a:latin typeface="Calibri"/>
                <a:cs typeface="Calibri"/>
              </a:rPr>
              <a:t>DIAZ-GARRIDO,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ELOÍSA; MARTÍN-PEÑA,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MARÍA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LUZ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(2022).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Este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obra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está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bajo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una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licencia </a:t>
            </a:r>
            <a:r>
              <a:rPr sz="1100" spc="-5" dirty="0">
                <a:solidFill>
                  <a:srgbClr val="0562C1"/>
                </a:solid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de</a:t>
            </a:r>
            <a:r>
              <a:rPr sz="1100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Creative</a:t>
            </a:r>
            <a:r>
              <a:rPr sz="1100" u="sng" spc="-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Commons</a:t>
            </a:r>
            <a:r>
              <a:rPr sz="11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Reconocimiento-CompartirIgual</a:t>
            </a:r>
            <a:r>
              <a:rPr sz="1100" u="sng" spc="1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4.0</a:t>
            </a:r>
            <a:r>
              <a:rPr sz="1100" u="sng" spc="-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 Internacional</a:t>
            </a:r>
            <a:r>
              <a:rPr sz="1100" spc="-5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859997" y="6120003"/>
            <a:ext cx="4140200" cy="540385"/>
          </a:xfrm>
          <a:custGeom>
            <a:avLst/>
            <a:gdLst/>
            <a:ahLst/>
            <a:cxnLst/>
            <a:rect l="l" t="t" r="r" b="b"/>
            <a:pathLst>
              <a:path w="4140200" h="540384">
                <a:moveTo>
                  <a:pt x="2069998" y="539991"/>
                </a:moveTo>
                <a:lnTo>
                  <a:pt x="0" y="539991"/>
                </a:lnTo>
                <a:lnTo>
                  <a:pt x="0" y="0"/>
                </a:lnTo>
                <a:lnTo>
                  <a:pt x="4139996" y="0"/>
                </a:lnTo>
                <a:lnTo>
                  <a:pt x="4139996" y="539991"/>
                </a:lnTo>
                <a:lnTo>
                  <a:pt x="2069998" y="539991"/>
                </a:lnTo>
                <a:close/>
              </a:path>
            </a:pathLst>
          </a:custGeom>
          <a:ln w="3175">
            <a:solidFill>
              <a:srgbClr val="3464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290"/>
              </a:lnSpc>
            </a:pPr>
            <a:r>
              <a:rPr spc="-5" dirty="0"/>
              <a:t>Dirección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Operaciones</a:t>
            </a:r>
            <a:r>
              <a:rPr spc="-10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5" dirty="0"/>
              <a:t>Servicios</a:t>
            </a:r>
          </a:p>
          <a:p>
            <a:pPr algn="ctr">
              <a:lnSpc>
                <a:spcPts val="1540"/>
              </a:lnSpc>
            </a:pPr>
            <a:r>
              <a:rPr i="0" spc="-5" dirty="0">
                <a:solidFill>
                  <a:srgbClr val="C8201D"/>
                </a:solidFill>
                <a:latin typeface="Calibri"/>
                <a:cs typeface="Calibri"/>
              </a:rPr>
              <a:t>Grado</a:t>
            </a:r>
            <a:r>
              <a:rPr i="0" spc="-10" dirty="0">
                <a:solidFill>
                  <a:srgbClr val="C8201D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D"/>
                </a:solidFill>
                <a:latin typeface="Calibri"/>
                <a:cs typeface="Calibri"/>
              </a:rPr>
              <a:t>en</a:t>
            </a:r>
            <a:r>
              <a:rPr i="0" dirty="0">
                <a:solidFill>
                  <a:srgbClr val="C8201D"/>
                </a:solidFill>
                <a:latin typeface="Calibri"/>
                <a:cs typeface="Calibri"/>
              </a:rPr>
              <a:t> Ciencia</a:t>
            </a:r>
            <a:r>
              <a:rPr i="0" spc="-15" dirty="0">
                <a:solidFill>
                  <a:srgbClr val="C8201D"/>
                </a:solidFill>
                <a:latin typeface="Calibri"/>
                <a:cs typeface="Calibri"/>
              </a:rPr>
              <a:t> </a:t>
            </a:r>
            <a:r>
              <a:rPr i="0" spc="-10" dirty="0">
                <a:solidFill>
                  <a:srgbClr val="C8201D"/>
                </a:solidFill>
                <a:latin typeface="Calibri"/>
                <a:cs typeface="Calibri"/>
              </a:rPr>
              <a:t>Gestión</a:t>
            </a:r>
            <a:r>
              <a:rPr i="0" dirty="0">
                <a:solidFill>
                  <a:srgbClr val="C8201D"/>
                </a:solidFill>
                <a:latin typeface="Calibri"/>
                <a:cs typeface="Calibri"/>
              </a:rPr>
              <a:t> e</a:t>
            </a:r>
            <a:r>
              <a:rPr i="0" spc="-10" dirty="0">
                <a:solidFill>
                  <a:srgbClr val="C8201D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D"/>
                </a:solidFill>
                <a:latin typeface="Calibri"/>
                <a:cs typeface="Calibri"/>
              </a:rPr>
              <a:t>Ingeniería</a:t>
            </a:r>
            <a:r>
              <a:rPr i="0" dirty="0">
                <a:solidFill>
                  <a:srgbClr val="C8201D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D"/>
                </a:solidFill>
                <a:latin typeface="Calibri"/>
                <a:cs typeface="Calibri"/>
              </a:rPr>
              <a:t>de</a:t>
            </a:r>
            <a:r>
              <a:rPr i="0" spc="-10" dirty="0">
                <a:solidFill>
                  <a:srgbClr val="C8201D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C8201D"/>
                </a:solidFill>
                <a:latin typeface="Calibri"/>
                <a:cs typeface="Calibri"/>
              </a:rPr>
              <a:t>Servicios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5106"/>
              <a:ext cx="9143631" cy="90253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001194"/>
              <a:ext cx="9144000" cy="856615"/>
            </a:xfrm>
            <a:custGeom>
              <a:avLst/>
              <a:gdLst/>
              <a:ahLst/>
              <a:cxnLst/>
              <a:rect l="l" t="t" r="r" b="b"/>
              <a:pathLst>
                <a:path w="9144000" h="856615">
                  <a:moveTo>
                    <a:pt x="0" y="856449"/>
                  </a:moveTo>
                  <a:lnTo>
                    <a:pt x="0" y="0"/>
                  </a:lnTo>
                  <a:lnTo>
                    <a:pt x="9143631" y="0"/>
                  </a:lnTo>
                  <a:lnTo>
                    <a:pt x="9143631" y="856449"/>
                  </a:lnTo>
                  <a:lnTo>
                    <a:pt x="0" y="8564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5994895"/>
              <a:ext cx="9144000" cy="12700"/>
            </a:xfrm>
            <a:custGeom>
              <a:avLst/>
              <a:gdLst/>
              <a:ahLst/>
              <a:cxnLst/>
              <a:rect l="l" t="t" r="r" b="b"/>
              <a:pathLst>
                <a:path w="9144000" h="12700">
                  <a:moveTo>
                    <a:pt x="0" y="12598"/>
                  </a:moveTo>
                  <a:lnTo>
                    <a:pt x="9143631" y="12598"/>
                  </a:lnTo>
                  <a:lnTo>
                    <a:pt x="9143631" y="0"/>
                  </a:lnTo>
                  <a:lnTo>
                    <a:pt x="0" y="0"/>
                  </a:lnTo>
                  <a:lnTo>
                    <a:pt x="0" y="125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24" y="6137287"/>
              <a:ext cx="1423784" cy="54251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10374" y="792251"/>
            <a:ext cx="833119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1</a:t>
            </a:r>
            <a:r>
              <a:rPr sz="650" spc="5" dirty="0">
                <a:solidFill>
                  <a:srgbClr val="F1F1F1"/>
                </a:solidFill>
                <a:latin typeface="Gill Sans MT"/>
                <a:cs typeface="Gill Sans MT"/>
              </a:rPr>
              <a:t>.</a:t>
            </a:r>
            <a:r>
              <a:rPr sz="650" spc="-35" dirty="0">
                <a:solidFill>
                  <a:srgbClr val="F1F1F1"/>
                </a:solidFill>
                <a:latin typeface="Gill Sans MT"/>
                <a:cs typeface="Gill Sans MT"/>
              </a:rPr>
              <a:t>C</a:t>
            </a:r>
            <a:r>
              <a:rPr sz="650" spc="-65" dirty="0">
                <a:solidFill>
                  <a:srgbClr val="F1F1F1"/>
                </a:solidFill>
                <a:latin typeface="Gill Sans MT"/>
                <a:cs typeface="Gill Sans MT"/>
              </a:rPr>
              <a:t>A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650" spc="-65" dirty="0">
                <a:solidFill>
                  <a:srgbClr val="F1F1F1"/>
                </a:solidFill>
                <a:latin typeface="Gill Sans MT"/>
                <a:cs typeface="Gill Sans MT"/>
              </a:rPr>
              <a:t>P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U</a:t>
            </a:r>
            <a:r>
              <a:rPr sz="65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114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D</a:t>
            </a:r>
            <a:r>
              <a:rPr sz="650" spc="65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ÓS</a:t>
            </a:r>
            <a:r>
              <a:rPr sz="650" spc="-105" dirty="0">
                <a:solidFill>
                  <a:srgbClr val="F1F1F1"/>
                </a:solidFill>
                <a:latin typeface="Gill Sans MT"/>
                <a:cs typeface="Gill Sans MT"/>
              </a:rPr>
              <a:t>T</a:t>
            </a:r>
            <a:r>
              <a:rPr sz="650" spc="-50" dirty="0">
                <a:solidFill>
                  <a:srgbClr val="F1F1F1"/>
                </a:solidFill>
                <a:latin typeface="Gill Sans MT"/>
                <a:cs typeface="Gill Sans MT"/>
              </a:rPr>
              <a:t>OL</a:t>
            </a: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65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1294" y="1689023"/>
            <a:ext cx="1327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1294" y="2786303"/>
            <a:ext cx="1327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1294" y="3883583"/>
            <a:ext cx="1327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1294" y="4980863"/>
            <a:ext cx="1327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8494" y="1522842"/>
            <a:ext cx="7867650" cy="441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65225">
              <a:lnSpc>
                <a:spcPct val="150000"/>
              </a:lnSpc>
              <a:spcBef>
                <a:spcPts val="100"/>
              </a:spcBef>
            </a:pPr>
            <a:r>
              <a:rPr sz="2400" spc="-5" dirty="0">
                <a:latin typeface="Gill Sans MT"/>
                <a:cs typeface="Gill Sans MT"/>
              </a:rPr>
              <a:t>Conocer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el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alcance</a:t>
            </a:r>
            <a:r>
              <a:rPr sz="2400" spc="10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de</a:t>
            </a:r>
            <a:r>
              <a:rPr sz="2400" spc="1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la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estrategia</a:t>
            </a:r>
            <a:r>
              <a:rPr sz="2400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de</a:t>
            </a:r>
            <a:r>
              <a:rPr sz="2400" spc="10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operaciones</a:t>
            </a:r>
            <a:r>
              <a:rPr sz="2400" spc="1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en </a:t>
            </a:r>
            <a:r>
              <a:rPr sz="2400" spc="-650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empresas</a:t>
            </a:r>
            <a:r>
              <a:rPr sz="2400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de</a:t>
            </a:r>
            <a:r>
              <a:rPr sz="2400" spc="5" dirty="0">
                <a:latin typeface="Gill Sans MT"/>
                <a:cs typeface="Gill Sans MT"/>
              </a:rPr>
              <a:t> servicios.</a:t>
            </a:r>
            <a:endParaRPr sz="2400">
              <a:latin typeface="Gill Sans MT"/>
              <a:cs typeface="Gill Sans MT"/>
            </a:endParaRPr>
          </a:p>
          <a:p>
            <a:pPr marL="12700" marR="111760">
              <a:lnSpc>
                <a:spcPct val="150000"/>
              </a:lnSpc>
            </a:pPr>
            <a:r>
              <a:rPr sz="2400" spc="-5" dirty="0">
                <a:latin typeface="Gill Sans MT"/>
                <a:cs typeface="Gill Sans MT"/>
              </a:rPr>
              <a:t>Clasificar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a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los</a:t>
            </a:r>
            <a:r>
              <a:rPr sz="2400" dirty="0">
                <a:latin typeface="Gill Sans MT"/>
                <a:cs typeface="Gill Sans MT"/>
              </a:rPr>
              <a:t> </a:t>
            </a:r>
            <a:r>
              <a:rPr sz="2400" spc="5" dirty="0">
                <a:latin typeface="Gill Sans MT"/>
                <a:cs typeface="Gill Sans MT"/>
              </a:rPr>
              <a:t>servicios </a:t>
            </a:r>
            <a:r>
              <a:rPr sz="2400" dirty="0">
                <a:latin typeface="Gill Sans MT"/>
                <a:cs typeface="Gill Sans MT"/>
              </a:rPr>
              <a:t>según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el</a:t>
            </a:r>
            <a:r>
              <a:rPr sz="2400" spc="10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planteamiento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de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orientación </a:t>
            </a:r>
            <a:r>
              <a:rPr sz="2400" spc="-650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estratégica</a:t>
            </a:r>
            <a:r>
              <a:rPr sz="2400" spc="-10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de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los mismos.</a:t>
            </a:r>
            <a:endParaRPr sz="2400">
              <a:latin typeface="Gill Sans MT"/>
              <a:cs typeface="Gill Sans MT"/>
            </a:endParaRPr>
          </a:p>
          <a:p>
            <a:pPr marL="12700" marR="1198880">
              <a:lnSpc>
                <a:spcPct val="150000"/>
              </a:lnSpc>
            </a:pPr>
            <a:r>
              <a:rPr sz="2400" spc="-5" dirty="0">
                <a:latin typeface="Gill Sans MT"/>
                <a:cs typeface="Gill Sans MT"/>
              </a:rPr>
              <a:t>Analizar</a:t>
            </a:r>
            <a:r>
              <a:rPr sz="2400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los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objetivos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y</a:t>
            </a:r>
            <a:r>
              <a:rPr sz="2400" spc="10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las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decisiones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de</a:t>
            </a:r>
            <a:r>
              <a:rPr sz="2400" spc="10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la</a:t>
            </a:r>
            <a:r>
              <a:rPr sz="2400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función</a:t>
            </a:r>
            <a:r>
              <a:rPr sz="2400" dirty="0">
                <a:latin typeface="Gill Sans MT"/>
                <a:cs typeface="Gill Sans MT"/>
              </a:rPr>
              <a:t> de </a:t>
            </a:r>
            <a:r>
              <a:rPr sz="2400" spc="-650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operaciones</a:t>
            </a:r>
            <a:r>
              <a:rPr sz="2400" spc="-1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en</a:t>
            </a:r>
            <a:r>
              <a:rPr sz="2400" spc="10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las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empresas</a:t>
            </a:r>
            <a:r>
              <a:rPr sz="2400" dirty="0">
                <a:latin typeface="Gill Sans MT"/>
                <a:cs typeface="Gill Sans MT"/>
              </a:rPr>
              <a:t> de </a:t>
            </a:r>
            <a:r>
              <a:rPr sz="2400" spc="5" dirty="0">
                <a:latin typeface="Gill Sans MT"/>
                <a:cs typeface="Gill Sans MT"/>
              </a:rPr>
              <a:t>servicios</a:t>
            </a:r>
            <a:endParaRPr sz="2400">
              <a:latin typeface="Gill Sans MT"/>
              <a:cs typeface="Gill Sans MT"/>
            </a:endParaRPr>
          </a:p>
          <a:p>
            <a:pPr marL="12700" marR="5080" indent="84455">
              <a:lnSpc>
                <a:spcPct val="150000"/>
              </a:lnSpc>
            </a:pPr>
            <a:r>
              <a:rPr sz="2400" spc="-10" dirty="0">
                <a:latin typeface="Gill Sans MT"/>
                <a:cs typeface="Gill Sans MT"/>
              </a:rPr>
              <a:t>Comprender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el</a:t>
            </a:r>
            <a:r>
              <a:rPr sz="2400" spc="10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significado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de</a:t>
            </a:r>
            <a:r>
              <a:rPr sz="2400" spc="-225" dirty="0">
                <a:latin typeface="Gill Sans MT"/>
                <a:cs typeface="Gill Sans MT"/>
              </a:rPr>
              <a:t> </a:t>
            </a:r>
            <a:r>
              <a:rPr sz="2400" spc="5" dirty="0">
                <a:latin typeface="Gill Sans MT"/>
                <a:cs typeface="Gill Sans MT"/>
              </a:rPr>
              <a:t>“servicio </a:t>
            </a:r>
            <a:r>
              <a:rPr sz="2400" spc="-5" dirty="0">
                <a:latin typeface="Gill Sans MT"/>
                <a:cs typeface="Gill Sans MT"/>
              </a:rPr>
              <a:t>estratégico”:</a:t>
            </a:r>
            <a:r>
              <a:rPr sz="2400" spc="-200" dirty="0">
                <a:latin typeface="Gill Sans MT"/>
                <a:cs typeface="Gill Sans MT"/>
              </a:rPr>
              <a:t> </a:t>
            </a:r>
            <a:r>
              <a:rPr sz="2400" i="1" spc="-5" dirty="0">
                <a:latin typeface="Gill Sans MT"/>
                <a:cs typeface="Gill Sans MT"/>
              </a:rPr>
              <a:t>Coherencia </a:t>
            </a:r>
            <a:r>
              <a:rPr sz="2400" i="1" spc="-650" dirty="0">
                <a:latin typeface="Gill Sans MT"/>
                <a:cs typeface="Gill Sans MT"/>
              </a:rPr>
              <a:t> </a:t>
            </a:r>
            <a:r>
              <a:rPr sz="2400" i="1" dirty="0">
                <a:latin typeface="Gill Sans MT"/>
                <a:cs typeface="Gill Sans MT"/>
              </a:rPr>
              <a:t>o</a:t>
            </a:r>
            <a:r>
              <a:rPr sz="2400" i="1" spc="-5" dirty="0">
                <a:latin typeface="Gill Sans MT"/>
                <a:cs typeface="Gill Sans MT"/>
              </a:rPr>
              <a:t> ajuste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957237"/>
            <a:ext cx="3150870" cy="375920"/>
          </a:xfrm>
          <a:custGeom>
            <a:avLst/>
            <a:gdLst/>
            <a:ahLst/>
            <a:cxnLst/>
            <a:rect l="l" t="t" r="r" b="b"/>
            <a:pathLst>
              <a:path w="3150870" h="375919">
                <a:moveTo>
                  <a:pt x="3150717" y="0"/>
                </a:moveTo>
                <a:lnTo>
                  <a:pt x="0" y="0"/>
                </a:lnTo>
                <a:lnTo>
                  <a:pt x="0" y="375843"/>
                </a:lnTo>
                <a:lnTo>
                  <a:pt x="1575358" y="375843"/>
                </a:lnTo>
                <a:lnTo>
                  <a:pt x="3150717" y="375843"/>
                </a:lnTo>
                <a:lnTo>
                  <a:pt x="3150717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91704" y="989545"/>
            <a:ext cx="9150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D1282D"/>
                </a:solidFill>
                <a:latin typeface="Gill Sans MT"/>
                <a:cs typeface="Gill Sans MT"/>
              </a:rPr>
              <a:t>Subtítulo</a:t>
            </a:r>
            <a:r>
              <a:rPr sz="1600" spc="-75" dirty="0">
                <a:solidFill>
                  <a:srgbClr val="D1282D"/>
                </a:solidFill>
                <a:latin typeface="Gill Sans MT"/>
                <a:cs typeface="Gill Sans MT"/>
              </a:rPr>
              <a:t> </a:t>
            </a:r>
            <a:r>
              <a:rPr sz="1600" spc="-5" dirty="0">
                <a:solidFill>
                  <a:srgbClr val="D1282D"/>
                </a:solidFill>
                <a:latin typeface="Gill Sans MT"/>
                <a:cs typeface="Gill Sans MT"/>
              </a:rPr>
              <a:t>1</a:t>
            </a:r>
            <a:endParaRPr sz="1600">
              <a:latin typeface="Gill Sans MT"/>
              <a:cs typeface="Gill Sans M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-355" y="395274"/>
            <a:ext cx="8161020" cy="937894"/>
            <a:chOff x="-355" y="395274"/>
            <a:chExt cx="8161020" cy="937894"/>
          </a:xfrm>
        </p:grpSpPr>
        <p:sp>
          <p:nvSpPr>
            <p:cNvPr id="16" name="object 16"/>
            <p:cNvSpPr/>
            <p:nvPr/>
          </p:nvSpPr>
          <p:spPr>
            <a:xfrm>
              <a:off x="-355" y="957237"/>
              <a:ext cx="3556000" cy="375920"/>
            </a:xfrm>
            <a:custGeom>
              <a:avLst/>
              <a:gdLst/>
              <a:ahLst/>
              <a:cxnLst/>
              <a:rect l="l" t="t" r="r" b="b"/>
              <a:pathLst>
                <a:path w="3556000" h="375919">
                  <a:moveTo>
                    <a:pt x="3555720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778038" y="375843"/>
                  </a:lnTo>
                  <a:lnTo>
                    <a:pt x="3555720" y="375843"/>
                  </a:lnTo>
                  <a:lnTo>
                    <a:pt x="3555720" y="0"/>
                  </a:lnTo>
                  <a:close/>
                </a:path>
              </a:pathLst>
            </a:custGeom>
            <a:solidFill>
              <a:srgbClr val="D12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-355" y="395274"/>
              <a:ext cx="8161020" cy="561975"/>
            </a:xfrm>
            <a:custGeom>
              <a:avLst/>
              <a:gdLst/>
              <a:ahLst/>
              <a:cxnLst/>
              <a:rect l="l" t="t" r="r" b="b"/>
              <a:pathLst>
                <a:path w="8161020" h="561975">
                  <a:moveTo>
                    <a:pt x="8160829" y="0"/>
                  </a:moveTo>
                  <a:lnTo>
                    <a:pt x="0" y="0"/>
                  </a:lnTo>
                  <a:lnTo>
                    <a:pt x="0" y="561606"/>
                  </a:lnTo>
                  <a:lnTo>
                    <a:pt x="4080598" y="561606"/>
                  </a:lnTo>
                  <a:lnTo>
                    <a:pt x="8160829" y="561606"/>
                  </a:lnTo>
                  <a:lnTo>
                    <a:pt x="8160829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991704" y="426503"/>
            <a:ext cx="237172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10" dirty="0">
                <a:latin typeface="Gill Sans Ultra Bold"/>
                <a:cs typeface="Gill Sans Ultra Bold"/>
              </a:rPr>
              <a:t>O</a:t>
            </a:r>
            <a:r>
              <a:rPr sz="2800" b="1" dirty="0">
                <a:latin typeface="Gill Sans Ultra Bold"/>
                <a:cs typeface="Gill Sans Ultra Bold"/>
              </a:rPr>
              <a:t>B</a:t>
            </a:r>
            <a:r>
              <a:rPr sz="2800" b="1" spc="5" dirty="0">
                <a:latin typeface="Gill Sans Ultra Bold"/>
                <a:cs typeface="Gill Sans Ultra Bold"/>
              </a:rPr>
              <a:t>J</a:t>
            </a:r>
            <a:r>
              <a:rPr sz="2800" b="1" spc="-5" dirty="0">
                <a:latin typeface="Gill Sans Ultra Bold"/>
                <a:cs typeface="Gill Sans Ultra Bold"/>
              </a:rPr>
              <a:t>E</a:t>
            </a:r>
            <a:r>
              <a:rPr sz="2800" b="1" spc="5" dirty="0">
                <a:latin typeface="Gill Sans Ultra Bold"/>
                <a:cs typeface="Gill Sans Ultra Bold"/>
              </a:rPr>
              <a:t>T</a:t>
            </a:r>
            <a:r>
              <a:rPr sz="2800" b="1" spc="-5" dirty="0">
                <a:latin typeface="Gill Sans Ultra Bold"/>
                <a:cs typeface="Gill Sans Ultra Bold"/>
              </a:rPr>
              <a:t>I</a:t>
            </a:r>
            <a:r>
              <a:rPr sz="2800" b="1" spc="-130" dirty="0">
                <a:latin typeface="Gill Sans Ultra Bold"/>
                <a:cs typeface="Gill Sans Ultra Bold"/>
              </a:rPr>
              <a:t>V</a:t>
            </a:r>
            <a:r>
              <a:rPr sz="2800" b="1" spc="10" dirty="0">
                <a:latin typeface="Gill Sans Ultra Bold"/>
                <a:cs typeface="Gill Sans Ultra Bold"/>
              </a:rPr>
              <a:t>O</a:t>
            </a:r>
            <a:r>
              <a:rPr sz="2800" b="1" spc="-5" dirty="0">
                <a:latin typeface="Gill Sans Ultra Bold"/>
                <a:cs typeface="Gill Sans Ultra Bold"/>
              </a:rPr>
              <a:t>S</a:t>
            </a:r>
            <a:endParaRPr sz="2800">
              <a:latin typeface="Gill Sans Ultra Bold"/>
              <a:cs typeface="Gill Sans Ultra Bold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859997" y="6120003"/>
            <a:ext cx="4140200" cy="540385"/>
          </a:xfrm>
          <a:custGeom>
            <a:avLst/>
            <a:gdLst/>
            <a:ahLst/>
            <a:cxnLst/>
            <a:rect l="l" t="t" r="r" b="b"/>
            <a:pathLst>
              <a:path w="4140200" h="540384">
                <a:moveTo>
                  <a:pt x="2069998" y="539991"/>
                </a:moveTo>
                <a:lnTo>
                  <a:pt x="0" y="539991"/>
                </a:lnTo>
                <a:lnTo>
                  <a:pt x="0" y="0"/>
                </a:lnTo>
                <a:lnTo>
                  <a:pt x="4139996" y="0"/>
                </a:lnTo>
                <a:lnTo>
                  <a:pt x="4139996" y="539991"/>
                </a:lnTo>
                <a:lnTo>
                  <a:pt x="2069998" y="53999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290"/>
              </a:lnSpc>
            </a:pPr>
            <a:r>
              <a:rPr spc="-5" dirty="0"/>
              <a:t>Dirección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Operaciones</a:t>
            </a:r>
            <a:r>
              <a:rPr spc="-10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5" dirty="0"/>
              <a:t>Servicios</a:t>
            </a:r>
          </a:p>
          <a:p>
            <a:pPr algn="ctr">
              <a:lnSpc>
                <a:spcPts val="1540"/>
              </a:lnSpc>
            </a:pP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Grado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en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Ciencia</a:t>
            </a:r>
            <a:r>
              <a:rPr i="0" spc="-15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Gestión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Ingeniería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de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Servicios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73318" y="6433558"/>
            <a:ext cx="2954020" cy="20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80"/>
              </a:lnSpc>
            </a:pPr>
            <a:r>
              <a:rPr sz="1400" dirty="0">
                <a:solidFill>
                  <a:srgbClr val="D1282D"/>
                </a:solidFill>
                <a:latin typeface="Gill Sans MT"/>
                <a:cs typeface="Gill Sans MT"/>
              </a:rPr>
              <a:t>Facultad de</a:t>
            </a:r>
            <a:r>
              <a:rPr sz="1400" spc="-10" dirty="0">
                <a:solidFill>
                  <a:srgbClr val="D1282D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D1282D"/>
                </a:solidFill>
                <a:latin typeface="Gill Sans MT"/>
                <a:cs typeface="Gill Sans MT"/>
              </a:rPr>
              <a:t>Ciencias</a:t>
            </a:r>
            <a:r>
              <a:rPr sz="1400" spc="5" dirty="0">
                <a:solidFill>
                  <a:srgbClr val="D1282D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D1282D"/>
                </a:solidFill>
                <a:latin typeface="Gill Sans MT"/>
                <a:cs typeface="Gill Sans MT"/>
              </a:rPr>
              <a:t>de la</a:t>
            </a:r>
            <a:r>
              <a:rPr sz="1400" spc="5" dirty="0">
                <a:solidFill>
                  <a:srgbClr val="D1282D"/>
                </a:solidFill>
                <a:latin typeface="Gill Sans MT"/>
                <a:cs typeface="Gill Sans MT"/>
              </a:rPr>
              <a:t> </a:t>
            </a:r>
            <a:r>
              <a:rPr sz="1400" spc="-5" dirty="0">
                <a:solidFill>
                  <a:srgbClr val="D1282D"/>
                </a:solidFill>
                <a:latin typeface="Gill Sans MT"/>
                <a:cs typeface="Gill Sans MT"/>
              </a:rPr>
              <a:t>Comunicación</a:t>
            </a:r>
            <a:endParaRPr sz="1400">
              <a:latin typeface="Gill Sans MT"/>
              <a:cs typeface="Gill Sans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988997"/>
            <a:ext cx="9144000" cy="4869180"/>
            <a:chOff x="0" y="1988997"/>
            <a:chExt cx="9144000" cy="48691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353913"/>
              <a:ext cx="9143631" cy="150373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5400001"/>
              <a:ext cx="9144000" cy="1457960"/>
            </a:xfrm>
            <a:custGeom>
              <a:avLst/>
              <a:gdLst/>
              <a:ahLst/>
              <a:cxnLst/>
              <a:rect l="l" t="t" r="r" b="b"/>
              <a:pathLst>
                <a:path w="9144000" h="1457959">
                  <a:moveTo>
                    <a:pt x="0" y="1457642"/>
                  </a:moveTo>
                  <a:lnTo>
                    <a:pt x="0" y="0"/>
                  </a:lnTo>
                  <a:lnTo>
                    <a:pt x="9143631" y="0"/>
                  </a:lnTo>
                  <a:lnTo>
                    <a:pt x="9143631" y="1457642"/>
                  </a:lnTo>
                  <a:lnTo>
                    <a:pt x="0" y="1457642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393702"/>
              <a:ext cx="9144000" cy="12700"/>
            </a:xfrm>
            <a:custGeom>
              <a:avLst/>
              <a:gdLst/>
              <a:ahLst/>
              <a:cxnLst/>
              <a:rect l="l" t="t" r="r" b="b"/>
              <a:pathLst>
                <a:path w="9144000" h="12700">
                  <a:moveTo>
                    <a:pt x="0" y="12598"/>
                  </a:moveTo>
                  <a:lnTo>
                    <a:pt x="9143631" y="12598"/>
                  </a:lnTo>
                  <a:lnTo>
                    <a:pt x="9143631" y="0"/>
                  </a:lnTo>
                  <a:lnTo>
                    <a:pt x="0" y="0"/>
                  </a:lnTo>
                  <a:lnTo>
                    <a:pt x="0" y="125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276" y="5432043"/>
              <a:ext cx="1872716" cy="71387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17194" y="1988997"/>
              <a:ext cx="8002905" cy="2961640"/>
            </a:xfrm>
            <a:custGeom>
              <a:avLst/>
              <a:gdLst/>
              <a:ahLst/>
              <a:cxnLst/>
              <a:rect l="l" t="t" r="r" b="b"/>
              <a:pathLst>
                <a:path w="8002905" h="2961640">
                  <a:moveTo>
                    <a:pt x="8002447" y="0"/>
                  </a:moveTo>
                  <a:lnTo>
                    <a:pt x="0" y="0"/>
                  </a:lnTo>
                  <a:lnTo>
                    <a:pt x="0" y="2961360"/>
                  </a:lnTo>
                  <a:lnTo>
                    <a:pt x="4001401" y="2961360"/>
                  </a:lnTo>
                  <a:lnTo>
                    <a:pt x="8002447" y="2961360"/>
                  </a:lnTo>
                  <a:lnTo>
                    <a:pt x="800244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94143" y="391223"/>
            <a:ext cx="6507480" cy="1487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3990"/>
              </a:lnSpc>
              <a:spcBef>
                <a:spcPts val="90"/>
              </a:spcBef>
            </a:pPr>
            <a:r>
              <a:rPr sz="3700" b="1" spc="-50" dirty="0">
                <a:solidFill>
                  <a:srgbClr val="D1282D"/>
                </a:solidFill>
                <a:latin typeface="Gill Sans Ultra Bold"/>
                <a:cs typeface="Gill Sans Ultra Bold"/>
              </a:rPr>
              <a:t>Tema</a:t>
            </a:r>
            <a:r>
              <a:rPr sz="3700" b="1" spc="-45" dirty="0">
                <a:solidFill>
                  <a:srgbClr val="D1282D"/>
                </a:solidFill>
                <a:latin typeface="Gill Sans Ultra Bold"/>
                <a:cs typeface="Gill Sans Ultra Bold"/>
              </a:rPr>
              <a:t> </a:t>
            </a:r>
            <a:r>
              <a:rPr sz="3700" b="1" spc="-10" dirty="0">
                <a:solidFill>
                  <a:srgbClr val="D1282D"/>
                </a:solidFill>
                <a:latin typeface="Gill Sans Ultra Bold"/>
                <a:cs typeface="Gill Sans Ultra Bold"/>
              </a:rPr>
              <a:t>4:</a:t>
            </a:r>
            <a:endParaRPr sz="3700">
              <a:latin typeface="Gill Sans Ultra Bold"/>
              <a:cs typeface="Gill Sans Ultra Bold"/>
            </a:endParaRPr>
          </a:p>
          <a:p>
            <a:pPr marL="12700" marR="5080">
              <a:lnSpc>
                <a:spcPct val="79700"/>
              </a:lnSpc>
              <a:spcBef>
                <a:spcPts val="450"/>
              </a:spcBef>
            </a:pPr>
            <a:r>
              <a:rPr sz="3700" b="1" spc="-15" dirty="0">
                <a:solidFill>
                  <a:srgbClr val="D1282D"/>
                </a:solidFill>
                <a:latin typeface="Gill Sans Ultra Bold"/>
                <a:cs typeface="Gill Sans Ultra Bold"/>
              </a:rPr>
              <a:t>La</a:t>
            </a:r>
            <a:r>
              <a:rPr sz="3700" b="1" spc="-10" dirty="0">
                <a:solidFill>
                  <a:srgbClr val="D1282D"/>
                </a:solidFill>
                <a:latin typeface="Gill Sans Ultra Bold"/>
                <a:cs typeface="Gill Sans Ultra Bold"/>
              </a:rPr>
              <a:t> </a:t>
            </a:r>
            <a:r>
              <a:rPr sz="3700" b="1" spc="-15" dirty="0">
                <a:solidFill>
                  <a:srgbClr val="D1282D"/>
                </a:solidFill>
                <a:latin typeface="Gill Sans Ultra Bold"/>
                <a:cs typeface="Gill Sans Ultra Bold"/>
              </a:rPr>
              <a:t>Capacidad</a:t>
            </a:r>
            <a:r>
              <a:rPr sz="3700" b="1" spc="-5" dirty="0">
                <a:solidFill>
                  <a:srgbClr val="D1282D"/>
                </a:solidFill>
                <a:latin typeface="Gill Sans Ultra Bold"/>
                <a:cs typeface="Gill Sans Ultra Bold"/>
              </a:rPr>
              <a:t> </a:t>
            </a:r>
            <a:r>
              <a:rPr sz="3700" b="1" spc="-15" dirty="0">
                <a:solidFill>
                  <a:srgbClr val="D1282D"/>
                </a:solidFill>
                <a:latin typeface="Gill Sans Ultra Bold"/>
                <a:cs typeface="Gill Sans Ultra Bold"/>
              </a:rPr>
              <a:t>en </a:t>
            </a:r>
            <a:r>
              <a:rPr sz="3700" b="1" spc="-10" dirty="0">
                <a:solidFill>
                  <a:srgbClr val="D1282D"/>
                </a:solidFill>
                <a:latin typeface="Gill Sans Ultra Bold"/>
                <a:cs typeface="Gill Sans Ultra Bold"/>
              </a:rPr>
              <a:t> </a:t>
            </a:r>
            <a:r>
              <a:rPr sz="3700" b="1" spc="-25" dirty="0">
                <a:solidFill>
                  <a:srgbClr val="D1282D"/>
                </a:solidFill>
                <a:latin typeface="Gill Sans Ultra Bold"/>
                <a:cs typeface="Gill Sans Ultra Bold"/>
              </a:rPr>
              <a:t>Empresas</a:t>
            </a:r>
            <a:r>
              <a:rPr sz="3700" b="1" spc="-35" dirty="0">
                <a:solidFill>
                  <a:srgbClr val="D1282D"/>
                </a:solidFill>
                <a:latin typeface="Gill Sans Ultra Bold"/>
                <a:cs typeface="Gill Sans Ultra Bold"/>
              </a:rPr>
              <a:t> </a:t>
            </a:r>
            <a:r>
              <a:rPr sz="3700" b="1" spc="-10" dirty="0">
                <a:solidFill>
                  <a:srgbClr val="D1282D"/>
                </a:solidFill>
                <a:latin typeface="Gill Sans Ultra Bold"/>
                <a:cs typeface="Gill Sans Ultra Bold"/>
              </a:rPr>
              <a:t>de</a:t>
            </a:r>
            <a:r>
              <a:rPr sz="3700" b="1" spc="-35" dirty="0">
                <a:solidFill>
                  <a:srgbClr val="D1282D"/>
                </a:solidFill>
                <a:latin typeface="Gill Sans Ultra Bold"/>
                <a:cs typeface="Gill Sans Ultra Bold"/>
              </a:rPr>
              <a:t> </a:t>
            </a:r>
            <a:r>
              <a:rPr sz="3700" b="1" spc="-5" dirty="0">
                <a:solidFill>
                  <a:srgbClr val="D1282D"/>
                </a:solidFill>
                <a:latin typeface="Gill Sans Ultra Bold"/>
                <a:cs typeface="Gill Sans Ultra Bold"/>
              </a:rPr>
              <a:t>Servicios</a:t>
            </a:r>
            <a:endParaRPr sz="3700">
              <a:latin typeface="Gill Sans Ultra Bold"/>
              <a:cs typeface="Gill Sans Ultra 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7194" y="1988997"/>
            <a:ext cx="8002905" cy="2961640"/>
          </a:xfrm>
          <a:prstGeom prst="rect">
            <a:avLst/>
          </a:prstGeom>
          <a:ln w="3175">
            <a:solidFill>
              <a:srgbClr val="C00000"/>
            </a:solidFill>
          </a:ln>
        </p:spPr>
        <p:txBody>
          <a:bodyPr vert="horz" wrap="square" lIns="0" tIns="227965" rIns="0" bIns="0" rtlCol="0">
            <a:spAutoFit/>
          </a:bodyPr>
          <a:lstStyle/>
          <a:p>
            <a:pPr marL="581660" lvl="1" indent="-492759">
              <a:lnSpc>
                <a:spcPct val="100000"/>
              </a:lnSpc>
              <a:spcBef>
                <a:spcPts val="1795"/>
              </a:spcBef>
              <a:buAutoNum type="arabicPeriod"/>
              <a:tabLst>
                <a:tab pos="582295" algn="l"/>
              </a:tabLst>
            </a:pPr>
            <a:r>
              <a:rPr sz="2400" spc="-5" dirty="0">
                <a:latin typeface="Gill Sans MT"/>
                <a:cs typeface="Gill Sans MT"/>
              </a:rPr>
              <a:t>Planificación</a:t>
            </a:r>
            <a:r>
              <a:rPr sz="2400" spc="-1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de</a:t>
            </a:r>
            <a:r>
              <a:rPr sz="2400" spc="-1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la</a:t>
            </a:r>
            <a:r>
              <a:rPr sz="2400" spc="-1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Demanda</a:t>
            </a:r>
            <a:endParaRPr sz="2400">
              <a:latin typeface="Gill Sans MT"/>
              <a:cs typeface="Gill Sans MT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Gill Sans MT"/>
              <a:buAutoNum type="arabicPeriod"/>
            </a:pPr>
            <a:endParaRPr sz="2150">
              <a:latin typeface="Gill Sans MT"/>
              <a:cs typeface="Gill Sans MT"/>
            </a:endParaRPr>
          </a:p>
          <a:p>
            <a:pPr marL="581660" lvl="1" indent="-492759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82295" algn="l"/>
              </a:tabLst>
            </a:pPr>
            <a:r>
              <a:rPr sz="2400" spc="-5" dirty="0">
                <a:latin typeface="Gill Sans MT"/>
                <a:cs typeface="Gill Sans MT"/>
              </a:rPr>
              <a:t>Planificación </a:t>
            </a:r>
            <a:r>
              <a:rPr sz="2400" dirty="0">
                <a:latin typeface="Gill Sans MT"/>
                <a:cs typeface="Gill Sans MT"/>
              </a:rPr>
              <a:t>de</a:t>
            </a:r>
            <a:r>
              <a:rPr sz="2400" spc="-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la</a:t>
            </a:r>
            <a:r>
              <a:rPr sz="2400" spc="-1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Oferta</a:t>
            </a:r>
            <a:endParaRPr sz="2400">
              <a:latin typeface="Gill Sans MT"/>
              <a:cs typeface="Gill Sans MT"/>
            </a:endParaRPr>
          </a:p>
          <a:p>
            <a:pPr marL="581660" lvl="1" indent="-492759">
              <a:lnSpc>
                <a:spcPct val="100000"/>
              </a:lnSpc>
              <a:spcBef>
                <a:spcPts val="2520"/>
              </a:spcBef>
              <a:buAutoNum type="arabicPeriod"/>
              <a:tabLst>
                <a:tab pos="582295" algn="l"/>
              </a:tabLst>
            </a:pPr>
            <a:r>
              <a:rPr sz="2400" dirty="0">
                <a:latin typeface="Gill Sans MT"/>
                <a:cs typeface="Gill Sans MT"/>
              </a:rPr>
              <a:t>L</a:t>
            </a:r>
            <a:r>
              <a:rPr sz="2400" spc="-5" dirty="0">
                <a:latin typeface="Gill Sans MT"/>
                <a:cs typeface="Gill Sans MT"/>
              </a:rPr>
              <a:t>o</a:t>
            </a:r>
            <a:r>
              <a:rPr sz="2400" dirty="0">
                <a:latin typeface="Gill Sans MT"/>
                <a:cs typeface="Gill Sans MT"/>
              </a:rPr>
              <a:t>s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p</a:t>
            </a:r>
            <a:r>
              <a:rPr sz="2400" spc="-60" dirty="0">
                <a:latin typeface="Gill Sans MT"/>
                <a:cs typeface="Gill Sans MT"/>
              </a:rPr>
              <a:t>r</a:t>
            </a:r>
            <a:r>
              <a:rPr sz="2400" dirty="0">
                <a:latin typeface="Gill Sans MT"/>
                <a:cs typeface="Gill Sans MT"/>
              </a:rPr>
              <a:t>ob</a:t>
            </a:r>
            <a:r>
              <a:rPr sz="2400" spc="-5" dirty="0">
                <a:latin typeface="Gill Sans MT"/>
                <a:cs typeface="Gill Sans MT"/>
              </a:rPr>
              <a:t>l</a:t>
            </a:r>
            <a:r>
              <a:rPr sz="2400" spc="5" dirty="0">
                <a:latin typeface="Gill Sans MT"/>
                <a:cs typeface="Gill Sans MT"/>
              </a:rPr>
              <a:t>e</a:t>
            </a:r>
            <a:r>
              <a:rPr sz="2400" spc="-10" dirty="0">
                <a:latin typeface="Gill Sans MT"/>
                <a:cs typeface="Gill Sans MT"/>
              </a:rPr>
              <a:t>m</a:t>
            </a:r>
            <a:r>
              <a:rPr sz="2400" spc="-5" dirty="0">
                <a:latin typeface="Gill Sans MT"/>
                <a:cs typeface="Gill Sans MT"/>
              </a:rPr>
              <a:t>a</a:t>
            </a:r>
            <a:r>
              <a:rPr sz="2400" dirty="0">
                <a:latin typeface="Gill Sans MT"/>
                <a:cs typeface="Gill Sans MT"/>
              </a:rPr>
              <a:t>s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d</a:t>
            </a:r>
            <a:r>
              <a:rPr sz="2400" dirty="0">
                <a:latin typeface="Gill Sans MT"/>
                <a:cs typeface="Gill Sans MT"/>
              </a:rPr>
              <a:t>e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E</a:t>
            </a:r>
            <a:r>
              <a:rPr sz="2400" spc="-5" dirty="0">
                <a:latin typeface="Gill Sans MT"/>
                <a:cs typeface="Gill Sans MT"/>
              </a:rPr>
              <a:t>s</a:t>
            </a:r>
            <a:r>
              <a:rPr sz="2400" dirty="0">
                <a:latin typeface="Gill Sans MT"/>
                <a:cs typeface="Gill Sans MT"/>
              </a:rPr>
              <a:t>per</a:t>
            </a:r>
            <a:r>
              <a:rPr sz="2400" spc="-5" dirty="0">
                <a:latin typeface="Gill Sans MT"/>
                <a:cs typeface="Gill Sans MT"/>
              </a:rPr>
              <a:t>a</a:t>
            </a:r>
            <a:r>
              <a:rPr sz="2400" dirty="0">
                <a:latin typeface="Gill Sans MT"/>
                <a:cs typeface="Gill Sans MT"/>
              </a:rPr>
              <a:t>.</a:t>
            </a:r>
            <a:r>
              <a:rPr sz="2400" spc="-24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In</a:t>
            </a:r>
            <a:r>
              <a:rPr sz="2400" spc="5" dirty="0">
                <a:latin typeface="Gill Sans MT"/>
                <a:cs typeface="Gill Sans MT"/>
              </a:rPr>
              <a:t>c</a:t>
            </a:r>
            <a:r>
              <a:rPr sz="2400" dirty="0">
                <a:latin typeface="Gill Sans MT"/>
                <a:cs typeface="Gill Sans MT"/>
              </a:rPr>
              <a:t>i</a:t>
            </a:r>
            <a:r>
              <a:rPr sz="2400" spc="-5" dirty="0">
                <a:latin typeface="Gill Sans MT"/>
                <a:cs typeface="Gill Sans MT"/>
              </a:rPr>
              <a:t>d</a:t>
            </a:r>
            <a:r>
              <a:rPr sz="2400" dirty="0">
                <a:latin typeface="Gill Sans MT"/>
                <a:cs typeface="Gill Sans MT"/>
              </a:rPr>
              <a:t>en</a:t>
            </a:r>
            <a:r>
              <a:rPr sz="2400" spc="5" dirty="0">
                <a:latin typeface="Gill Sans MT"/>
                <a:cs typeface="Gill Sans MT"/>
              </a:rPr>
              <a:t>c</a:t>
            </a:r>
            <a:r>
              <a:rPr sz="2400" dirty="0">
                <a:latin typeface="Gill Sans MT"/>
                <a:cs typeface="Gill Sans MT"/>
              </a:rPr>
              <a:t>ia</a:t>
            </a:r>
            <a:r>
              <a:rPr sz="2400" spc="-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en l</a:t>
            </a:r>
            <a:r>
              <a:rPr sz="2400" spc="-5" dirty="0">
                <a:latin typeface="Gill Sans MT"/>
                <a:cs typeface="Gill Sans MT"/>
              </a:rPr>
              <a:t>o</a:t>
            </a:r>
            <a:r>
              <a:rPr sz="2400" dirty="0">
                <a:latin typeface="Gill Sans MT"/>
                <a:cs typeface="Gill Sans MT"/>
              </a:rPr>
              <a:t>s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s</a:t>
            </a:r>
            <a:r>
              <a:rPr sz="2400" dirty="0">
                <a:latin typeface="Gill Sans MT"/>
                <a:cs typeface="Gill Sans MT"/>
              </a:rPr>
              <a:t>e</a:t>
            </a:r>
            <a:r>
              <a:rPr sz="2400" spc="75" dirty="0">
                <a:latin typeface="Gill Sans MT"/>
                <a:cs typeface="Gill Sans MT"/>
              </a:rPr>
              <a:t>r</a:t>
            </a:r>
            <a:r>
              <a:rPr sz="2400" spc="-5" dirty="0">
                <a:latin typeface="Gill Sans MT"/>
                <a:cs typeface="Gill Sans MT"/>
              </a:rPr>
              <a:t>v</a:t>
            </a:r>
            <a:r>
              <a:rPr sz="2400" dirty="0">
                <a:latin typeface="Gill Sans MT"/>
                <a:cs typeface="Gill Sans MT"/>
              </a:rPr>
              <a:t>i</a:t>
            </a:r>
            <a:r>
              <a:rPr sz="2400" spc="-5" dirty="0">
                <a:latin typeface="Gill Sans MT"/>
                <a:cs typeface="Gill Sans MT"/>
              </a:rPr>
              <a:t>c</a:t>
            </a:r>
            <a:r>
              <a:rPr sz="2400" dirty="0">
                <a:latin typeface="Gill Sans MT"/>
                <a:cs typeface="Gill Sans MT"/>
              </a:rPr>
              <a:t>i</a:t>
            </a:r>
            <a:r>
              <a:rPr sz="2400" spc="-5" dirty="0">
                <a:latin typeface="Gill Sans MT"/>
                <a:cs typeface="Gill Sans MT"/>
              </a:rPr>
              <a:t>o</a:t>
            </a:r>
            <a:r>
              <a:rPr sz="2400" dirty="0">
                <a:latin typeface="Gill Sans MT"/>
                <a:cs typeface="Gill Sans MT"/>
              </a:rPr>
              <a:t>s</a:t>
            </a:r>
            <a:endParaRPr sz="2400">
              <a:latin typeface="Gill Sans MT"/>
              <a:cs typeface="Gill Sans MT"/>
            </a:endParaRPr>
          </a:p>
          <a:p>
            <a:pPr marL="581660" lvl="1" indent="-492759">
              <a:lnSpc>
                <a:spcPct val="100000"/>
              </a:lnSpc>
              <a:spcBef>
                <a:spcPts val="2520"/>
              </a:spcBef>
              <a:buAutoNum type="arabicPeriod"/>
              <a:tabLst>
                <a:tab pos="582295" algn="l"/>
              </a:tabLst>
            </a:pPr>
            <a:r>
              <a:rPr sz="2400" dirty="0">
                <a:latin typeface="Gill Sans MT"/>
                <a:cs typeface="Gill Sans MT"/>
              </a:rPr>
              <a:t>M</a:t>
            </a:r>
            <a:r>
              <a:rPr sz="2400" spc="-5" dirty="0">
                <a:latin typeface="Gill Sans MT"/>
                <a:cs typeface="Gill Sans MT"/>
              </a:rPr>
              <a:t>od</a:t>
            </a:r>
            <a:r>
              <a:rPr sz="2400" dirty="0">
                <a:latin typeface="Gill Sans MT"/>
                <a:cs typeface="Gill Sans MT"/>
              </a:rPr>
              <a:t>el</a:t>
            </a:r>
            <a:r>
              <a:rPr sz="2400" spc="-5" dirty="0">
                <a:latin typeface="Gill Sans MT"/>
                <a:cs typeface="Gill Sans MT"/>
              </a:rPr>
              <a:t>o</a:t>
            </a:r>
            <a:r>
              <a:rPr sz="2400" dirty="0">
                <a:latin typeface="Gill Sans MT"/>
                <a:cs typeface="Gill Sans MT"/>
              </a:rPr>
              <a:t>s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d</a:t>
            </a:r>
            <a:r>
              <a:rPr sz="2400" dirty="0">
                <a:latin typeface="Gill Sans MT"/>
                <a:cs typeface="Gill Sans MT"/>
              </a:rPr>
              <a:t>e </a:t>
            </a:r>
            <a:r>
              <a:rPr sz="2400" spc="5" dirty="0">
                <a:latin typeface="Gill Sans MT"/>
                <a:cs typeface="Gill Sans MT"/>
              </a:rPr>
              <a:t>C</a:t>
            </a:r>
            <a:r>
              <a:rPr sz="2400" spc="-5" dirty="0">
                <a:latin typeface="Gill Sans MT"/>
                <a:cs typeface="Gill Sans MT"/>
              </a:rPr>
              <a:t>o</a:t>
            </a:r>
            <a:r>
              <a:rPr sz="2400" dirty="0">
                <a:latin typeface="Gill Sans MT"/>
                <a:cs typeface="Gill Sans MT"/>
              </a:rPr>
              <a:t>l</a:t>
            </a:r>
            <a:r>
              <a:rPr sz="2400" spc="-5" dirty="0">
                <a:latin typeface="Gill Sans MT"/>
                <a:cs typeface="Gill Sans MT"/>
              </a:rPr>
              <a:t>as</a:t>
            </a:r>
            <a:r>
              <a:rPr sz="2400" dirty="0">
                <a:latin typeface="Gill Sans MT"/>
                <a:cs typeface="Gill Sans MT"/>
              </a:rPr>
              <a:t>.</a:t>
            </a:r>
            <a:r>
              <a:rPr sz="2400" spc="-47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A</a:t>
            </a:r>
            <a:r>
              <a:rPr sz="2400" spc="-15" dirty="0">
                <a:latin typeface="Gill Sans MT"/>
                <a:cs typeface="Gill Sans MT"/>
              </a:rPr>
              <a:t>p</a:t>
            </a:r>
            <a:r>
              <a:rPr sz="2400" dirty="0">
                <a:latin typeface="Gill Sans MT"/>
                <a:cs typeface="Gill Sans MT"/>
              </a:rPr>
              <a:t>li</a:t>
            </a:r>
            <a:r>
              <a:rPr sz="2400" spc="5" dirty="0">
                <a:latin typeface="Gill Sans MT"/>
                <a:cs typeface="Gill Sans MT"/>
              </a:rPr>
              <a:t>c</a:t>
            </a:r>
            <a:r>
              <a:rPr sz="2400" spc="-5" dirty="0">
                <a:latin typeface="Gill Sans MT"/>
                <a:cs typeface="Gill Sans MT"/>
              </a:rPr>
              <a:t>ac</a:t>
            </a:r>
            <a:r>
              <a:rPr sz="2400" dirty="0">
                <a:latin typeface="Gill Sans MT"/>
                <a:cs typeface="Gill Sans MT"/>
              </a:rPr>
              <a:t>i</a:t>
            </a:r>
            <a:r>
              <a:rPr sz="2400" spc="-5" dirty="0">
                <a:latin typeface="Gill Sans MT"/>
                <a:cs typeface="Gill Sans MT"/>
              </a:rPr>
              <a:t>ó</a:t>
            </a:r>
            <a:r>
              <a:rPr sz="2400" dirty="0">
                <a:latin typeface="Gill Sans MT"/>
                <a:cs typeface="Gill Sans MT"/>
              </a:rPr>
              <a:t>n </a:t>
            </a:r>
            <a:r>
              <a:rPr sz="2400" spc="5" dirty="0">
                <a:latin typeface="Gill Sans MT"/>
                <a:cs typeface="Gill Sans MT"/>
              </a:rPr>
              <a:t>e</a:t>
            </a:r>
            <a:r>
              <a:rPr sz="2400" dirty="0">
                <a:latin typeface="Gill Sans MT"/>
                <a:cs typeface="Gill Sans MT"/>
              </a:rPr>
              <a:t>n </a:t>
            </a:r>
            <a:r>
              <a:rPr sz="2400" spc="-5" dirty="0">
                <a:latin typeface="Gill Sans MT"/>
                <a:cs typeface="Gill Sans MT"/>
              </a:rPr>
              <a:t>s</a:t>
            </a:r>
            <a:r>
              <a:rPr sz="2400" dirty="0">
                <a:latin typeface="Gill Sans MT"/>
                <a:cs typeface="Gill Sans MT"/>
              </a:rPr>
              <a:t>e</a:t>
            </a:r>
            <a:r>
              <a:rPr sz="2400" spc="75" dirty="0">
                <a:latin typeface="Gill Sans MT"/>
                <a:cs typeface="Gill Sans MT"/>
              </a:rPr>
              <a:t>r</a:t>
            </a:r>
            <a:r>
              <a:rPr sz="2400" spc="-5" dirty="0">
                <a:latin typeface="Gill Sans MT"/>
                <a:cs typeface="Gill Sans MT"/>
              </a:rPr>
              <a:t>v</a:t>
            </a:r>
            <a:r>
              <a:rPr sz="2400" dirty="0">
                <a:latin typeface="Gill Sans MT"/>
                <a:cs typeface="Gill Sans MT"/>
              </a:rPr>
              <a:t>i</a:t>
            </a:r>
            <a:r>
              <a:rPr sz="2400" spc="-5" dirty="0">
                <a:latin typeface="Gill Sans MT"/>
                <a:cs typeface="Gill Sans MT"/>
              </a:rPr>
              <a:t>c</a:t>
            </a:r>
            <a:r>
              <a:rPr sz="2400" dirty="0">
                <a:latin typeface="Gill Sans MT"/>
                <a:cs typeface="Gill Sans MT"/>
              </a:rPr>
              <a:t>i</a:t>
            </a:r>
            <a:r>
              <a:rPr sz="2400" spc="-5" dirty="0">
                <a:latin typeface="Gill Sans MT"/>
                <a:cs typeface="Gill Sans MT"/>
              </a:rPr>
              <a:t>o</a:t>
            </a:r>
            <a:r>
              <a:rPr sz="2400" dirty="0">
                <a:latin typeface="Gill Sans MT"/>
                <a:cs typeface="Gill Sans MT"/>
              </a:rPr>
              <a:t>s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59997" y="5579998"/>
            <a:ext cx="4140200" cy="540385"/>
          </a:xfrm>
          <a:custGeom>
            <a:avLst/>
            <a:gdLst/>
            <a:ahLst/>
            <a:cxnLst/>
            <a:rect l="l" t="t" r="r" b="b"/>
            <a:pathLst>
              <a:path w="4140200" h="540385">
                <a:moveTo>
                  <a:pt x="4139996" y="0"/>
                </a:moveTo>
                <a:lnTo>
                  <a:pt x="0" y="0"/>
                </a:lnTo>
                <a:lnTo>
                  <a:pt x="0" y="540004"/>
                </a:lnTo>
                <a:lnTo>
                  <a:pt x="2069998" y="540004"/>
                </a:lnTo>
                <a:lnTo>
                  <a:pt x="4139996" y="540004"/>
                </a:lnTo>
                <a:lnTo>
                  <a:pt x="41399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859997" y="5579998"/>
            <a:ext cx="4140200" cy="540385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algn="ctr">
              <a:lnSpc>
                <a:spcPts val="1545"/>
              </a:lnSpc>
              <a:spcBef>
                <a:spcPts val="370"/>
              </a:spcBef>
            </a:pPr>
            <a:r>
              <a:rPr sz="1400" b="1" i="1" spc="-5" dirty="0">
                <a:solidFill>
                  <a:srgbClr val="FFFFFF"/>
                </a:solidFill>
                <a:latin typeface="Calibri"/>
                <a:cs typeface="Calibri"/>
              </a:rPr>
              <a:t>Dirección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b="1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-5" dirty="0">
                <a:solidFill>
                  <a:srgbClr val="FFFFFF"/>
                </a:solidFill>
                <a:latin typeface="Calibri"/>
                <a:cs typeface="Calibri"/>
              </a:rPr>
              <a:t>Operaciones</a:t>
            </a:r>
            <a:r>
              <a:rPr sz="1400" b="1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-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-5" dirty="0">
                <a:solidFill>
                  <a:srgbClr val="FFFFFF"/>
                </a:solidFill>
                <a:latin typeface="Calibri"/>
                <a:cs typeface="Calibri"/>
              </a:rPr>
              <a:t>Servicios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545"/>
              </a:lnSpc>
            </a:pPr>
            <a:r>
              <a:rPr sz="1400" b="1" spc="-5" dirty="0">
                <a:solidFill>
                  <a:srgbClr val="C8201E"/>
                </a:solidFill>
                <a:latin typeface="Calibri"/>
                <a:cs typeface="Calibri"/>
              </a:rPr>
              <a:t>Grado</a:t>
            </a:r>
            <a:r>
              <a:rPr sz="1400" b="1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8201E"/>
                </a:solidFill>
                <a:latin typeface="Calibri"/>
                <a:cs typeface="Calibri"/>
              </a:rPr>
              <a:t>en</a:t>
            </a:r>
            <a:r>
              <a:rPr sz="1400" b="1" dirty="0">
                <a:solidFill>
                  <a:srgbClr val="C8201E"/>
                </a:solidFill>
                <a:latin typeface="Calibri"/>
                <a:cs typeface="Calibri"/>
              </a:rPr>
              <a:t> Ciencia</a:t>
            </a:r>
            <a:r>
              <a:rPr sz="1400" b="1" spc="-15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C8201E"/>
                </a:solidFill>
                <a:latin typeface="Calibri"/>
                <a:cs typeface="Calibri"/>
              </a:rPr>
              <a:t>Gestión</a:t>
            </a:r>
            <a:r>
              <a:rPr sz="1400" b="1" dirty="0">
                <a:solidFill>
                  <a:srgbClr val="C8201E"/>
                </a:solidFill>
                <a:latin typeface="Calibri"/>
                <a:cs typeface="Calibri"/>
              </a:rPr>
              <a:t> e</a:t>
            </a:r>
            <a:r>
              <a:rPr sz="1400" b="1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8201E"/>
                </a:solidFill>
                <a:latin typeface="Calibri"/>
                <a:cs typeface="Calibri"/>
              </a:rPr>
              <a:t>Ingeniería</a:t>
            </a:r>
            <a:r>
              <a:rPr sz="1400" b="1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8201E"/>
                </a:solidFill>
                <a:latin typeface="Calibri"/>
                <a:cs typeface="Calibri"/>
              </a:rPr>
              <a:t>de</a:t>
            </a:r>
            <a:r>
              <a:rPr sz="1400" b="1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8201E"/>
                </a:solidFill>
                <a:latin typeface="Calibri"/>
                <a:cs typeface="Calibri"/>
              </a:rPr>
              <a:t>Servicios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83942" y="6448076"/>
            <a:ext cx="5276850" cy="393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3735" marR="5080" indent="-661670">
              <a:lnSpc>
                <a:spcPct val="109700"/>
              </a:lnSpc>
              <a:spcBef>
                <a:spcPts val="100"/>
              </a:spcBef>
            </a:pPr>
            <a:r>
              <a:rPr sz="1100" spc="-10" dirty="0">
                <a:solidFill>
                  <a:srgbClr val="E7E6E6"/>
                </a:solidFill>
                <a:latin typeface="Calibri"/>
                <a:cs typeface="Calibri"/>
              </a:rPr>
              <a:t>DIAZ-GARRIDO,</a:t>
            </a:r>
            <a:r>
              <a:rPr sz="1100" spc="-5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E7E6E6"/>
                </a:solidFill>
                <a:latin typeface="Calibri"/>
                <a:cs typeface="Calibri"/>
              </a:rPr>
              <a:t>ELOÍSA;</a:t>
            </a:r>
            <a:r>
              <a:rPr sz="1100" spc="-5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E7E6E6"/>
                </a:solidFill>
                <a:latin typeface="Calibri"/>
                <a:cs typeface="Calibri"/>
              </a:rPr>
              <a:t>MARTÍN-PEÑA,</a:t>
            </a:r>
            <a:r>
              <a:rPr sz="1100" spc="25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E7E6E6"/>
                </a:solidFill>
                <a:latin typeface="Calibri"/>
                <a:cs typeface="Calibri"/>
              </a:rPr>
              <a:t>MARÍA</a:t>
            </a:r>
            <a:r>
              <a:rPr sz="1100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E7E6E6"/>
                </a:solidFill>
                <a:latin typeface="Calibri"/>
                <a:cs typeface="Calibri"/>
              </a:rPr>
              <a:t>LUZ</a:t>
            </a:r>
            <a:r>
              <a:rPr sz="1100" spc="5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E7E6E6"/>
                </a:solidFill>
                <a:latin typeface="Calibri"/>
                <a:cs typeface="Calibri"/>
              </a:rPr>
              <a:t>(2022).</a:t>
            </a:r>
            <a:r>
              <a:rPr sz="1100" spc="10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E7E6E6"/>
                </a:solidFill>
                <a:latin typeface="Calibri"/>
                <a:cs typeface="Calibri"/>
              </a:rPr>
              <a:t>Este</a:t>
            </a:r>
            <a:r>
              <a:rPr sz="1100" spc="-5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1100" spc="-65" dirty="0">
                <a:solidFill>
                  <a:srgbClr val="E7E6E6"/>
                </a:solidFill>
                <a:latin typeface="Calibri"/>
                <a:cs typeface="Calibri"/>
              </a:rPr>
              <a:t>obra</a:t>
            </a:r>
            <a:r>
              <a:rPr sz="1100" spc="-20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E7E6E6"/>
                </a:solidFill>
                <a:latin typeface="Calibri"/>
                <a:cs typeface="Calibri"/>
              </a:rPr>
              <a:t>está</a:t>
            </a:r>
            <a:r>
              <a:rPr sz="1100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1100" spc="-15" dirty="0">
                <a:solidFill>
                  <a:srgbClr val="E7E6E6"/>
                </a:solidFill>
                <a:latin typeface="Calibri"/>
                <a:cs typeface="Calibri"/>
              </a:rPr>
              <a:t>bajo</a:t>
            </a:r>
            <a:r>
              <a:rPr sz="1100" spc="5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1100" spc="-15" dirty="0">
                <a:solidFill>
                  <a:srgbClr val="E7E6E6"/>
                </a:solidFill>
                <a:latin typeface="Calibri"/>
                <a:cs typeface="Calibri"/>
              </a:rPr>
              <a:t>una</a:t>
            </a:r>
            <a:r>
              <a:rPr sz="1100" spc="20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licencia de </a:t>
            </a:r>
            <a:r>
              <a:rPr sz="1100" spc="-5" dirty="0">
                <a:solidFill>
                  <a:srgbClr val="0562C1"/>
                </a:solid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Creative</a:t>
            </a:r>
            <a:r>
              <a:rPr sz="11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Commons</a:t>
            </a:r>
            <a:r>
              <a:rPr sz="1100" u="sng" spc="-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Reconocimiento-CompartirIgual</a:t>
            </a:r>
            <a:r>
              <a:rPr sz="1100" u="sng" spc="5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4.0</a:t>
            </a:r>
            <a:r>
              <a:rPr sz="1100" u="sng" spc="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Internacional</a:t>
            </a:r>
            <a:r>
              <a:rPr sz="1100" spc="-1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5106"/>
              <a:ext cx="9143631" cy="90253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001194"/>
              <a:ext cx="9144000" cy="856615"/>
            </a:xfrm>
            <a:custGeom>
              <a:avLst/>
              <a:gdLst/>
              <a:ahLst/>
              <a:cxnLst/>
              <a:rect l="l" t="t" r="r" b="b"/>
              <a:pathLst>
                <a:path w="9144000" h="856615">
                  <a:moveTo>
                    <a:pt x="0" y="856449"/>
                  </a:moveTo>
                  <a:lnTo>
                    <a:pt x="0" y="0"/>
                  </a:lnTo>
                  <a:lnTo>
                    <a:pt x="9143631" y="0"/>
                  </a:lnTo>
                  <a:lnTo>
                    <a:pt x="9143631" y="856449"/>
                  </a:lnTo>
                  <a:lnTo>
                    <a:pt x="0" y="8564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5994895"/>
              <a:ext cx="9144000" cy="12700"/>
            </a:xfrm>
            <a:custGeom>
              <a:avLst/>
              <a:gdLst/>
              <a:ahLst/>
              <a:cxnLst/>
              <a:rect l="l" t="t" r="r" b="b"/>
              <a:pathLst>
                <a:path w="9144000" h="12700">
                  <a:moveTo>
                    <a:pt x="0" y="12598"/>
                  </a:moveTo>
                  <a:lnTo>
                    <a:pt x="9143631" y="12598"/>
                  </a:lnTo>
                  <a:lnTo>
                    <a:pt x="9143631" y="0"/>
                  </a:lnTo>
                  <a:lnTo>
                    <a:pt x="0" y="0"/>
                  </a:lnTo>
                  <a:lnTo>
                    <a:pt x="0" y="125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24" y="6137287"/>
              <a:ext cx="1423784" cy="54251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10374" y="787222"/>
            <a:ext cx="871855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1</a:t>
            </a:r>
            <a:r>
              <a:rPr sz="650" spc="5" dirty="0">
                <a:solidFill>
                  <a:srgbClr val="F1F1F1"/>
                </a:solidFill>
                <a:latin typeface="Gill Sans MT"/>
                <a:cs typeface="Gill Sans MT"/>
              </a:rPr>
              <a:t>.</a:t>
            </a:r>
            <a:r>
              <a:rPr sz="650" spc="-25" dirty="0">
                <a:solidFill>
                  <a:srgbClr val="F1F1F1"/>
                </a:solidFill>
                <a:latin typeface="Gill Sans MT"/>
                <a:cs typeface="Gill Sans MT"/>
              </a:rPr>
              <a:t>C</a:t>
            </a:r>
            <a:r>
              <a:rPr sz="650" spc="-35" dirty="0">
                <a:solidFill>
                  <a:srgbClr val="F1F1F1"/>
                </a:solidFill>
                <a:latin typeface="Gill Sans MT"/>
                <a:cs typeface="Gill Sans MT"/>
              </a:rPr>
              <a:t>AM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PU</a:t>
            </a:r>
            <a:r>
              <a:rPr sz="650" spc="1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10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D</a:t>
            </a:r>
            <a:r>
              <a:rPr sz="650" spc="15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650" spc="-9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650" spc="-30" dirty="0">
                <a:solidFill>
                  <a:srgbClr val="F1F1F1"/>
                </a:solidFill>
                <a:latin typeface="Gill Sans MT"/>
                <a:cs typeface="Gill Sans MT"/>
              </a:rPr>
              <a:t>Ó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80" dirty="0">
                <a:solidFill>
                  <a:srgbClr val="F1F1F1"/>
                </a:solidFill>
                <a:latin typeface="Gill Sans MT"/>
                <a:cs typeface="Gill Sans MT"/>
              </a:rPr>
              <a:t>T</a:t>
            </a: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O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LE</a:t>
            </a:r>
            <a:r>
              <a:rPr sz="650" spc="1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0057" y="1792120"/>
            <a:ext cx="7588250" cy="3401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735965" indent="-343535">
              <a:lnSpc>
                <a:spcPct val="119800"/>
              </a:lnSpc>
              <a:spcBef>
                <a:spcPts val="100"/>
              </a:spcBef>
              <a:buClr>
                <a:srgbClr val="C00000"/>
              </a:buClr>
              <a:buFont typeface="Wingdings"/>
              <a:buChar char=""/>
              <a:tabLst>
                <a:tab pos="356235" algn="l"/>
              </a:tabLst>
            </a:pPr>
            <a:r>
              <a:rPr sz="2400" spc="-5" dirty="0">
                <a:latin typeface="Gill Sans MT"/>
                <a:cs typeface="Gill Sans MT"/>
              </a:rPr>
              <a:t>Conocer</a:t>
            </a:r>
            <a:r>
              <a:rPr sz="2400" dirty="0">
                <a:latin typeface="Gill Sans MT"/>
                <a:cs typeface="Gill Sans MT"/>
              </a:rPr>
              <a:t> la importancia</a:t>
            </a:r>
            <a:r>
              <a:rPr sz="2400" spc="-5" dirty="0">
                <a:latin typeface="Gill Sans MT"/>
                <a:cs typeface="Gill Sans MT"/>
              </a:rPr>
              <a:t> de</a:t>
            </a:r>
            <a:r>
              <a:rPr sz="2400" spc="1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la</a:t>
            </a:r>
            <a:r>
              <a:rPr sz="2400" spc="-5" dirty="0">
                <a:latin typeface="Gill Sans MT"/>
                <a:cs typeface="Gill Sans MT"/>
              </a:rPr>
              <a:t> decisión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estratégica </a:t>
            </a:r>
            <a:r>
              <a:rPr sz="2400" dirty="0">
                <a:latin typeface="Gill Sans MT"/>
                <a:cs typeface="Gill Sans MT"/>
              </a:rPr>
              <a:t>de </a:t>
            </a:r>
            <a:r>
              <a:rPr sz="2400" spc="-650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capacidad</a:t>
            </a:r>
            <a:r>
              <a:rPr sz="2400" spc="-1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en </a:t>
            </a:r>
            <a:r>
              <a:rPr sz="2400" spc="-10" dirty="0">
                <a:latin typeface="Gill Sans MT"/>
                <a:cs typeface="Gill Sans MT"/>
              </a:rPr>
              <a:t>empresas</a:t>
            </a:r>
            <a:r>
              <a:rPr sz="2400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de</a:t>
            </a:r>
            <a:r>
              <a:rPr sz="2400" spc="5" dirty="0">
                <a:latin typeface="Gill Sans MT"/>
                <a:cs typeface="Gill Sans MT"/>
              </a:rPr>
              <a:t> servicios</a:t>
            </a:r>
            <a:endParaRPr sz="2400">
              <a:latin typeface="Gill Sans MT"/>
              <a:cs typeface="Gill Sans MT"/>
            </a:endParaRPr>
          </a:p>
          <a:p>
            <a:pPr marL="355600" marR="29845" indent="-343535">
              <a:lnSpc>
                <a:spcPct val="119800"/>
              </a:lnSpc>
              <a:spcBef>
                <a:spcPts val="1210"/>
              </a:spcBef>
              <a:buClr>
                <a:srgbClr val="C00000"/>
              </a:buClr>
              <a:buFont typeface="Wingdings"/>
              <a:buChar char=""/>
              <a:tabLst>
                <a:tab pos="356235" algn="l"/>
              </a:tabLst>
            </a:pPr>
            <a:r>
              <a:rPr sz="2400" dirty="0">
                <a:latin typeface="Gill Sans MT"/>
                <a:cs typeface="Gill Sans MT"/>
              </a:rPr>
              <a:t>Enten</a:t>
            </a:r>
            <a:r>
              <a:rPr sz="2400" spc="5" dirty="0">
                <a:latin typeface="Gill Sans MT"/>
                <a:cs typeface="Gill Sans MT"/>
              </a:rPr>
              <a:t>d</a:t>
            </a:r>
            <a:r>
              <a:rPr sz="2400" dirty="0">
                <a:latin typeface="Gill Sans MT"/>
                <a:cs typeface="Gill Sans MT"/>
              </a:rPr>
              <a:t>er la</a:t>
            </a:r>
            <a:r>
              <a:rPr sz="2400" spc="-5" dirty="0">
                <a:latin typeface="Gill Sans MT"/>
                <a:cs typeface="Gill Sans MT"/>
              </a:rPr>
              <a:t> g</a:t>
            </a:r>
            <a:r>
              <a:rPr sz="2400" dirty="0">
                <a:latin typeface="Gill Sans MT"/>
                <a:cs typeface="Gill Sans MT"/>
              </a:rPr>
              <a:t>e</a:t>
            </a:r>
            <a:r>
              <a:rPr sz="2400" spc="-5" dirty="0">
                <a:latin typeface="Gill Sans MT"/>
                <a:cs typeface="Gill Sans MT"/>
              </a:rPr>
              <a:t>s</a:t>
            </a:r>
            <a:r>
              <a:rPr sz="2400" spc="5" dirty="0">
                <a:latin typeface="Gill Sans MT"/>
                <a:cs typeface="Gill Sans MT"/>
              </a:rPr>
              <a:t>t</a:t>
            </a:r>
            <a:r>
              <a:rPr sz="2400" dirty="0">
                <a:latin typeface="Gill Sans MT"/>
                <a:cs typeface="Gill Sans MT"/>
              </a:rPr>
              <a:t>i</a:t>
            </a:r>
            <a:r>
              <a:rPr sz="2400" spc="-5" dirty="0">
                <a:latin typeface="Gill Sans MT"/>
                <a:cs typeface="Gill Sans MT"/>
              </a:rPr>
              <a:t>ó</a:t>
            </a:r>
            <a:r>
              <a:rPr sz="2400" dirty="0">
                <a:latin typeface="Gill Sans MT"/>
                <a:cs typeface="Gill Sans MT"/>
              </a:rPr>
              <a:t>n </a:t>
            </a:r>
            <a:r>
              <a:rPr sz="2400" spc="-5" dirty="0">
                <a:latin typeface="Gill Sans MT"/>
                <a:cs typeface="Gill Sans MT"/>
              </a:rPr>
              <a:t>d</a:t>
            </a:r>
            <a:r>
              <a:rPr sz="2400" dirty="0">
                <a:latin typeface="Gill Sans MT"/>
                <a:cs typeface="Gill Sans MT"/>
              </a:rPr>
              <a:t>e</a:t>
            </a:r>
            <a:r>
              <a:rPr sz="2400" spc="1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la</a:t>
            </a:r>
            <a:r>
              <a:rPr sz="2400" spc="-5" dirty="0">
                <a:latin typeface="Gill Sans MT"/>
                <a:cs typeface="Gill Sans MT"/>
              </a:rPr>
              <a:t> c</a:t>
            </a:r>
            <a:r>
              <a:rPr sz="2400" spc="-25" dirty="0">
                <a:latin typeface="Gill Sans MT"/>
                <a:cs typeface="Gill Sans MT"/>
              </a:rPr>
              <a:t>a</a:t>
            </a:r>
            <a:r>
              <a:rPr sz="2400" dirty="0">
                <a:latin typeface="Gill Sans MT"/>
                <a:cs typeface="Gill Sans MT"/>
              </a:rPr>
              <a:t>p</a:t>
            </a:r>
            <a:r>
              <a:rPr sz="2400" spc="-5" dirty="0">
                <a:latin typeface="Gill Sans MT"/>
                <a:cs typeface="Gill Sans MT"/>
              </a:rPr>
              <a:t>ac</a:t>
            </a:r>
            <a:r>
              <a:rPr sz="2400" dirty="0">
                <a:latin typeface="Gill Sans MT"/>
                <a:cs typeface="Gill Sans MT"/>
              </a:rPr>
              <a:t>i</a:t>
            </a:r>
            <a:r>
              <a:rPr sz="2400" spc="5" dirty="0">
                <a:latin typeface="Gill Sans MT"/>
                <a:cs typeface="Gill Sans MT"/>
              </a:rPr>
              <a:t>d</a:t>
            </a:r>
            <a:r>
              <a:rPr sz="2400" spc="-5" dirty="0">
                <a:latin typeface="Gill Sans MT"/>
                <a:cs typeface="Gill Sans MT"/>
              </a:rPr>
              <a:t>a</a:t>
            </a:r>
            <a:r>
              <a:rPr sz="2400" dirty="0">
                <a:latin typeface="Gill Sans MT"/>
                <a:cs typeface="Gill Sans MT"/>
              </a:rPr>
              <a:t>d</a:t>
            </a:r>
            <a:r>
              <a:rPr sz="2400" spc="-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en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s</a:t>
            </a:r>
            <a:r>
              <a:rPr sz="2400" dirty="0">
                <a:latin typeface="Gill Sans MT"/>
                <a:cs typeface="Gill Sans MT"/>
              </a:rPr>
              <a:t>e</a:t>
            </a:r>
            <a:r>
              <a:rPr sz="2400" spc="75" dirty="0">
                <a:latin typeface="Gill Sans MT"/>
                <a:cs typeface="Gill Sans MT"/>
              </a:rPr>
              <a:t>r</a:t>
            </a:r>
            <a:r>
              <a:rPr sz="2400" spc="-5" dirty="0">
                <a:latin typeface="Gill Sans MT"/>
                <a:cs typeface="Gill Sans MT"/>
              </a:rPr>
              <a:t>v</a:t>
            </a:r>
            <a:r>
              <a:rPr sz="2400" dirty="0">
                <a:latin typeface="Gill Sans MT"/>
                <a:cs typeface="Gill Sans MT"/>
              </a:rPr>
              <a:t>i</a:t>
            </a:r>
            <a:r>
              <a:rPr sz="2400" spc="-5" dirty="0">
                <a:latin typeface="Gill Sans MT"/>
                <a:cs typeface="Gill Sans MT"/>
              </a:rPr>
              <a:t>c</a:t>
            </a:r>
            <a:r>
              <a:rPr sz="2400" dirty="0">
                <a:latin typeface="Gill Sans MT"/>
                <a:cs typeface="Gill Sans MT"/>
              </a:rPr>
              <a:t>i</a:t>
            </a:r>
            <a:r>
              <a:rPr sz="2400" spc="-5" dirty="0">
                <a:latin typeface="Gill Sans MT"/>
                <a:cs typeface="Gill Sans MT"/>
              </a:rPr>
              <a:t>os</a:t>
            </a:r>
            <a:r>
              <a:rPr sz="2400" dirty="0">
                <a:latin typeface="Gill Sans MT"/>
                <a:cs typeface="Gill Sans MT"/>
              </a:rPr>
              <a:t>,</a:t>
            </a:r>
            <a:r>
              <a:rPr sz="2400" spc="-229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co</a:t>
            </a:r>
            <a:r>
              <a:rPr sz="2400" dirty="0">
                <a:latin typeface="Gill Sans MT"/>
                <a:cs typeface="Gill Sans MT"/>
              </a:rPr>
              <a:t>n  </a:t>
            </a:r>
            <a:r>
              <a:rPr sz="2400" spc="-5" dirty="0">
                <a:latin typeface="Gill Sans MT"/>
                <a:cs typeface="Gill Sans MT"/>
              </a:rPr>
              <a:t>medidas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de</a:t>
            </a:r>
            <a:r>
              <a:rPr sz="2400" spc="10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ajuste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por</a:t>
            </a:r>
            <a:r>
              <a:rPr sz="2400" dirty="0">
                <a:latin typeface="Gill Sans MT"/>
                <a:cs typeface="Gill Sans MT"/>
              </a:rPr>
              <a:t> el </a:t>
            </a:r>
            <a:r>
              <a:rPr sz="2400" spc="-5" dirty="0">
                <a:latin typeface="Gill Sans MT"/>
                <a:cs typeface="Gill Sans MT"/>
              </a:rPr>
              <a:t>lado </a:t>
            </a:r>
            <a:r>
              <a:rPr sz="2400" dirty="0">
                <a:latin typeface="Gill Sans MT"/>
                <a:cs typeface="Gill Sans MT"/>
              </a:rPr>
              <a:t>de la</a:t>
            </a:r>
            <a:r>
              <a:rPr sz="2400" spc="-5" dirty="0">
                <a:latin typeface="Gill Sans MT"/>
                <a:cs typeface="Gill Sans MT"/>
              </a:rPr>
              <a:t> demanda </a:t>
            </a:r>
            <a:r>
              <a:rPr sz="2400" dirty="0">
                <a:latin typeface="Gill Sans MT"/>
                <a:cs typeface="Gill Sans MT"/>
              </a:rPr>
              <a:t>y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de</a:t>
            </a:r>
            <a:r>
              <a:rPr sz="2400" spc="10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la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oferta</a:t>
            </a:r>
            <a:endParaRPr sz="2400">
              <a:latin typeface="Gill Sans MT"/>
              <a:cs typeface="Gill Sans MT"/>
            </a:endParaRPr>
          </a:p>
          <a:p>
            <a:pPr marL="355600" marR="5080" indent="-343535">
              <a:lnSpc>
                <a:spcPct val="119900"/>
              </a:lnSpc>
              <a:spcBef>
                <a:spcPts val="1205"/>
              </a:spcBef>
              <a:buClr>
                <a:srgbClr val="C00000"/>
              </a:buClr>
              <a:buFont typeface="Wingdings"/>
              <a:buChar char=""/>
              <a:tabLst>
                <a:tab pos="356235" algn="l"/>
              </a:tabLst>
            </a:pPr>
            <a:r>
              <a:rPr sz="2400" spc="-15" dirty="0">
                <a:latin typeface="Gill Sans MT"/>
                <a:cs typeface="Gill Sans MT"/>
              </a:rPr>
              <a:t>A</a:t>
            </a:r>
            <a:r>
              <a:rPr sz="2400" dirty="0">
                <a:latin typeface="Gill Sans MT"/>
                <a:cs typeface="Gill Sans MT"/>
              </a:rPr>
              <a:t>n</a:t>
            </a:r>
            <a:r>
              <a:rPr sz="2400" spc="-5" dirty="0">
                <a:latin typeface="Gill Sans MT"/>
                <a:cs typeface="Gill Sans MT"/>
              </a:rPr>
              <a:t>a</a:t>
            </a:r>
            <a:r>
              <a:rPr sz="2400" dirty="0">
                <a:latin typeface="Gill Sans MT"/>
                <a:cs typeface="Gill Sans MT"/>
              </a:rPr>
              <a:t>li</a:t>
            </a:r>
            <a:r>
              <a:rPr sz="2400" spc="-10" dirty="0">
                <a:latin typeface="Gill Sans MT"/>
                <a:cs typeface="Gill Sans MT"/>
              </a:rPr>
              <a:t>z</a:t>
            </a:r>
            <a:r>
              <a:rPr sz="2400" spc="-5" dirty="0">
                <a:latin typeface="Gill Sans MT"/>
                <a:cs typeface="Gill Sans MT"/>
              </a:rPr>
              <a:t>a</a:t>
            </a:r>
            <a:r>
              <a:rPr sz="2400" dirty="0">
                <a:latin typeface="Gill Sans MT"/>
                <a:cs typeface="Gill Sans MT"/>
              </a:rPr>
              <a:t>r</a:t>
            </a:r>
            <a:r>
              <a:rPr sz="2400" spc="-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la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p</a:t>
            </a:r>
            <a:r>
              <a:rPr sz="2400" dirty="0">
                <a:latin typeface="Gill Sans MT"/>
                <a:cs typeface="Gill Sans MT"/>
              </a:rPr>
              <a:t>l</a:t>
            </a:r>
            <a:r>
              <a:rPr sz="2400" spc="-5" dirty="0">
                <a:latin typeface="Gill Sans MT"/>
                <a:cs typeface="Gill Sans MT"/>
              </a:rPr>
              <a:t>a</a:t>
            </a:r>
            <a:r>
              <a:rPr sz="2400" dirty="0">
                <a:latin typeface="Gill Sans MT"/>
                <a:cs typeface="Gill Sans MT"/>
              </a:rPr>
              <a:t>nifi</a:t>
            </a:r>
            <a:r>
              <a:rPr sz="2400" spc="-5" dirty="0">
                <a:latin typeface="Gill Sans MT"/>
                <a:cs typeface="Gill Sans MT"/>
              </a:rPr>
              <a:t>ca</a:t>
            </a:r>
            <a:r>
              <a:rPr sz="2400" spc="5" dirty="0">
                <a:latin typeface="Gill Sans MT"/>
                <a:cs typeface="Gill Sans MT"/>
              </a:rPr>
              <a:t>c</a:t>
            </a:r>
            <a:r>
              <a:rPr sz="2400" dirty="0">
                <a:latin typeface="Gill Sans MT"/>
                <a:cs typeface="Gill Sans MT"/>
              </a:rPr>
              <a:t>i</a:t>
            </a:r>
            <a:r>
              <a:rPr sz="2400" spc="-5" dirty="0">
                <a:latin typeface="Gill Sans MT"/>
                <a:cs typeface="Gill Sans MT"/>
              </a:rPr>
              <a:t>ó</a:t>
            </a:r>
            <a:r>
              <a:rPr sz="2400" dirty="0">
                <a:latin typeface="Gill Sans MT"/>
                <a:cs typeface="Gill Sans MT"/>
              </a:rPr>
              <a:t>n </a:t>
            </a:r>
            <a:r>
              <a:rPr sz="2400" spc="5" dirty="0">
                <a:latin typeface="Gill Sans MT"/>
                <a:cs typeface="Gill Sans MT"/>
              </a:rPr>
              <a:t>d</a:t>
            </a:r>
            <a:r>
              <a:rPr sz="2400" dirty="0">
                <a:latin typeface="Gill Sans MT"/>
                <a:cs typeface="Gill Sans MT"/>
              </a:rPr>
              <a:t>e la</a:t>
            </a:r>
            <a:r>
              <a:rPr sz="2400" spc="-5" dirty="0">
                <a:latin typeface="Gill Sans MT"/>
                <a:cs typeface="Gill Sans MT"/>
              </a:rPr>
              <a:t> </a:t>
            </a:r>
            <a:r>
              <a:rPr sz="2400" spc="5" dirty="0">
                <a:latin typeface="Gill Sans MT"/>
                <a:cs typeface="Gill Sans MT"/>
              </a:rPr>
              <a:t>c</a:t>
            </a:r>
            <a:r>
              <a:rPr sz="2400" spc="-35" dirty="0">
                <a:latin typeface="Gill Sans MT"/>
                <a:cs typeface="Gill Sans MT"/>
              </a:rPr>
              <a:t>a</a:t>
            </a:r>
            <a:r>
              <a:rPr sz="2400" dirty="0">
                <a:latin typeface="Gill Sans MT"/>
                <a:cs typeface="Gill Sans MT"/>
              </a:rPr>
              <a:t>p</a:t>
            </a:r>
            <a:r>
              <a:rPr sz="2400" spc="-5" dirty="0">
                <a:latin typeface="Gill Sans MT"/>
                <a:cs typeface="Gill Sans MT"/>
              </a:rPr>
              <a:t>a</a:t>
            </a:r>
            <a:r>
              <a:rPr sz="2400" spc="5" dirty="0">
                <a:latin typeface="Gill Sans MT"/>
                <a:cs typeface="Gill Sans MT"/>
              </a:rPr>
              <a:t>c</a:t>
            </a:r>
            <a:r>
              <a:rPr sz="2400" spc="-10" dirty="0">
                <a:latin typeface="Gill Sans MT"/>
                <a:cs typeface="Gill Sans MT"/>
              </a:rPr>
              <a:t>i</a:t>
            </a:r>
            <a:r>
              <a:rPr sz="2400" spc="5" dirty="0">
                <a:latin typeface="Gill Sans MT"/>
                <a:cs typeface="Gill Sans MT"/>
              </a:rPr>
              <a:t>d</a:t>
            </a:r>
            <a:r>
              <a:rPr sz="2400" spc="-5" dirty="0">
                <a:latin typeface="Gill Sans MT"/>
                <a:cs typeface="Gill Sans MT"/>
              </a:rPr>
              <a:t>ad</a:t>
            </a:r>
            <a:r>
              <a:rPr sz="2400" dirty="0">
                <a:latin typeface="Gill Sans MT"/>
                <a:cs typeface="Gill Sans MT"/>
              </a:rPr>
              <a:t>,</a:t>
            </a:r>
            <a:r>
              <a:rPr sz="2400" spc="-24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a</a:t>
            </a:r>
            <a:r>
              <a:rPr sz="2400" spc="-5" dirty="0">
                <a:latin typeface="Gill Sans MT"/>
                <a:cs typeface="Gill Sans MT"/>
              </a:rPr>
              <a:t> </a:t>
            </a:r>
            <a:r>
              <a:rPr sz="2400" spc="5" dirty="0">
                <a:latin typeface="Gill Sans MT"/>
                <a:cs typeface="Gill Sans MT"/>
              </a:rPr>
              <a:t>t</a:t>
            </a:r>
            <a:r>
              <a:rPr sz="2400" spc="-5" dirty="0">
                <a:latin typeface="Gill Sans MT"/>
                <a:cs typeface="Gill Sans MT"/>
              </a:rPr>
              <a:t>r</a:t>
            </a:r>
            <a:r>
              <a:rPr sz="2400" spc="-85" dirty="0">
                <a:latin typeface="Gill Sans MT"/>
                <a:cs typeface="Gill Sans MT"/>
              </a:rPr>
              <a:t>a</a:t>
            </a:r>
            <a:r>
              <a:rPr sz="2400" spc="-5" dirty="0">
                <a:latin typeface="Gill Sans MT"/>
                <a:cs typeface="Gill Sans MT"/>
              </a:rPr>
              <a:t>vé</a:t>
            </a:r>
            <a:r>
              <a:rPr sz="2400" dirty="0">
                <a:latin typeface="Gill Sans MT"/>
                <a:cs typeface="Gill Sans MT"/>
              </a:rPr>
              <a:t>s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d</a:t>
            </a:r>
            <a:r>
              <a:rPr sz="2400" dirty="0">
                <a:latin typeface="Gill Sans MT"/>
                <a:cs typeface="Gill Sans MT"/>
              </a:rPr>
              <a:t>e</a:t>
            </a:r>
            <a:r>
              <a:rPr sz="2400" spc="10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l</a:t>
            </a:r>
            <a:r>
              <a:rPr sz="2400" spc="-5" dirty="0">
                <a:latin typeface="Gill Sans MT"/>
                <a:cs typeface="Gill Sans MT"/>
              </a:rPr>
              <a:t>o</a:t>
            </a:r>
            <a:r>
              <a:rPr sz="2400" dirty="0">
                <a:latin typeface="Gill Sans MT"/>
                <a:cs typeface="Gill Sans MT"/>
              </a:rPr>
              <a:t>s  </a:t>
            </a:r>
            <a:r>
              <a:rPr sz="2400" spc="-5" dirty="0">
                <a:latin typeface="Gill Sans MT"/>
                <a:cs typeface="Gill Sans MT"/>
              </a:rPr>
              <a:t>modelos</a:t>
            </a:r>
            <a:r>
              <a:rPr sz="2400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de</a:t>
            </a:r>
            <a:r>
              <a:rPr sz="2400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líneas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de</a:t>
            </a:r>
            <a:r>
              <a:rPr sz="2400" dirty="0">
                <a:latin typeface="Gill Sans MT"/>
                <a:cs typeface="Gill Sans MT"/>
              </a:rPr>
              <a:t> espera</a:t>
            </a:r>
            <a:r>
              <a:rPr sz="2400" spc="-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y </a:t>
            </a:r>
            <a:r>
              <a:rPr sz="2400" spc="-5" dirty="0">
                <a:latin typeface="Gill Sans MT"/>
                <a:cs typeface="Gill Sans MT"/>
              </a:rPr>
              <a:t>su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especial</a:t>
            </a:r>
            <a:r>
              <a:rPr sz="2400" dirty="0">
                <a:latin typeface="Gill Sans MT"/>
                <a:cs typeface="Gill Sans MT"/>
              </a:rPr>
              <a:t> incidencia</a:t>
            </a:r>
            <a:r>
              <a:rPr sz="2400" spc="-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en</a:t>
            </a:r>
            <a:r>
              <a:rPr sz="2400" spc="10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los </a:t>
            </a:r>
            <a:r>
              <a:rPr sz="2400" spc="-655" dirty="0">
                <a:latin typeface="Gill Sans MT"/>
                <a:cs typeface="Gill Sans MT"/>
              </a:rPr>
              <a:t> </a:t>
            </a:r>
            <a:r>
              <a:rPr sz="2400" spc="5" dirty="0">
                <a:latin typeface="Gill Sans MT"/>
                <a:cs typeface="Gill Sans MT"/>
              </a:rPr>
              <a:t>servicios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957237"/>
            <a:ext cx="3150870" cy="375920"/>
          </a:xfrm>
          <a:custGeom>
            <a:avLst/>
            <a:gdLst/>
            <a:ahLst/>
            <a:cxnLst/>
            <a:rect l="l" t="t" r="r" b="b"/>
            <a:pathLst>
              <a:path w="3150870" h="375919">
                <a:moveTo>
                  <a:pt x="3150717" y="0"/>
                </a:moveTo>
                <a:lnTo>
                  <a:pt x="0" y="0"/>
                </a:lnTo>
                <a:lnTo>
                  <a:pt x="0" y="375843"/>
                </a:lnTo>
                <a:lnTo>
                  <a:pt x="1575358" y="375843"/>
                </a:lnTo>
                <a:lnTo>
                  <a:pt x="3150717" y="375843"/>
                </a:lnTo>
                <a:lnTo>
                  <a:pt x="3150717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91704" y="989545"/>
            <a:ext cx="9150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D1282D"/>
                </a:solidFill>
                <a:latin typeface="Gill Sans MT"/>
                <a:cs typeface="Gill Sans MT"/>
              </a:rPr>
              <a:t>Subtítulo</a:t>
            </a:r>
            <a:r>
              <a:rPr sz="1600" spc="-75" dirty="0">
                <a:solidFill>
                  <a:srgbClr val="D1282D"/>
                </a:solidFill>
                <a:latin typeface="Gill Sans MT"/>
                <a:cs typeface="Gill Sans MT"/>
              </a:rPr>
              <a:t> </a:t>
            </a:r>
            <a:r>
              <a:rPr sz="1600" spc="-5" dirty="0">
                <a:solidFill>
                  <a:srgbClr val="D1282D"/>
                </a:solidFill>
                <a:latin typeface="Gill Sans MT"/>
                <a:cs typeface="Gill Sans MT"/>
              </a:rPr>
              <a:t>1</a:t>
            </a:r>
            <a:endParaRPr sz="1600">
              <a:latin typeface="Gill Sans MT"/>
              <a:cs typeface="Gill Sans M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0" y="410400"/>
            <a:ext cx="8964295" cy="918210"/>
            <a:chOff x="0" y="410400"/>
            <a:chExt cx="8964295" cy="918210"/>
          </a:xfrm>
        </p:grpSpPr>
        <p:sp>
          <p:nvSpPr>
            <p:cNvPr id="12" name="object 12"/>
            <p:cNvSpPr/>
            <p:nvPr/>
          </p:nvSpPr>
          <p:spPr>
            <a:xfrm>
              <a:off x="10083" y="952563"/>
              <a:ext cx="3923665" cy="375920"/>
            </a:xfrm>
            <a:custGeom>
              <a:avLst/>
              <a:gdLst/>
              <a:ahLst/>
              <a:cxnLst/>
              <a:rect l="l" t="t" r="r" b="b"/>
              <a:pathLst>
                <a:path w="3923665" h="375919">
                  <a:moveTo>
                    <a:pt x="3923639" y="0"/>
                  </a:moveTo>
                  <a:lnTo>
                    <a:pt x="0" y="0"/>
                  </a:lnTo>
                  <a:lnTo>
                    <a:pt x="0" y="375831"/>
                  </a:lnTo>
                  <a:lnTo>
                    <a:pt x="1961997" y="375831"/>
                  </a:lnTo>
                  <a:lnTo>
                    <a:pt x="3923639" y="375831"/>
                  </a:lnTo>
                  <a:lnTo>
                    <a:pt x="3923639" y="0"/>
                  </a:lnTo>
                  <a:close/>
                </a:path>
              </a:pathLst>
            </a:custGeom>
            <a:solidFill>
              <a:srgbClr val="D12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410400"/>
              <a:ext cx="8964295" cy="561975"/>
            </a:xfrm>
            <a:custGeom>
              <a:avLst/>
              <a:gdLst/>
              <a:ahLst/>
              <a:cxnLst/>
              <a:rect l="l" t="t" r="r" b="b"/>
              <a:pathLst>
                <a:path w="8964295" h="561975">
                  <a:moveTo>
                    <a:pt x="8964002" y="0"/>
                  </a:moveTo>
                  <a:lnTo>
                    <a:pt x="0" y="0"/>
                  </a:lnTo>
                  <a:lnTo>
                    <a:pt x="0" y="561593"/>
                  </a:lnTo>
                  <a:lnTo>
                    <a:pt x="4481995" y="561593"/>
                  </a:lnTo>
                  <a:lnTo>
                    <a:pt x="8964002" y="561593"/>
                  </a:lnTo>
                  <a:lnTo>
                    <a:pt x="8964002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781100" y="441985"/>
            <a:ext cx="211137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5" dirty="0">
                <a:latin typeface="Gill Sans Ultra Bold"/>
                <a:cs typeface="Gill Sans Ultra Bold"/>
              </a:rPr>
              <a:t>Objetivos</a:t>
            </a:r>
            <a:endParaRPr sz="2800">
              <a:latin typeface="Gill Sans Ultra Bold"/>
              <a:cs typeface="Gill Sans Ultra Bold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859997" y="6120003"/>
            <a:ext cx="4140200" cy="540385"/>
            <a:chOff x="4859997" y="6120003"/>
            <a:chExt cx="4140200" cy="540385"/>
          </a:xfrm>
        </p:grpSpPr>
        <p:sp>
          <p:nvSpPr>
            <p:cNvPr id="16" name="object 16"/>
            <p:cNvSpPr/>
            <p:nvPr/>
          </p:nvSpPr>
          <p:spPr>
            <a:xfrm>
              <a:off x="4859997" y="6120003"/>
              <a:ext cx="4140200" cy="540385"/>
            </a:xfrm>
            <a:custGeom>
              <a:avLst/>
              <a:gdLst/>
              <a:ahLst/>
              <a:cxnLst/>
              <a:rect l="l" t="t" r="r" b="b"/>
              <a:pathLst>
                <a:path w="4140200" h="540384">
                  <a:moveTo>
                    <a:pt x="4139996" y="0"/>
                  </a:moveTo>
                  <a:lnTo>
                    <a:pt x="0" y="0"/>
                  </a:lnTo>
                  <a:lnTo>
                    <a:pt x="0" y="539991"/>
                  </a:lnTo>
                  <a:lnTo>
                    <a:pt x="2069998" y="539991"/>
                  </a:lnTo>
                  <a:lnTo>
                    <a:pt x="4139996" y="539991"/>
                  </a:lnTo>
                  <a:lnTo>
                    <a:pt x="41399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59997" y="6120003"/>
              <a:ext cx="4140200" cy="540385"/>
            </a:xfrm>
            <a:custGeom>
              <a:avLst/>
              <a:gdLst/>
              <a:ahLst/>
              <a:cxnLst/>
              <a:rect l="l" t="t" r="r" b="b"/>
              <a:pathLst>
                <a:path w="4140200" h="540384">
                  <a:moveTo>
                    <a:pt x="2069998" y="539991"/>
                  </a:moveTo>
                  <a:lnTo>
                    <a:pt x="0" y="539991"/>
                  </a:lnTo>
                  <a:lnTo>
                    <a:pt x="0" y="0"/>
                  </a:lnTo>
                  <a:lnTo>
                    <a:pt x="4139996" y="0"/>
                  </a:lnTo>
                  <a:lnTo>
                    <a:pt x="4139996" y="539991"/>
                  </a:lnTo>
                  <a:lnTo>
                    <a:pt x="2069998" y="5399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072303" y="6155537"/>
            <a:ext cx="3710304" cy="417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ts val="1540"/>
              </a:lnSpc>
              <a:spcBef>
                <a:spcPts val="100"/>
              </a:spcBef>
            </a:pPr>
            <a:r>
              <a:rPr sz="1400" b="1" i="1" spc="-5" dirty="0">
                <a:solidFill>
                  <a:srgbClr val="FFFFFF"/>
                </a:solidFill>
                <a:latin typeface="Calibri"/>
                <a:cs typeface="Calibri"/>
              </a:rPr>
              <a:t>Dirección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b="1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-5" dirty="0">
                <a:solidFill>
                  <a:srgbClr val="FFFFFF"/>
                </a:solidFill>
                <a:latin typeface="Calibri"/>
                <a:cs typeface="Calibri"/>
              </a:rPr>
              <a:t>Operaciones</a:t>
            </a:r>
            <a:r>
              <a:rPr sz="1400" b="1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-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-5" dirty="0">
                <a:solidFill>
                  <a:srgbClr val="FFFFFF"/>
                </a:solidFill>
                <a:latin typeface="Calibri"/>
                <a:cs typeface="Calibri"/>
              </a:rPr>
              <a:t>Servicios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540"/>
              </a:lnSpc>
            </a:pPr>
            <a:r>
              <a:rPr sz="1400" b="1" spc="-5" dirty="0">
                <a:solidFill>
                  <a:srgbClr val="C8201E"/>
                </a:solidFill>
                <a:latin typeface="Calibri"/>
                <a:cs typeface="Calibri"/>
              </a:rPr>
              <a:t>Grado</a:t>
            </a:r>
            <a:r>
              <a:rPr sz="1400" b="1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8201E"/>
                </a:solidFill>
                <a:latin typeface="Calibri"/>
                <a:cs typeface="Calibri"/>
              </a:rPr>
              <a:t>en</a:t>
            </a:r>
            <a:r>
              <a:rPr sz="1400" b="1" dirty="0">
                <a:solidFill>
                  <a:srgbClr val="C8201E"/>
                </a:solidFill>
                <a:latin typeface="Calibri"/>
                <a:cs typeface="Calibri"/>
              </a:rPr>
              <a:t> Ciencia</a:t>
            </a:r>
            <a:r>
              <a:rPr sz="1400" b="1" spc="-15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C8201E"/>
                </a:solidFill>
                <a:latin typeface="Calibri"/>
                <a:cs typeface="Calibri"/>
              </a:rPr>
              <a:t>Gestión</a:t>
            </a:r>
            <a:r>
              <a:rPr sz="1400" b="1" dirty="0">
                <a:solidFill>
                  <a:srgbClr val="C8201E"/>
                </a:solidFill>
                <a:latin typeface="Calibri"/>
                <a:cs typeface="Calibri"/>
              </a:rPr>
              <a:t> e</a:t>
            </a:r>
            <a:r>
              <a:rPr sz="1400" b="1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8201E"/>
                </a:solidFill>
                <a:latin typeface="Calibri"/>
                <a:cs typeface="Calibri"/>
              </a:rPr>
              <a:t>Ingeniería</a:t>
            </a:r>
            <a:r>
              <a:rPr sz="1400" b="1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8201E"/>
                </a:solidFill>
                <a:latin typeface="Calibri"/>
                <a:cs typeface="Calibri"/>
              </a:rPr>
              <a:t>de</a:t>
            </a:r>
            <a:r>
              <a:rPr sz="1400" b="1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8201E"/>
                </a:solidFill>
                <a:latin typeface="Calibri"/>
                <a:cs typeface="Calibri"/>
              </a:rPr>
              <a:t>Servicios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9156700" cy="6864350"/>
            <a:chOff x="-6350" y="0"/>
            <a:chExt cx="9156700" cy="6864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4750"/>
              <a:ext cx="9143631" cy="90289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000838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9143631" y="0"/>
                  </a:moveTo>
                  <a:lnTo>
                    <a:pt x="0" y="0"/>
                  </a:lnTo>
                  <a:lnTo>
                    <a:pt x="0" y="856805"/>
                  </a:lnTo>
                  <a:lnTo>
                    <a:pt x="9143631" y="856805"/>
                  </a:lnTo>
                  <a:lnTo>
                    <a:pt x="91436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857644"/>
              <a:ext cx="4508500" cy="0"/>
            </a:xfrm>
            <a:custGeom>
              <a:avLst/>
              <a:gdLst/>
              <a:ahLst/>
              <a:cxnLst/>
              <a:rect l="l" t="t" r="r" b="b"/>
              <a:pathLst>
                <a:path w="4508500">
                  <a:moveTo>
                    <a:pt x="4508284" y="0"/>
                  </a:moveTo>
                  <a:lnTo>
                    <a:pt x="0" y="0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994539"/>
              <a:ext cx="9144000" cy="12700"/>
            </a:xfrm>
            <a:custGeom>
              <a:avLst/>
              <a:gdLst/>
              <a:ahLst/>
              <a:cxnLst/>
              <a:rect l="l" t="t" r="r" b="b"/>
              <a:pathLst>
                <a:path w="9144000" h="12700">
                  <a:moveTo>
                    <a:pt x="0" y="12598"/>
                  </a:moveTo>
                  <a:lnTo>
                    <a:pt x="9143631" y="12598"/>
                  </a:lnTo>
                  <a:lnTo>
                    <a:pt x="9143631" y="0"/>
                  </a:lnTo>
                  <a:lnTo>
                    <a:pt x="0" y="0"/>
                  </a:lnTo>
                  <a:lnTo>
                    <a:pt x="0" y="125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08284" y="6857644"/>
              <a:ext cx="4635500" cy="0"/>
            </a:xfrm>
            <a:custGeom>
              <a:avLst/>
              <a:gdLst/>
              <a:ahLst/>
              <a:cxnLst/>
              <a:rect l="l" t="t" r="r" b="b"/>
              <a:pathLst>
                <a:path w="4635500">
                  <a:moveTo>
                    <a:pt x="4635347" y="0"/>
                  </a:moveTo>
                  <a:lnTo>
                    <a:pt x="0" y="0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24" y="6137287"/>
              <a:ext cx="1423784" cy="54251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10374" y="787222"/>
            <a:ext cx="871855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1</a:t>
            </a:r>
            <a:r>
              <a:rPr sz="650" spc="5" dirty="0">
                <a:solidFill>
                  <a:srgbClr val="F1F1F1"/>
                </a:solidFill>
                <a:latin typeface="Gill Sans MT"/>
                <a:cs typeface="Gill Sans MT"/>
              </a:rPr>
              <a:t>.</a:t>
            </a:r>
            <a:r>
              <a:rPr sz="650" spc="-25" dirty="0">
                <a:solidFill>
                  <a:srgbClr val="F1F1F1"/>
                </a:solidFill>
                <a:latin typeface="Gill Sans MT"/>
                <a:cs typeface="Gill Sans MT"/>
              </a:rPr>
              <a:t>C</a:t>
            </a:r>
            <a:r>
              <a:rPr sz="650" spc="-35" dirty="0">
                <a:solidFill>
                  <a:srgbClr val="F1F1F1"/>
                </a:solidFill>
                <a:latin typeface="Gill Sans MT"/>
                <a:cs typeface="Gill Sans MT"/>
              </a:rPr>
              <a:t>AM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PU</a:t>
            </a:r>
            <a:r>
              <a:rPr sz="650" spc="1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10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D</a:t>
            </a:r>
            <a:r>
              <a:rPr sz="650" spc="15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650" spc="-9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650" spc="-30" dirty="0">
                <a:solidFill>
                  <a:srgbClr val="F1F1F1"/>
                </a:solidFill>
                <a:latin typeface="Gill Sans MT"/>
                <a:cs typeface="Gill Sans MT"/>
              </a:rPr>
              <a:t>Ó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80" dirty="0">
                <a:solidFill>
                  <a:srgbClr val="F1F1F1"/>
                </a:solidFill>
                <a:latin typeface="Gill Sans MT"/>
                <a:cs typeface="Gill Sans MT"/>
              </a:rPr>
              <a:t>T</a:t>
            </a: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O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LE</a:t>
            </a:r>
            <a:r>
              <a:rPr sz="650" spc="1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43774" y="3572180"/>
            <a:ext cx="17843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urier New"/>
                <a:cs typeface="Courier New"/>
              </a:rPr>
              <a:t>o  o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87944" y="3606736"/>
            <a:ext cx="63252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00"/>
              </a:lnSpc>
              <a:spcBef>
                <a:spcPts val="100"/>
              </a:spcBef>
            </a:pPr>
            <a:r>
              <a:rPr sz="2000" i="1" u="sng" spc="-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Output:</a:t>
            </a:r>
            <a:r>
              <a:rPr sz="2000" i="1" spc="114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nº</a:t>
            </a:r>
            <a:r>
              <a:rPr sz="2000" spc="-5" dirty="0">
                <a:latin typeface="Gill Sans MT"/>
                <a:cs typeface="Gill Sans MT"/>
              </a:rPr>
              <a:t> de comidas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spc="5" dirty="0">
                <a:latin typeface="Gill Sans MT"/>
                <a:cs typeface="Gill Sans MT"/>
              </a:rPr>
              <a:t>servidas</a:t>
            </a:r>
            <a:r>
              <a:rPr sz="2000" spc="-5" dirty="0">
                <a:latin typeface="Gill Sans MT"/>
                <a:cs typeface="Gill Sans MT"/>
              </a:rPr>
              <a:t> al</a:t>
            </a:r>
            <a:r>
              <a:rPr sz="2000" spc="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día,</a:t>
            </a:r>
            <a:r>
              <a:rPr sz="2000" spc="-21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a</a:t>
            </a:r>
            <a:r>
              <a:rPr sz="2000" spc="-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la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hora….</a:t>
            </a:r>
            <a:endParaRPr sz="2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sz="2000" i="1" u="sng" spc="-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Input:</a:t>
            </a:r>
            <a:r>
              <a:rPr sz="2000" i="1" spc="114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nº </a:t>
            </a:r>
            <a:r>
              <a:rPr sz="2000" spc="-5" dirty="0">
                <a:latin typeface="Gill Sans MT"/>
                <a:cs typeface="Gill Sans MT"/>
              </a:rPr>
              <a:t>horas</a:t>
            </a:r>
            <a:r>
              <a:rPr sz="200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de</a:t>
            </a:r>
            <a:r>
              <a:rPr sz="2000" spc="1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trabajo</a:t>
            </a:r>
            <a:r>
              <a:rPr sz="2000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directo</a:t>
            </a:r>
            <a:r>
              <a:rPr sz="200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disponible</a:t>
            </a:r>
            <a:r>
              <a:rPr sz="2000" spc="1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al</a:t>
            </a:r>
            <a:r>
              <a:rPr sz="200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día,</a:t>
            </a:r>
            <a:r>
              <a:rPr sz="2000" spc="-204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semana….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43457" y="4521136"/>
            <a:ext cx="6924040" cy="941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235" marR="5080" indent="-344170">
              <a:lnSpc>
                <a:spcPct val="100200"/>
              </a:lnSpc>
              <a:spcBef>
                <a:spcPts val="95"/>
              </a:spcBef>
              <a:buFont typeface="Wingdings"/>
              <a:buChar char=""/>
              <a:tabLst>
                <a:tab pos="356870" algn="l"/>
              </a:tabLst>
            </a:pPr>
            <a:r>
              <a:rPr sz="2000" dirty="0">
                <a:latin typeface="Gill Sans MT"/>
                <a:cs typeface="Gill Sans MT"/>
              </a:rPr>
              <a:t>Aunque</a:t>
            </a:r>
            <a:r>
              <a:rPr sz="2000" spc="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la variabilidad de</a:t>
            </a:r>
            <a:r>
              <a:rPr sz="200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la demanda </a:t>
            </a:r>
            <a:r>
              <a:rPr sz="2000" dirty="0">
                <a:latin typeface="Gill Sans MT"/>
                <a:cs typeface="Gill Sans MT"/>
              </a:rPr>
              <a:t>en</a:t>
            </a:r>
            <a:r>
              <a:rPr sz="2000" spc="1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los</a:t>
            </a:r>
            <a:r>
              <a:rPr sz="2000" spc="-5" dirty="0">
                <a:latin typeface="Gill Sans MT"/>
                <a:cs typeface="Gill Sans MT"/>
              </a:rPr>
              <a:t> </a:t>
            </a:r>
            <a:r>
              <a:rPr sz="2000" spc="5" dirty="0">
                <a:latin typeface="Gill Sans MT"/>
                <a:cs typeface="Gill Sans MT"/>
              </a:rPr>
              <a:t>servicios</a:t>
            </a:r>
            <a:r>
              <a:rPr sz="2000" spc="-5" dirty="0">
                <a:latin typeface="Gill Sans MT"/>
                <a:cs typeface="Gill Sans MT"/>
              </a:rPr>
              <a:t> dificulta</a:t>
            </a:r>
            <a:r>
              <a:rPr sz="200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la </a:t>
            </a:r>
            <a:r>
              <a:rPr sz="2000" spc="-54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estimación </a:t>
            </a:r>
            <a:r>
              <a:rPr sz="2000" spc="-5" dirty="0">
                <a:latin typeface="Gill Sans MT"/>
                <a:cs typeface="Gill Sans MT"/>
              </a:rPr>
              <a:t>de la capacidad necesaria: </a:t>
            </a:r>
            <a:r>
              <a:rPr sz="2000" i="1" spc="-5" dirty="0">
                <a:latin typeface="Gill Sans MT"/>
                <a:cs typeface="Gill Sans MT"/>
              </a:rPr>
              <a:t>el </a:t>
            </a:r>
            <a:r>
              <a:rPr sz="2000" i="1" dirty="0">
                <a:latin typeface="Gill Sans MT"/>
                <a:cs typeface="Gill Sans MT"/>
              </a:rPr>
              <a:t>servicio </a:t>
            </a:r>
            <a:r>
              <a:rPr sz="2000" i="1" spc="-5" dirty="0">
                <a:latin typeface="Gill Sans MT"/>
                <a:cs typeface="Gill Sans MT"/>
              </a:rPr>
              <a:t>es </a:t>
            </a:r>
            <a:r>
              <a:rPr sz="2000" i="1" spc="-10" dirty="0">
                <a:latin typeface="Gill Sans MT"/>
                <a:cs typeface="Gill Sans MT"/>
              </a:rPr>
              <a:t>perecedero, </a:t>
            </a:r>
            <a:r>
              <a:rPr sz="2000" i="1" dirty="0">
                <a:latin typeface="Gill Sans MT"/>
                <a:cs typeface="Gill Sans MT"/>
              </a:rPr>
              <a:t>el </a:t>
            </a:r>
            <a:r>
              <a:rPr sz="2000" i="1" spc="5" dirty="0">
                <a:latin typeface="Gill Sans MT"/>
                <a:cs typeface="Gill Sans MT"/>
              </a:rPr>
              <a:t> </a:t>
            </a:r>
            <a:r>
              <a:rPr sz="2000" i="1" spc="35" dirty="0">
                <a:latin typeface="Gill Sans MT"/>
                <a:cs typeface="Gill Sans MT"/>
              </a:rPr>
              <a:t>c</a:t>
            </a:r>
            <a:r>
              <a:rPr sz="2000" i="1" dirty="0">
                <a:latin typeface="Gill Sans MT"/>
                <a:cs typeface="Gill Sans MT"/>
              </a:rPr>
              <a:t>l</a:t>
            </a:r>
            <a:r>
              <a:rPr sz="2000" i="1" spc="-10" dirty="0">
                <a:latin typeface="Gill Sans MT"/>
                <a:cs typeface="Gill Sans MT"/>
              </a:rPr>
              <a:t>ie</a:t>
            </a:r>
            <a:r>
              <a:rPr sz="2000" i="1" spc="-5" dirty="0">
                <a:latin typeface="Gill Sans MT"/>
                <a:cs typeface="Gill Sans MT"/>
              </a:rPr>
              <a:t>n</a:t>
            </a:r>
            <a:r>
              <a:rPr sz="2000" i="1" spc="5" dirty="0">
                <a:latin typeface="Gill Sans MT"/>
                <a:cs typeface="Gill Sans MT"/>
              </a:rPr>
              <a:t>t</a:t>
            </a:r>
            <a:r>
              <a:rPr sz="2000" i="1" dirty="0">
                <a:latin typeface="Gill Sans MT"/>
                <a:cs typeface="Gill Sans MT"/>
              </a:rPr>
              <a:t>e</a:t>
            </a:r>
            <a:r>
              <a:rPr sz="2000" i="1" spc="-15" dirty="0">
                <a:latin typeface="Gill Sans MT"/>
                <a:cs typeface="Gill Sans MT"/>
              </a:rPr>
              <a:t> </a:t>
            </a:r>
            <a:r>
              <a:rPr sz="2000" i="1" dirty="0">
                <a:latin typeface="Gill Sans MT"/>
                <a:cs typeface="Gill Sans MT"/>
              </a:rPr>
              <a:t>está</a:t>
            </a:r>
            <a:r>
              <a:rPr sz="2000" i="1" spc="-10" dirty="0">
                <a:latin typeface="Gill Sans MT"/>
                <a:cs typeface="Gill Sans MT"/>
              </a:rPr>
              <a:t> </a:t>
            </a:r>
            <a:r>
              <a:rPr sz="2000" i="1" spc="-5" dirty="0">
                <a:latin typeface="Gill Sans MT"/>
                <a:cs typeface="Gill Sans MT"/>
              </a:rPr>
              <a:t>p</a:t>
            </a:r>
            <a:r>
              <a:rPr sz="2000" i="1" spc="-25" dirty="0">
                <a:latin typeface="Gill Sans MT"/>
                <a:cs typeface="Gill Sans MT"/>
              </a:rPr>
              <a:t>r</a:t>
            </a:r>
            <a:r>
              <a:rPr sz="2000" i="1" dirty="0">
                <a:latin typeface="Gill Sans MT"/>
                <a:cs typeface="Gill Sans MT"/>
              </a:rPr>
              <a:t>es</a:t>
            </a:r>
            <a:r>
              <a:rPr sz="2000" i="1" spc="-5" dirty="0">
                <a:latin typeface="Gill Sans MT"/>
                <a:cs typeface="Gill Sans MT"/>
              </a:rPr>
              <a:t>ent</a:t>
            </a:r>
            <a:r>
              <a:rPr sz="2000" i="1" spc="70" dirty="0">
                <a:latin typeface="Gill Sans MT"/>
                <a:cs typeface="Gill Sans MT"/>
              </a:rPr>
              <a:t>e</a:t>
            </a:r>
            <a:r>
              <a:rPr sz="2000" i="1" dirty="0">
                <a:latin typeface="Gill Sans MT"/>
                <a:cs typeface="Gill Sans MT"/>
              </a:rPr>
              <a:t>,</a:t>
            </a:r>
            <a:r>
              <a:rPr sz="2000" i="1" spc="-204" dirty="0">
                <a:latin typeface="Gill Sans MT"/>
                <a:cs typeface="Gill Sans MT"/>
              </a:rPr>
              <a:t> </a:t>
            </a:r>
            <a:r>
              <a:rPr sz="2000" i="1" spc="-5" dirty="0">
                <a:latin typeface="Gill Sans MT"/>
                <a:cs typeface="Gill Sans MT"/>
              </a:rPr>
              <a:t>t</a:t>
            </a:r>
            <a:r>
              <a:rPr sz="2000" i="1" spc="-10" dirty="0">
                <a:latin typeface="Gill Sans MT"/>
                <a:cs typeface="Gill Sans MT"/>
              </a:rPr>
              <a:t>i</a:t>
            </a:r>
            <a:r>
              <a:rPr sz="2000" i="1" dirty="0">
                <a:latin typeface="Gill Sans MT"/>
                <a:cs typeface="Gill Sans MT"/>
              </a:rPr>
              <a:t>e</a:t>
            </a:r>
            <a:r>
              <a:rPr sz="2000" i="1" spc="-10" dirty="0">
                <a:latin typeface="Gill Sans MT"/>
                <a:cs typeface="Gill Sans MT"/>
              </a:rPr>
              <a:t>n</a:t>
            </a:r>
            <a:r>
              <a:rPr sz="2000" i="1" dirty="0">
                <a:latin typeface="Gill Sans MT"/>
                <a:cs typeface="Gill Sans MT"/>
              </a:rPr>
              <a:t>en</a:t>
            </a:r>
            <a:r>
              <a:rPr sz="2000" i="1" spc="-10" dirty="0">
                <a:latin typeface="Gill Sans MT"/>
                <a:cs typeface="Gill Sans MT"/>
              </a:rPr>
              <a:t> n</a:t>
            </a:r>
            <a:r>
              <a:rPr sz="2000" i="1" dirty="0">
                <a:latin typeface="Gill Sans MT"/>
                <a:cs typeface="Gill Sans MT"/>
              </a:rPr>
              <a:t>e</a:t>
            </a:r>
            <a:r>
              <a:rPr sz="2000" i="1" spc="-5" dirty="0">
                <a:latin typeface="Gill Sans MT"/>
                <a:cs typeface="Gill Sans MT"/>
              </a:rPr>
              <a:t>c</a:t>
            </a:r>
            <a:r>
              <a:rPr sz="2000" i="1" spc="-10" dirty="0">
                <a:latin typeface="Gill Sans MT"/>
                <a:cs typeface="Gill Sans MT"/>
              </a:rPr>
              <a:t>e</a:t>
            </a:r>
            <a:r>
              <a:rPr sz="2000" i="1" dirty="0">
                <a:latin typeface="Gill Sans MT"/>
                <a:cs typeface="Gill Sans MT"/>
              </a:rPr>
              <a:t>s</a:t>
            </a:r>
            <a:r>
              <a:rPr sz="2000" i="1" spc="-5" dirty="0">
                <a:latin typeface="Gill Sans MT"/>
                <a:cs typeface="Gill Sans MT"/>
              </a:rPr>
              <a:t>ida</a:t>
            </a:r>
            <a:r>
              <a:rPr sz="2000" i="1" spc="-10" dirty="0">
                <a:latin typeface="Gill Sans MT"/>
                <a:cs typeface="Gill Sans MT"/>
              </a:rPr>
              <a:t>d</a:t>
            </a:r>
            <a:r>
              <a:rPr sz="2000" i="1" dirty="0">
                <a:latin typeface="Gill Sans MT"/>
                <a:cs typeface="Gill Sans MT"/>
              </a:rPr>
              <a:t>es</a:t>
            </a:r>
            <a:r>
              <a:rPr sz="2000" i="1" spc="-10" dirty="0">
                <a:latin typeface="Gill Sans MT"/>
                <a:cs typeface="Gill Sans MT"/>
              </a:rPr>
              <a:t> di</a:t>
            </a:r>
            <a:r>
              <a:rPr sz="2000" i="1" spc="-25" dirty="0">
                <a:latin typeface="Gill Sans MT"/>
                <a:cs typeface="Gill Sans MT"/>
              </a:rPr>
              <a:t>f</a:t>
            </a:r>
            <a:r>
              <a:rPr sz="2000" i="1" dirty="0">
                <a:latin typeface="Gill Sans MT"/>
                <a:cs typeface="Gill Sans MT"/>
              </a:rPr>
              <a:t>e</a:t>
            </a:r>
            <a:r>
              <a:rPr sz="2000" i="1" spc="-30" dirty="0">
                <a:latin typeface="Gill Sans MT"/>
                <a:cs typeface="Gill Sans MT"/>
              </a:rPr>
              <a:t>r</a:t>
            </a:r>
            <a:r>
              <a:rPr sz="2000" i="1" spc="-10" dirty="0">
                <a:latin typeface="Gill Sans MT"/>
                <a:cs typeface="Gill Sans MT"/>
              </a:rPr>
              <a:t>e</a:t>
            </a:r>
            <a:r>
              <a:rPr sz="2000" i="1" spc="-5" dirty="0">
                <a:latin typeface="Gill Sans MT"/>
                <a:cs typeface="Gill Sans MT"/>
              </a:rPr>
              <a:t>nt</a:t>
            </a:r>
            <a:r>
              <a:rPr sz="2000" i="1" dirty="0">
                <a:latin typeface="Gill Sans MT"/>
                <a:cs typeface="Gill Sans MT"/>
              </a:rPr>
              <a:t>es….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957237"/>
            <a:ext cx="3150870" cy="375920"/>
          </a:xfrm>
          <a:custGeom>
            <a:avLst/>
            <a:gdLst/>
            <a:ahLst/>
            <a:cxnLst/>
            <a:rect l="l" t="t" r="r" b="b"/>
            <a:pathLst>
              <a:path w="3150870" h="375919">
                <a:moveTo>
                  <a:pt x="3150717" y="0"/>
                </a:moveTo>
                <a:lnTo>
                  <a:pt x="0" y="0"/>
                </a:lnTo>
                <a:lnTo>
                  <a:pt x="0" y="375843"/>
                </a:lnTo>
                <a:lnTo>
                  <a:pt x="1575358" y="375843"/>
                </a:lnTo>
                <a:lnTo>
                  <a:pt x="3150717" y="375843"/>
                </a:lnTo>
                <a:lnTo>
                  <a:pt x="3150717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86257" y="922097"/>
            <a:ext cx="7477759" cy="2710815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517525">
              <a:lnSpc>
                <a:spcPct val="100000"/>
              </a:lnSpc>
              <a:spcBef>
                <a:spcPts val="630"/>
              </a:spcBef>
            </a:pPr>
            <a:r>
              <a:rPr sz="1600" spc="-5" dirty="0">
                <a:solidFill>
                  <a:srgbClr val="D1282D"/>
                </a:solidFill>
                <a:latin typeface="Gill Sans MT"/>
                <a:cs typeface="Gill Sans MT"/>
              </a:rPr>
              <a:t>Subtítulo</a:t>
            </a:r>
            <a:r>
              <a:rPr sz="1600" spc="-50" dirty="0">
                <a:solidFill>
                  <a:srgbClr val="D1282D"/>
                </a:solidFill>
                <a:latin typeface="Gill Sans MT"/>
                <a:cs typeface="Gill Sans MT"/>
              </a:rPr>
              <a:t> </a:t>
            </a:r>
            <a:r>
              <a:rPr sz="1600" spc="-5" dirty="0">
                <a:solidFill>
                  <a:srgbClr val="D1282D"/>
                </a:solidFill>
                <a:latin typeface="Gill Sans MT"/>
                <a:cs typeface="Gill Sans MT"/>
              </a:rPr>
              <a:t>1</a:t>
            </a:r>
            <a:endParaRPr sz="16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2800" u="sng" spc="-1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Capacidad</a:t>
            </a:r>
            <a:r>
              <a:rPr sz="2800" u="sng" spc="-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sz="2800" u="sng" spc="-1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Productiva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en</a:t>
            </a:r>
            <a:r>
              <a:rPr sz="2800" u="sng" spc="-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sz="2800" u="sng" spc="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Servicios:</a:t>
            </a:r>
            <a:endParaRPr sz="2800">
              <a:latin typeface="Gill Sans MT"/>
              <a:cs typeface="Gill Sans MT"/>
            </a:endParaRPr>
          </a:p>
          <a:p>
            <a:pPr marL="813435" marR="5080" indent="-344170">
              <a:lnSpc>
                <a:spcPct val="100000"/>
              </a:lnSpc>
              <a:buFont typeface="Wingdings"/>
              <a:buChar char=""/>
              <a:tabLst>
                <a:tab pos="814069" algn="l"/>
              </a:tabLst>
            </a:pPr>
            <a:r>
              <a:rPr sz="2400" i="1" dirty="0">
                <a:latin typeface="Gill Sans MT"/>
                <a:cs typeface="Gill Sans MT"/>
              </a:rPr>
              <a:t>Nivel</a:t>
            </a:r>
            <a:r>
              <a:rPr sz="2400" i="1" spc="-10" dirty="0">
                <a:latin typeface="Gill Sans MT"/>
                <a:cs typeface="Gill Sans MT"/>
              </a:rPr>
              <a:t> </a:t>
            </a:r>
            <a:r>
              <a:rPr sz="2400" i="1" spc="-5" dirty="0">
                <a:latin typeface="Gill Sans MT"/>
                <a:cs typeface="Gill Sans MT"/>
              </a:rPr>
              <a:t>máximo</a:t>
            </a:r>
            <a:r>
              <a:rPr sz="2400" i="1" dirty="0">
                <a:latin typeface="Gill Sans MT"/>
                <a:cs typeface="Gill Sans MT"/>
              </a:rPr>
              <a:t> de</a:t>
            </a:r>
            <a:r>
              <a:rPr sz="2400" i="1" spc="5" dirty="0">
                <a:latin typeface="Gill Sans MT"/>
                <a:cs typeface="Gill Sans MT"/>
              </a:rPr>
              <a:t> </a:t>
            </a:r>
            <a:r>
              <a:rPr sz="2400" i="1" spc="-5" dirty="0">
                <a:latin typeface="Gill Sans MT"/>
                <a:cs typeface="Gill Sans MT"/>
              </a:rPr>
              <a:t>actividades</a:t>
            </a:r>
            <a:r>
              <a:rPr sz="2400" i="1" spc="5" dirty="0">
                <a:latin typeface="Gill Sans MT"/>
                <a:cs typeface="Gill Sans MT"/>
              </a:rPr>
              <a:t> </a:t>
            </a:r>
            <a:r>
              <a:rPr sz="2400" i="1" dirty="0">
                <a:latin typeface="Gill Sans MT"/>
                <a:cs typeface="Gill Sans MT"/>
              </a:rPr>
              <a:t>de</a:t>
            </a:r>
            <a:r>
              <a:rPr sz="2400" i="1" spc="-5" dirty="0">
                <a:latin typeface="Gill Sans MT"/>
                <a:cs typeface="Gill Sans MT"/>
              </a:rPr>
              <a:t> </a:t>
            </a:r>
            <a:r>
              <a:rPr sz="2400" i="1" dirty="0">
                <a:latin typeface="Gill Sans MT"/>
                <a:cs typeface="Gill Sans MT"/>
              </a:rPr>
              <a:t>valor</a:t>
            </a:r>
            <a:r>
              <a:rPr sz="2400" i="1" spc="5" dirty="0">
                <a:latin typeface="Gill Sans MT"/>
                <a:cs typeface="Gill Sans MT"/>
              </a:rPr>
              <a:t> </a:t>
            </a:r>
            <a:r>
              <a:rPr sz="2400" i="1" spc="-5" dirty="0">
                <a:latin typeface="Gill Sans MT"/>
                <a:cs typeface="Gill Sans MT"/>
              </a:rPr>
              <a:t>añadido</a:t>
            </a:r>
            <a:r>
              <a:rPr sz="2400" i="1" spc="10" dirty="0">
                <a:latin typeface="Gill Sans MT"/>
                <a:cs typeface="Gill Sans MT"/>
              </a:rPr>
              <a:t> </a:t>
            </a:r>
            <a:r>
              <a:rPr sz="2400" i="1" spc="-5" dirty="0">
                <a:latin typeface="Gill Sans MT"/>
                <a:cs typeface="Gill Sans MT"/>
              </a:rPr>
              <a:t>que</a:t>
            </a:r>
            <a:r>
              <a:rPr sz="2400" i="1" dirty="0">
                <a:latin typeface="Gill Sans MT"/>
                <a:cs typeface="Gill Sans MT"/>
              </a:rPr>
              <a:t> un </a:t>
            </a:r>
            <a:r>
              <a:rPr sz="2400" i="1" spc="5" dirty="0">
                <a:latin typeface="Gill Sans MT"/>
                <a:cs typeface="Gill Sans MT"/>
              </a:rPr>
              <a:t> </a:t>
            </a:r>
            <a:r>
              <a:rPr sz="2400" i="1" spc="-10" dirty="0">
                <a:latin typeface="Gill Sans MT"/>
                <a:cs typeface="Gill Sans MT"/>
              </a:rPr>
              <a:t>proceso</a:t>
            </a:r>
            <a:r>
              <a:rPr sz="2400" i="1" dirty="0">
                <a:latin typeface="Gill Sans MT"/>
                <a:cs typeface="Gill Sans MT"/>
              </a:rPr>
              <a:t> de</a:t>
            </a:r>
            <a:r>
              <a:rPr sz="2400" i="1" spc="-5" dirty="0">
                <a:latin typeface="Gill Sans MT"/>
                <a:cs typeface="Gill Sans MT"/>
              </a:rPr>
              <a:t> </a:t>
            </a:r>
            <a:r>
              <a:rPr sz="2400" i="1" spc="10" dirty="0">
                <a:latin typeface="Gill Sans MT"/>
                <a:cs typeface="Gill Sans MT"/>
              </a:rPr>
              <a:t>servicio</a:t>
            </a:r>
            <a:r>
              <a:rPr sz="2400" i="1" dirty="0">
                <a:latin typeface="Gill Sans MT"/>
                <a:cs typeface="Gill Sans MT"/>
              </a:rPr>
              <a:t> </a:t>
            </a:r>
            <a:r>
              <a:rPr sz="2400" i="1" spc="-5" dirty="0">
                <a:latin typeface="Gill Sans MT"/>
                <a:cs typeface="Gill Sans MT"/>
              </a:rPr>
              <a:t>puede</a:t>
            </a:r>
            <a:r>
              <a:rPr sz="2400" i="1" spc="5" dirty="0">
                <a:latin typeface="Gill Sans MT"/>
                <a:cs typeface="Gill Sans MT"/>
              </a:rPr>
              <a:t> </a:t>
            </a:r>
            <a:r>
              <a:rPr sz="2400" i="1" spc="-15" dirty="0">
                <a:latin typeface="Gill Sans MT"/>
                <a:cs typeface="Gill Sans MT"/>
              </a:rPr>
              <a:t>lograr</a:t>
            </a:r>
            <a:r>
              <a:rPr sz="2400" i="1" spc="5" dirty="0">
                <a:latin typeface="Gill Sans MT"/>
                <a:cs typeface="Gill Sans MT"/>
              </a:rPr>
              <a:t> </a:t>
            </a:r>
            <a:r>
              <a:rPr sz="2400" i="1" spc="-5" dirty="0">
                <a:latin typeface="Gill Sans MT"/>
                <a:cs typeface="Gill Sans MT"/>
              </a:rPr>
              <a:t>en</a:t>
            </a:r>
            <a:r>
              <a:rPr sz="2400" i="1" dirty="0">
                <a:latin typeface="Gill Sans MT"/>
                <a:cs typeface="Gill Sans MT"/>
              </a:rPr>
              <a:t> un </a:t>
            </a:r>
            <a:r>
              <a:rPr sz="2400" i="1" spc="5" dirty="0">
                <a:latin typeface="Gill Sans MT"/>
                <a:cs typeface="Gill Sans MT"/>
              </a:rPr>
              <a:t>periodo</a:t>
            </a:r>
            <a:r>
              <a:rPr sz="2400" i="1" spc="10" dirty="0">
                <a:latin typeface="Gill Sans MT"/>
                <a:cs typeface="Gill Sans MT"/>
              </a:rPr>
              <a:t> </a:t>
            </a:r>
            <a:r>
              <a:rPr sz="2400" i="1" spc="-5" dirty="0">
                <a:latin typeface="Gill Sans MT"/>
                <a:cs typeface="Gill Sans MT"/>
              </a:rPr>
              <a:t>de</a:t>
            </a:r>
            <a:r>
              <a:rPr sz="2400" i="1" spc="5" dirty="0">
                <a:latin typeface="Gill Sans MT"/>
                <a:cs typeface="Gill Sans MT"/>
              </a:rPr>
              <a:t> </a:t>
            </a:r>
            <a:r>
              <a:rPr sz="2400" i="1" spc="-5" dirty="0">
                <a:latin typeface="Gill Sans MT"/>
                <a:cs typeface="Gill Sans MT"/>
              </a:rPr>
              <a:t>tiempo, </a:t>
            </a:r>
            <a:r>
              <a:rPr sz="2400" i="1" spc="-655" dirty="0">
                <a:latin typeface="Gill Sans MT"/>
                <a:cs typeface="Gill Sans MT"/>
              </a:rPr>
              <a:t> </a:t>
            </a:r>
            <a:r>
              <a:rPr sz="2400" i="1" spc="-5" dirty="0">
                <a:latin typeface="Gill Sans MT"/>
                <a:cs typeface="Gill Sans MT"/>
              </a:rPr>
              <a:t>bajo condiciones</a:t>
            </a:r>
            <a:r>
              <a:rPr sz="2400" i="1" spc="5" dirty="0">
                <a:latin typeface="Gill Sans MT"/>
                <a:cs typeface="Gill Sans MT"/>
              </a:rPr>
              <a:t> normales.</a:t>
            </a:r>
            <a:endParaRPr sz="2400">
              <a:latin typeface="Gill Sans MT"/>
              <a:cs typeface="Gill Sans MT"/>
            </a:endParaRPr>
          </a:p>
          <a:p>
            <a:pPr marL="813435" marR="503555" indent="-344170">
              <a:lnSpc>
                <a:spcPct val="100000"/>
              </a:lnSpc>
              <a:buFont typeface="Wingdings"/>
              <a:buChar char=""/>
              <a:tabLst>
                <a:tab pos="814069" algn="l"/>
              </a:tabLst>
            </a:pPr>
            <a:r>
              <a:rPr sz="2400" spc="-5" dirty="0">
                <a:latin typeface="Gill Sans MT"/>
                <a:cs typeface="Gill Sans MT"/>
              </a:rPr>
              <a:t>La capacidad </a:t>
            </a:r>
            <a:r>
              <a:rPr sz="2400" dirty="0">
                <a:latin typeface="Gill Sans MT"/>
                <a:cs typeface="Gill Sans MT"/>
              </a:rPr>
              <a:t>se </a:t>
            </a:r>
            <a:r>
              <a:rPr sz="2400" spc="-5" dirty="0">
                <a:latin typeface="Gill Sans MT"/>
                <a:cs typeface="Gill Sans MT"/>
              </a:rPr>
              <a:t>mide </a:t>
            </a:r>
            <a:r>
              <a:rPr sz="2400" dirty="0">
                <a:latin typeface="Gill Sans MT"/>
                <a:cs typeface="Gill Sans MT"/>
              </a:rPr>
              <a:t>a partir del </a:t>
            </a:r>
            <a:r>
              <a:rPr sz="2400" spc="-10" dirty="0">
                <a:latin typeface="Gill Sans MT"/>
                <a:cs typeface="Gill Sans MT"/>
              </a:rPr>
              <a:t>nivel </a:t>
            </a:r>
            <a:r>
              <a:rPr sz="2400" spc="-5" dirty="0">
                <a:latin typeface="Gill Sans MT"/>
                <a:cs typeface="Gill Sans MT"/>
              </a:rPr>
              <a:t>de </a:t>
            </a:r>
            <a:r>
              <a:rPr sz="2400" spc="-10" dirty="0">
                <a:latin typeface="Gill Sans MT"/>
                <a:cs typeface="Gill Sans MT"/>
              </a:rPr>
              <a:t>proceso </a:t>
            </a:r>
            <a:r>
              <a:rPr sz="2400" spc="-65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alcanzado:</a:t>
            </a:r>
            <a:endParaRPr sz="2400">
              <a:latin typeface="Gill Sans MT"/>
              <a:cs typeface="Gill Sans M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-355" y="410400"/>
            <a:ext cx="8964930" cy="923290"/>
            <a:chOff x="-355" y="410400"/>
            <a:chExt cx="8964930" cy="923290"/>
          </a:xfrm>
        </p:grpSpPr>
        <p:sp>
          <p:nvSpPr>
            <p:cNvPr id="16" name="object 16"/>
            <p:cNvSpPr/>
            <p:nvPr/>
          </p:nvSpPr>
          <p:spPr>
            <a:xfrm>
              <a:off x="-355" y="957237"/>
              <a:ext cx="3923665" cy="375920"/>
            </a:xfrm>
            <a:custGeom>
              <a:avLst/>
              <a:gdLst/>
              <a:ahLst/>
              <a:cxnLst/>
              <a:rect l="l" t="t" r="r" b="b"/>
              <a:pathLst>
                <a:path w="3923665" h="375919">
                  <a:moveTo>
                    <a:pt x="3923639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961997" y="375843"/>
                  </a:lnTo>
                  <a:lnTo>
                    <a:pt x="3923639" y="375843"/>
                  </a:lnTo>
                  <a:lnTo>
                    <a:pt x="3923639" y="0"/>
                  </a:lnTo>
                  <a:close/>
                </a:path>
              </a:pathLst>
            </a:custGeom>
            <a:solidFill>
              <a:srgbClr val="D12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410400"/>
              <a:ext cx="8964295" cy="561975"/>
            </a:xfrm>
            <a:custGeom>
              <a:avLst/>
              <a:gdLst/>
              <a:ahLst/>
              <a:cxnLst/>
              <a:rect l="l" t="t" r="r" b="b"/>
              <a:pathLst>
                <a:path w="8964295" h="561975">
                  <a:moveTo>
                    <a:pt x="8964002" y="0"/>
                  </a:moveTo>
                  <a:lnTo>
                    <a:pt x="0" y="0"/>
                  </a:lnTo>
                  <a:lnTo>
                    <a:pt x="0" y="561593"/>
                  </a:lnTo>
                  <a:lnTo>
                    <a:pt x="4481995" y="561593"/>
                  </a:lnTo>
                  <a:lnTo>
                    <a:pt x="8964002" y="561593"/>
                  </a:lnTo>
                  <a:lnTo>
                    <a:pt x="8964002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781100" y="441985"/>
            <a:ext cx="290068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Gill Sans Ultra Bold"/>
                <a:cs typeface="Gill Sans Ultra Bold"/>
              </a:rPr>
              <a:t>Introducción</a:t>
            </a:r>
            <a:endParaRPr sz="2800">
              <a:latin typeface="Gill Sans Ultra Bold"/>
              <a:cs typeface="Gill Sans Ultra Bold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750193" y="6120003"/>
            <a:ext cx="4140200" cy="540385"/>
            <a:chOff x="4750193" y="6120003"/>
            <a:chExt cx="4140200" cy="540385"/>
          </a:xfrm>
        </p:grpSpPr>
        <p:sp>
          <p:nvSpPr>
            <p:cNvPr id="20" name="object 20"/>
            <p:cNvSpPr/>
            <p:nvPr/>
          </p:nvSpPr>
          <p:spPr>
            <a:xfrm>
              <a:off x="4750193" y="6120003"/>
              <a:ext cx="4140200" cy="540385"/>
            </a:xfrm>
            <a:custGeom>
              <a:avLst/>
              <a:gdLst/>
              <a:ahLst/>
              <a:cxnLst/>
              <a:rect l="l" t="t" r="r" b="b"/>
              <a:pathLst>
                <a:path w="4140200" h="540384">
                  <a:moveTo>
                    <a:pt x="4140009" y="0"/>
                  </a:moveTo>
                  <a:lnTo>
                    <a:pt x="0" y="0"/>
                  </a:lnTo>
                  <a:lnTo>
                    <a:pt x="0" y="539991"/>
                  </a:lnTo>
                  <a:lnTo>
                    <a:pt x="2070011" y="539991"/>
                  </a:lnTo>
                  <a:lnTo>
                    <a:pt x="4140009" y="539991"/>
                  </a:lnTo>
                  <a:lnTo>
                    <a:pt x="414000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750193" y="6120003"/>
              <a:ext cx="4140200" cy="540385"/>
            </a:xfrm>
            <a:custGeom>
              <a:avLst/>
              <a:gdLst/>
              <a:ahLst/>
              <a:cxnLst/>
              <a:rect l="l" t="t" r="r" b="b"/>
              <a:pathLst>
                <a:path w="4140200" h="540384">
                  <a:moveTo>
                    <a:pt x="2070011" y="539991"/>
                  </a:moveTo>
                  <a:lnTo>
                    <a:pt x="0" y="539991"/>
                  </a:lnTo>
                  <a:lnTo>
                    <a:pt x="0" y="0"/>
                  </a:lnTo>
                  <a:lnTo>
                    <a:pt x="4140009" y="0"/>
                  </a:lnTo>
                  <a:lnTo>
                    <a:pt x="4140009" y="539991"/>
                  </a:lnTo>
                  <a:lnTo>
                    <a:pt x="2070011" y="5399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963223" y="6155537"/>
            <a:ext cx="3709035" cy="417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ts val="1540"/>
              </a:lnSpc>
              <a:spcBef>
                <a:spcPts val="100"/>
              </a:spcBef>
            </a:pPr>
            <a:r>
              <a:rPr sz="1400" b="1" i="1" spc="-5" dirty="0">
                <a:solidFill>
                  <a:srgbClr val="FFFFFF"/>
                </a:solidFill>
                <a:latin typeface="Calibri"/>
                <a:cs typeface="Calibri"/>
              </a:rPr>
              <a:t>Dirección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b="1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-5" dirty="0">
                <a:solidFill>
                  <a:srgbClr val="FFFFFF"/>
                </a:solidFill>
                <a:latin typeface="Calibri"/>
                <a:cs typeface="Calibri"/>
              </a:rPr>
              <a:t>Operaciones en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-5" dirty="0">
                <a:solidFill>
                  <a:srgbClr val="FFFFFF"/>
                </a:solidFill>
                <a:latin typeface="Calibri"/>
                <a:cs typeface="Calibri"/>
              </a:rPr>
              <a:t>Servicios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540"/>
              </a:lnSpc>
            </a:pPr>
            <a:r>
              <a:rPr sz="1400" b="1" spc="-5" dirty="0">
                <a:solidFill>
                  <a:srgbClr val="C8201E"/>
                </a:solidFill>
                <a:latin typeface="Calibri"/>
                <a:cs typeface="Calibri"/>
              </a:rPr>
              <a:t>Grado</a:t>
            </a:r>
            <a:r>
              <a:rPr sz="1400" b="1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8201E"/>
                </a:solidFill>
                <a:latin typeface="Calibri"/>
                <a:cs typeface="Calibri"/>
              </a:rPr>
              <a:t>en </a:t>
            </a:r>
            <a:r>
              <a:rPr sz="1400" b="1" spc="-5" dirty="0">
                <a:solidFill>
                  <a:srgbClr val="C8201E"/>
                </a:solidFill>
                <a:latin typeface="Calibri"/>
                <a:cs typeface="Calibri"/>
              </a:rPr>
              <a:t>Ciencia</a:t>
            </a:r>
            <a:r>
              <a:rPr sz="1400" b="1" spc="5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8201E"/>
                </a:solidFill>
                <a:latin typeface="Calibri"/>
                <a:cs typeface="Calibri"/>
              </a:rPr>
              <a:t>Gestión</a:t>
            </a:r>
            <a:r>
              <a:rPr sz="1400" b="1" dirty="0">
                <a:solidFill>
                  <a:srgbClr val="C8201E"/>
                </a:solidFill>
                <a:latin typeface="Calibri"/>
                <a:cs typeface="Calibri"/>
              </a:rPr>
              <a:t> e</a:t>
            </a:r>
            <a:r>
              <a:rPr sz="1400" b="1" spc="-5" dirty="0">
                <a:solidFill>
                  <a:srgbClr val="C8201E"/>
                </a:solidFill>
                <a:latin typeface="Calibri"/>
                <a:cs typeface="Calibri"/>
              </a:rPr>
              <a:t> Ingeniería </a:t>
            </a:r>
            <a:r>
              <a:rPr sz="1400" b="1" dirty="0">
                <a:solidFill>
                  <a:srgbClr val="C8201E"/>
                </a:solidFill>
                <a:latin typeface="Calibri"/>
                <a:cs typeface="Calibri"/>
              </a:rPr>
              <a:t>de</a:t>
            </a:r>
            <a:r>
              <a:rPr sz="1400" b="1" spc="-5" dirty="0">
                <a:solidFill>
                  <a:srgbClr val="C8201E"/>
                </a:solidFill>
                <a:latin typeface="Calibri"/>
                <a:cs typeface="Calibri"/>
              </a:rPr>
              <a:t> Servicios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9156700" cy="6864350"/>
            <a:chOff x="-6350" y="0"/>
            <a:chExt cx="9156700" cy="6864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4750"/>
              <a:ext cx="9143631" cy="90289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000838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9143631" y="0"/>
                  </a:moveTo>
                  <a:lnTo>
                    <a:pt x="0" y="0"/>
                  </a:lnTo>
                  <a:lnTo>
                    <a:pt x="0" y="856805"/>
                  </a:lnTo>
                  <a:lnTo>
                    <a:pt x="9143631" y="856805"/>
                  </a:lnTo>
                  <a:lnTo>
                    <a:pt x="91436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857644"/>
              <a:ext cx="4508500" cy="0"/>
            </a:xfrm>
            <a:custGeom>
              <a:avLst/>
              <a:gdLst/>
              <a:ahLst/>
              <a:cxnLst/>
              <a:rect l="l" t="t" r="r" b="b"/>
              <a:pathLst>
                <a:path w="4508500">
                  <a:moveTo>
                    <a:pt x="4508284" y="0"/>
                  </a:moveTo>
                  <a:lnTo>
                    <a:pt x="0" y="0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994539"/>
              <a:ext cx="9144000" cy="12700"/>
            </a:xfrm>
            <a:custGeom>
              <a:avLst/>
              <a:gdLst/>
              <a:ahLst/>
              <a:cxnLst/>
              <a:rect l="l" t="t" r="r" b="b"/>
              <a:pathLst>
                <a:path w="9144000" h="12700">
                  <a:moveTo>
                    <a:pt x="0" y="12598"/>
                  </a:moveTo>
                  <a:lnTo>
                    <a:pt x="9143631" y="12598"/>
                  </a:lnTo>
                  <a:lnTo>
                    <a:pt x="9143631" y="0"/>
                  </a:lnTo>
                  <a:lnTo>
                    <a:pt x="0" y="0"/>
                  </a:lnTo>
                  <a:lnTo>
                    <a:pt x="0" y="125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08284" y="6857644"/>
              <a:ext cx="4635500" cy="0"/>
            </a:xfrm>
            <a:custGeom>
              <a:avLst/>
              <a:gdLst/>
              <a:ahLst/>
              <a:cxnLst/>
              <a:rect l="l" t="t" r="r" b="b"/>
              <a:pathLst>
                <a:path w="4635500">
                  <a:moveTo>
                    <a:pt x="4635347" y="0"/>
                  </a:moveTo>
                  <a:lnTo>
                    <a:pt x="0" y="0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24" y="6137287"/>
              <a:ext cx="1423784" cy="54251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10374" y="787222"/>
            <a:ext cx="871855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1</a:t>
            </a:r>
            <a:r>
              <a:rPr sz="650" spc="5" dirty="0">
                <a:solidFill>
                  <a:srgbClr val="F1F1F1"/>
                </a:solidFill>
                <a:latin typeface="Gill Sans MT"/>
                <a:cs typeface="Gill Sans MT"/>
              </a:rPr>
              <a:t>.</a:t>
            </a:r>
            <a:r>
              <a:rPr sz="650" spc="-25" dirty="0">
                <a:solidFill>
                  <a:srgbClr val="F1F1F1"/>
                </a:solidFill>
                <a:latin typeface="Gill Sans MT"/>
                <a:cs typeface="Gill Sans MT"/>
              </a:rPr>
              <a:t>C</a:t>
            </a:r>
            <a:r>
              <a:rPr sz="650" spc="-35" dirty="0">
                <a:solidFill>
                  <a:srgbClr val="F1F1F1"/>
                </a:solidFill>
                <a:latin typeface="Gill Sans MT"/>
                <a:cs typeface="Gill Sans MT"/>
              </a:rPr>
              <a:t>AM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PU</a:t>
            </a:r>
            <a:r>
              <a:rPr sz="650" spc="1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10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D</a:t>
            </a:r>
            <a:r>
              <a:rPr sz="650" spc="15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650" spc="-9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650" spc="-30" dirty="0">
                <a:solidFill>
                  <a:srgbClr val="F1F1F1"/>
                </a:solidFill>
                <a:latin typeface="Gill Sans MT"/>
                <a:cs typeface="Gill Sans MT"/>
              </a:rPr>
              <a:t>Ó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80" dirty="0">
                <a:solidFill>
                  <a:srgbClr val="F1F1F1"/>
                </a:solidFill>
                <a:latin typeface="Gill Sans MT"/>
                <a:cs typeface="Gill Sans MT"/>
              </a:rPr>
              <a:t>T</a:t>
            </a: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O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LE</a:t>
            </a:r>
            <a:r>
              <a:rPr sz="650" spc="1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957237"/>
            <a:ext cx="3150870" cy="375920"/>
          </a:xfrm>
          <a:custGeom>
            <a:avLst/>
            <a:gdLst/>
            <a:ahLst/>
            <a:cxnLst/>
            <a:rect l="l" t="t" r="r" b="b"/>
            <a:pathLst>
              <a:path w="3150870" h="375919">
                <a:moveTo>
                  <a:pt x="3150717" y="0"/>
                </a:moveTo>
                <a:lnTo>
                  <a:pt x="0" y="0"/>
                </a:lnTo>
                <a:lnTo>
                  <a:pt x="0" y="375843"/>
                </a:lnTo>
                <a:lnTo>
                  <a:pt x="1575358" y="375843"/>
                </a:lnTo>
                <a:lnTo>
                  <a:pt x="3150717" y="375843"/>
                </a:lnTo>
                <a:lnTo>
                  <a:pt x="3150717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26415" y="989545"/>
            <a:ext cx="7588884" cy="4174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7545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D1282D"/>
                </a:solidFill>
                <a:latin typeface="Gill Sans MT"/>
                <a:cs typeface="Gill Sans MT"/>
              </a:rPr>
              <a:t>Subtítulo</a:t>
            </a:r>
            <a:r>
              <a:rPr sz="1600" spc="-50" dirty="0">
                <a:solidFill>
                  <a:srgbClr val="D1282D"/>
                </a:solidFill>
                <a:latin typeface="Gill Sans MT"/>
                <a:cs typeface="Gill Sans MT"/>
              </a:rPr>
              <a:t> </a:t>
            </a:r>
            <a:r>
              <a:rPr sz="1600" spc="-5" dirty="0">
                <a:solidFill>
                  <a:srgbClr val="D1282D"/>
                </a:solidFill>
                <a:latin typeface="Gill Sans MT"/>
                <a:cs typeface="Gill Sans MT"/>
              </a:rPr>
              <a:t>1</a:t>
            </a:r>
            <a:endParaRPr sz="1600">
              <a:latin typeface="Gill Sans MT"/>
              <a:cs typeface="Gill Sans MT"/>
            </a:endParaRPr>
          </a:p>
          <a:p>
            <a:pPr marL="12700" marR="85725">
              <a:lnSpc>
                <a:spcPct val="140000"/>
              </a:lnSpc>
              <a:spcBef>
                <a:spcPts val="1190"/>
              </a:spcBef>
            </a:pPr>
            <a:r>
              <a:rPr sz="2400" spc="-10" dirty="0">
                <a:latin typeface="Arial"/>
                <a:cs typeface="Arial"/>
              </a:rPr>
              <a:t>Debido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las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características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propias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los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servicios,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es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muy importante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Gestión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de</a:t>
            </a:r>
            <a:r>
              <a:rPr sz="2400" b="1" dirty="0">
                <a:latin typeface="Arial"/>
                <a:cs typeface="Arial"/>
              </a:rPr>
              <a:t> la</a:t>
            </a:r>
            <a:r>
              <a:rPr sz="2400" b="1" spc="-5" dirty="0">
                <a:latin typeface="Arial"/>
                <a:cs typeface="Arial"/>
              </a:rPr>
              <a:t> Capacidad</a:t>
            </a:r>
            <a:endParaRPr sz="2400">
              <a:latin typeface="Arial"/>
              <a:cs typeface="Arial"/>
            </a:endParaRPr>
          </a:p>
          <a:p>
            <a:pPr marL="812165" marR="215265" indent="-342900">
              <a:lnSpc>
                <a:spcPts val="3360"/>
              </a:lnSpc>
              <a:spcBef>
                <a:spcPts val="270"/>
              </a:spcBef>
              <a:buFont typeface="Wingdings"/>
              <a:buChar char=""/>
              <a:tabLst>
                <a:tab pos="812800" algn="l"/>
              </a:tabLst>
            </a:pPr>
            <a:r>
              <a:rPr sz="2000" spc="-5" dirty="0">
                <a:latin typeface="Arial"/>
                <a:cs typeface="Arial"/>
              </a:rPr>
              <a:t>Planificar </a:t>
            </a:r>
            <a:r>
              <a:rPr sz="2000" dirty="0">
                <a:latin typeface="Arial"/>
                <a:cs typeface="Arial"/>
              </a:rPr>
              <a:t>la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oferta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de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servicios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(que controla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empresa):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CAPACIDAD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DISPONIBLE</a:t>
            </a:r>
            <a:endParaRPr sz="2000">
              <a:latin typeface="Arial"/>
              <a:cs typeface="Arial"/>
            </a:endParaRPr>
          </a:p>
          <a:p>
            <a:pPr marL="812165" marR="5080" indent="-342900">
              <a:lnSpc>
                <a:spcPts val="3360"/>
              </a:lnSpc>
              <a:buFont typeface="Wingdings"/>
              <a:buChar char=""/>
              <a:tabLst>
                <a:tab pos="812800" algn="l"/>
              </a:tabLst>
            </a:pPr>
            <a:r>
              <a:rPr sz="2000" spc="-5" dirty="0">
                <a:latin typeface="Arial"/>
                <a:cs typeface="Arial"/>
              </a:rPr>
              <a:t>Planificar </a:t>
            </a:r>
            <a:r>
              <a:rPr sz="2000" dirty="0">
                <a:latin typeface="Arial"/>
                <a:cs typeface="Arial"/>
              </a:rPr>
              <a:t>la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demanda</a:t>
            </a:r>
            <a:r>
              <a:rPr sz="20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de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servicios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(variable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exógena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más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difícil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de</a:t>
            </a:r>
            <a:r>
              <a:rPr sz="2000" dirty="0">
                <a:latin typeface="Arial"/>
                <a:cs typeface="Arial"/>
              </a:rPr>
              <a:t> controlar)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CAPACIDAD</a:t>
            </a:r>
            <a:r>
              <a:rPr sz="2000" spc="-5" dirty="0">
                <a:latin typeface="Arial"/>
                <a:cs typeface="Arial"/>
              </a:rPr>
              <a:t> NECESARIA</a:t>
            </a:r>
            <a:endParaRPr sz="2000">
              <a:latin typeface="Arial"/>
              <a:cs typeface="Arial"/>
            </a:endParaRPr>
          </a:p>
          <a:p>
            <a:pPr marL="12700" marR="647065" indent="84455">
              <a:lnSpc>
                <a:spcPts val="4029"/>
              </a:lnSpc>
            </a:pPr>
            <a:r>
              <a:rPr sz="2400" spc="-5" dirty="0">
                <a:latin typeface="Arial"/>
                <a:cs typeface="Arial"/>
              </a:rPr>
              <a:t>La gestión </a:t>
            </a:r>
            <a:r>
              <a:rPr sz="2400" dirty="0">
                <a:latin typeface="Arial"/>
                <a:cs typeface="Arial"/>
              </a:rPr>
              <a:t>de </a:t>
            </a:r>
            <a:r>
              <a:rPr sz="2400" spc="-5" dirty="0">
                <a:latin typeface="Arial"/>
                <a:cs typeface="Arial"/>
              </a:rPr>
              <a:t>la capacidad </a:t>
            </a:r>
            <a:r>
              <a:rPr sz="2400" dirty="0">
                <a:latin typeface="Arial"/>
                <a:cs typeface="Arial"/>
              </a:rPr>
              <a:t>está </a:t>
            </a:r>
            <a:r>
              <a:rPr sz="2400" spc="-10" dirty="0">
                <a:latin typeface="Arial"/>
                <a:cs typeface="Arial"/>
              </a:rPr>
              <a:t>relacionada </a:t>
            </a:r>
            <a:r>
              <a:rPr sz="2400" spc="-5" dirty="0">
                <a:latin typeface="Arial"/>
                <a:cs typeface="Arial"/>
              </a:rPr>
              <a:t>con la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calidad </a:t>
            </a:r>
            <a:r>
              <a:rPr sz="2400" dirty="0">
                <a:latin typeface="Arial"/>
                <a:cs typeface="Arial"/>
              </a:rPr>
              <a:t>y </a:t>
            </a:r>
            <a:r>
              <a:rPr sz="2400" spc="-5" dirty="0">
                <a:latin typeface="Arial"/>
                <a:cs typeface="Arial"/>
              </a:rPr>
              <a:t>la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satisfacción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del </a:t>
            </a:r>
            <a:r>
              <a:rPr sz="2400" spc="-5" dirty="0">
                <a:latin typeface="Arial"/>
                <a:cs typeface="Arial"/>
              </a:rPr>
              <a:t>cliente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(Tema</a:t>
            </a:r>
            <a:r>
              <a:rPr sz="2400" spc="-5" dirty="0">
                <a:latin typeface="Arial"/>
                <a:cs typeface="Arial"/>
              </a:rPr>
              <a:t> 5)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-355" y="410400"/>
            <a:ext cx="8964930" cy="923290"/>
            <a:chOff x="-355" y="410400"/>
            <a:chExt cx="8964930" cy="923290"/>
          </a:xfrm>
        </p:grpSpPr>
        <p:sp>
          <p:nvSpPr>
            <p:cNvPr id="13" name="object 13"/>
            <p:cNvSpPr/>
            <p:nvPr/>
          </p:nvSpPr>
          <p:spPr>
            <a:xfrm>
              <a:off x="-355" y="957237"/>
              <a:ext cx="3923665" cy="375920"/>
            </a:xfrm>
            <a:custGeom>
              <a:avLst/>
              <a:gdLst/>
              <a:ahLst/>
              <a:cxnLst/>
              <a:rect l="l" t="t" r="r" b="b"/>
              <a:pathLst>
                <a:path w="3923665" h="375919">
                  <a:moveTo>
                    <a:pt x="3923639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961997" y="375843"/>
                  </a:lnTo>
                  <a:lnTo>
                    <a:pt x="3923639" y="375843"/>
                  </a:lnTo>
                  <a:lnTo>
                    <a:pt x="3923639" y="0"/>
                  </a:lnTo>
                  <a:close/>
                </a:path>
              </a:pathLst>
            </a:custGeom>
            <a:solidFill>
              <a:srgbClr val="D12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410400"/>
              <a:ext cx="8964295" cy="561975"/>
            </a:xfrm>
            <a:custGeom>
              <a:avLst/>
              <a:gdLst/>
              <a:ahLst/>
              <a:cxnLst/>
              <a:rect l="l" t="t" r="r" b="b"/>
              <a:pathLst>
                <a:path w="8964295" h="561975">
                  <a:moveTo>
                    <a:pt x="8964002" y="0"/>
                  </a:moveTo>
                  <a:lnTo>
                    <a:pt x="0" y="0"/>
                  </a:lnTo>
                  <a:lnTo>
                    <a:pt x="0" y="561593"/>
                  </a:lnTo>
                  <a:lnTo>
                    <a:pt x="4481995" y="561593"/>
                  </a:lnTo>
                  <a:lnTo>
                    <a:pt x="8964002" y="561593"/>
                  </a:lnTo>
                  <a:lnTo>
                    <a:pt x="8964002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781100" y="441985"/>
            <a:ext cx="290068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Gill Sans Ultra Bold"/>
                <a:cs typeface="Gill Sans Ultra Bold"/>
              </a:rPr>
              <a:t>Introducción</a:t>
            </a:r>
            <a:endParaRPr sz="2800">
              <a:latin typeface="Gill Sans Ultra Bold"/>
              <a:cs typeface="Gill Sans Ultra Bold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859997" y="6047994"/>
            <a:ext cx="4140200" cy="540385"/>
            <a:chOff x="4859997" y="6047994"/>
            <a:chExt cx="4140200" cy="540385"/>
          </a:xfrm>
        </p:grpSpPr>
        <p:sp>
          <p:nvSpPr>
            <p:cNvPr id="17" name="object 17"/>
            <p:cNvSpPr/>
            <p:nvPr/>
          </p:nvSpPr>
          <p:spPr>
            <a:xfrm>
              <a:off x="4859997" y="6047994"/>
              <a:ext cx="4140200" cy="540385"/>
            </a:xfrm>
            <a:custGeom>
              <a:avLst/>
              <a:gdLst/>
              <a:ahLst/>
              <a:cxnLst/>
              <a:rect l="l" t="t" r="r" b="b"/>
              <a:pathLst>
                <a:path w="4140200" h="540384">
                  <a:moveTo>
                    <a:pt x="4139996" y="0"/>
                  </a:moveTo>
                  <a:lnTo>
                    <a:pt x="0" y="0"/>
                  </a:lnTo>
                  <a:lnTo>
                    <a:pt x="0" y="540003"/>
                  </a:lnTo>
                  <a:lnTo>
                    <a:pt x="2069998" y="540003"/>
                  </a:lnTo>
                  <a:lnTo>
                    <a:pt x="4139996" y="540003"/>
                  </a:lnTo>
                  <a:lnTo>
                    <a:pt x="41399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859997" y="6047994"/>
              <a:ext cx="4140200" cy="540385"/>
            </a:xfrm>
            <a:custGeom>
              <a:avLst/>
              <a:gdLst/>
              <a:ahLst/>
              <a:cxnLst/>
              <a:rect l="l" t="t" r="r" b="b"/>
              <a:pathLst>
                <a:path w="4140200" h="540384">
                  <a:moveTo>
                    <a:pt x="2069998" y="540003"/>
                  </a:moveTo>
                  <a:lnTo>
                    <a:pt x="0" y="540003"/>
                  </a:lnTo>
                  <a:lnTo>
                    <a:pt x="0" y="0"/>
                  </a:lnTo>
                  <a:lnTo>
                    <a:pt x="4139996" y="0"/>
                  </a:lnTo>
                  <a:lnTo>
                    <a:pt x="4139996" y="540003"/>
                  </a:lnTo>
                  <a:lnTo>
                    <a:pt x="2069998" y="54000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295"/>
              </a:lnSpc>
            </a:pPr>
            <a:r>
              <a:rPr spc="-5" dirty="0"/>
              <a:t>Dirección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Operaciones</a:t>
            </a:r>
            <a:r>
              <a:rPr spc="-10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5" dirty="0"/>
              <a:t>Servicios</a:t>
            </a:r>
          </a:p>
          <a:p>
            <a:pPr algn="ctr">
              <a:lnSpc>
                <a:spcPts val="1545"/>
              </a:lnSpc>
            </a:pP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Grado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en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Ciencia</a:t>
            </a:r>
            <a:r>
              <a:rPr i="0" spc="-15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Gestión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Ingeniería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de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Servicios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9156700" cy="6864350"/>
            <a:chOff x="-6350" y="0"/>
            <a:chExt cx="9156700" cy="6864350"/>
          </a:xfrm>
        </p:grpSpPr>
        <p:sp>
          <p:nvSpPr>
            <p:cNvPr id="3" name="object 3"/>
            <p:cNvSpPr/>
            <p:nvPr/>
          </p:nvSpPr>
          <p:spPr>
            <a:xfrm>
              <a:off x="0" y="957237"/>
              <a:ext cx="3150870" cy="375920"/>
            </a:xfrm>
            <a:custGeom>
              <a:avLst/>
              <a:gdLst/>
              <a:ahLst/>
              <a:cxnLst/>
              <a:rect l="l" t="t" r="r" b="b"/>
              <a:pathLst>
                <a:path w="3150870" h="375919">
                  <a:moveTo>
                    <a:pt x="3150717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575358" y="375843"/>
                  </a:lnTo>
                  <a:lnTo>
                    <a:pt x="3150717" y="375843"/>
                  </a:lnTo>
                  <a:lnTo>
                    <a:pt x="3150717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355" y="956881"/>
              <a:ext cx="4572000" cy="487680"/>
            </a:xfrm>
            <a:custGeom>
              <a:avLst/>
              <a:gdLst/>
              <a:ahLst/>
              <a:cxnLst/>
              <a:rect l="l" t="t" r="r" b="b"/>
              <a:pathLst>
                <a:path w="4572000" h="487680">
                  <a:moveTo>
                    <a:pt x="4571631" y="0"/>
                  </a:moveTo>
                  <a:lnTo>
                    <a:pt x="0" y="0"/>
                  </a:lnTo>
                  <a:lnTo>
                    <a:pt x="0" y="487083"/>
                  </a:lnTo>
                  <a:lnTo>
                    <a:pt x="2286000" y="487083"/>
                  </a:lnTo>
                  <a:lnTo>
                    <a:pt x="4571631" y="487083"/>
                  </a:lnTo>
                  <a:lnTo>
                    <a:pt x="4571631" y="0"/>
                  </a:lnTo>
                  <a:close/>
                </a:path>
              </a:pathLst>
            </a:custGeom>
            <a:solidFill>
              <a:srgbClr val="D12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24802"/>
              <a:ext cx="8964295" cy="561975"/>
            </a:xfrm>
            <a:custGeom>
              <a:avLst/>
              <a:gdLst/>
              <a:ahLst/>
              <a:cxnLst/>
              <a:rect l="l" t="t" r="r" b="b"/>
              <a:pathLst>
                <a:path w="8964295" h="561975">
                  <a:moveTo>
                    <a:pt x="8964002" y="0"/>
                  </a:moveTo>
                  <a:lnTo>
                    <a:pt x="0" y="0"/>
                  </a:lnTo>
                  <a:lnTo>
                    <a:pt x="0" y="561594"/>
                  </a:lnTo>
                  <a:lnTo>
                    <a:pt x="4481995" y="561594"/>
                  </a:lnTo>
                  <a:lnTo>
                    <a:pt x="8964002" y="561594"/>
                  </a:lnTo>
                  <a:lnTo>
                    <a:pt x="8964002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28320" y="457098"/>
            <a:ext cx="5744845" cy="812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6450" lvl="1" indent="-781685">
              <a:lnSpc>
                <a:spcPts val="2635"/>
              </a:lnSpc>
              <a:spcBef>
                <a:spcPts val="100"/>
              </a:spcBef>
              <a:buClr>
                <a:srgbClr val="FFFFFF"/>
              </a:buClr>
              <a:buFont typeface="Gill Sans Ultra Bold"/>
              <a:buAutoNum type="arabicPeriod"/>
              <a:tabLst>
                <a:tab pos="807085" algn="l"/>
              </a:tabLst>
            </a:pPr>
            <a:r>
              <a:rPr sz="2200" b="1" dirty="0">
                <a:solidFill>
                  <a:srgbClr val="FFFFFF"/>
                </a:solidFill>
                <a:latin typeface="Gill Sans Ultra Bold"/>
                <a:cs typeface="Gill Sans Ultra Bold"/>
              </a:rPr>
              <a:t>Planificación</a:t>
            </a:r>
            <a:r>
              <a:rPr sz="2200" b="1" spc="-15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Gill Sans Ultra Bold"/>
                <a:cs typeface="Gill Sans Ultra Bold"/>
              </a:rPr>
              <a:t>de</a:t>
            </a:r>
            <a:r>
              <a:rPr sz="2200" b="1" spc="-20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Gill Sans Ultra Bold"/>
                <a:cs typeface="Gill Sans Ultra Bold"/>
              </a:rPr>
              <a:t>la</a:t>
            </a:r>
            <a:r>
              <a:rPr sz="2200" b="1" spc="-20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2200" b="1" dirty="0">
                <a:solidFill>
                  <a:srgbClr val="FFFFFF"/>
                </a:solidFill>
                <a:latin typeface="Gill Sans Ultra Bold"/>
                <a:cs typeface="Gill Sans Ultra Bold"/>
              </a:rPr>
              <a:t>Demanda</a:t>
            </a:r>
            <a:endParaRPr sz="2200">
              <a:latin typeface="Gill Sans Ultra Bold"/>
              <a:cs typeface="Gill Sans Ultra Bold"/>
            </a:endParaRPr>
          </a:p>
          <a:p>
            <a:pPr marL="450850" lvl="2" indent="-57150">
              <a:lnSpc>
                <a:spcPts val="775"/>
              </a:lnSpc>
              <a:buSzPct val="84615"/>
              <a:buAutoNum type="arabicPeriod"/>
              <a:tabLst>
                <a:tab pos="451484" algn="l"/>
              </a:tabLst>
            </a:pPr>
            <a:r>
              <a:rPr sz="650" spc="-25" dirty="0">
                <a:solidFill>
                  <a:srgbClr val="F1F1F1"/>
                </a:solidFill>
                <a:latin typeface="Gill Sans MT"/>
                <a:cs typeface="Gill Sans MT"/>
              </a:rPr>
              <a:t>C</a:t>
            </a:r>
            <a:r>
              <a:rPr sz="650" spc="-35" dirty="0">
                <a:solidFill>
                  <a:srgbClr val="F1F1F1"/>
                </a:solidFill>
                <a:latin typeface="Gill Sans MT"/>
                <a:cs typeface="Gill Sans MT"/>
              </a:rPr>
              <a:t>AM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PU</a:t>
            </a:r>
            <a:r>
              <a:rPr sz="650" spc="1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10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D</a:t>
            </a:r>
            <a:r>
              <a:rPr sz="650" spc="15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650" spc="-9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650" spc="-30" dirty="0">
                <a:solidFill>
                  <a:srgbClr val="F1F1F1"/>
                </a:solidFill>
                <a:latin typeface="Gill Sans MT"/>
                <a:cs typeface="Gill Sans MT"/>
              </a:rPr>
              <a:t>Ó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80" dirty="0">
                <a:solidFill>
                  <a:srgbClr val="F1F1F1"/>
                </a:solidFill>
                <a:latin typeface="Gill Sans MT"/>
                <a:cs typeface="Gill Sans MT"/>
              </a:rPr>
              <a:t>T</a:t>
            </a: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O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LE</a:t>
            </a:r>
            <a:r>
              <a:rPr sz="650" spc="1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endParaRPr sz="650">
              <a:latin typeface="Gill Sans MT"/>
              <a:cs typeface="Gill Sans MT"/>
            </a:endParaRPr>
          </a:p>
          <a:p>
            <a:pPr marL="875665">
              <a:lnSpc>
                <a:spcPct val="100000"/>
              </a:lnSpc>
              <a:spcBef>
                <a:spcPts val="380"/>
              </a:spcBef>
            </a:pPr>
            <a:r>
              <a:rPr sz="1600" spc="-740" dirty="0">
                <a:solidFill>
                  <a:srgbClr val="D1282D"/>
                </a:solidFill>
                <a:latin typeface="Gill Sans MT"/>
                <a:cs typeface="Gill Sans MT"/>
              </a:rPr>
              <a:t>S</a:t>
            </a:r>
            <a:r>
              <a:rPr sz="3000" b="1" spc="-2070" baseline="-11111" dirty="0">
                <a:solidFill>
                  <a:srgbClr val="FFFFFF"/>
                </a:solidFill>
                <a:latin typeface="Gill Sans Ultra Bold"/>
                <a:cs typeface="Gill Sans Ultra Bold"/>
              </a:rPr>
              <a:t>M</a:t>
            </a:r>
            <a:r>
              <a:rPr sz="1600" spc="-5" dirty="0">
                <a:solidFill>
                  <a:srgbClr val="D1282D"/>
                </a:solidFill>
                <a:latin typeface="Gill Sans MT"/>
                <a:cs typeface="Gill Sans MT"/>
              </a:rPr>
              <a:t>u</a:t>
            </a:r>
            <a:r>
              <a:rPr sz="1600" spc="-225" dirty="0">
                <a:solidFill>
                  <a:srgbClr val="D1282D"/>
                </a:solidFill>
                <a:latin typeface="Gill Sans MT"/>
                <a:cs typeface="Gill Sans MT"/>
              </a:rPr>
              <a:t>b</a:t>
            </a:r>
            <a:r>
              <a:rPr sz="3000" b="1" spc="-1770" baseline="-11111" dirty="0">
                <a:solidFill>
                  <a:srgbClr val="FFFFFF"/>
                </a:solidFill>
                <a:latin typeface="Gill Sans Ultra Bold"/>
                <a:cs typeface="Gill Sans Ultra Bold"/>
              </a:rPr>
              <a:t>e</a:t>
            </a:r>
            <a:r>
              <a:rPr sz="1600" spc="-20" dirty="0">
                <a:solidFill>
                  <a:srgbClr val="D1282D"/>
                </a:solidFill>
                <a:latin typeface="Gill Sans MT"/>
                <a:cs typeface="Gill Sans MT"/>
              </a:rPr>
              <a:t>t</a:t>
            </a:r>
            <a:r>
              <a:rPr sz="1600" spc="-10" dirty="0">
                <a:solidFill>
                  <a:srgbClr val="D1282D"/>
                </a:solidFill>
                <a:latin typeface="Gill Sans MT"/>
                <a:cs typeface="Gill Sans MT"/>
              </a:rPr>
              <a:t>í</a:t>
            </a:r>
            <a:r>
              <a:rPr sz="1600" spc="-235" dirty="0">
                <a:solidFill>
                  <a:srgbClr val="D1282D"/>
                </a:solidFill>
                <a:latin typeface="Gill Sans MT"/>
                <a:cs typeface="Gill Sans MT"/>
              </a:rPr>
              <a:t>t</a:t>
            </a:r>
            <a:r>
              <a:rPr sz="3000" b="1" spc="-1642" baseline="-11111" dirty="0">
                <a:solidFill>
                  <a:srgbClr val="FFFFFF"/>
                </a:solidFill>
                <a:latin typeface="Gill Sans Ultra Bold"/>
                <a:cs typeface="Gill Sans Ultra Bold"/>
              </a:rPr>
              <a:t>c</a:t>
            </a:r>
            <a:r>
              <a:rPr sz="1600" spc="-5" dirty="0">
                <a:solidFill>
                  <a:srgbClr val="D1282D"/>
                </a:solidFill>
                <a:latin typeface="Gill Sans MT"/>
                <a:cs typeface="Gill Sans MT"/>
              </a:rPr>
              <a:t>u</a:t>
            </a:r>
            <a:r>
              <a:rPr sz="1600" spc="-65" dirty="0">
                <a:solidFill>
                  <a:srgbClr val="D1282D"/>
                </a:solidFill>
                <a:latin typeface="Gill Sans MT"/>
                <a:cs typeface="Gill Sans MT"/>
              </a:rPr>
              <a:t>l</a:t>
            </a:r>
            <a:r>
              <a:rPr sz="3000" b="1" spc="-2047" baseline="-11111" dirty="0">
                <a:solidFill>
                  <a:srgbClr val="FFFFFF"/>
                </a:solidFill>
                <a:latin typeface="Gill Sans Ultra Bold"/>
                <a:cs typeface="Gill Sans Ultra Bold"/>
              </a:rPr>
              <a:t>a</a:t>
            </a:r>
            <a:r>
              <a:rPr sz="1600" spc="-5" dirty="0">
                <a:solidFill>
                  <a:srgbClr val="D1282D"/>
                </a:solidFill>
                <a:latin typeface="Gill Sans MT"/>
                <a:cs typeface="Gill Sans MT"/>
              </a:rPr>
              <a:t>o</a:t>
            </a:r>
            <a:r>
              <a:rPr sz="1600" spc="-10" dirty="0">
                <a:solidFill>
                  <a:srgbClr val="D1282D"/>
                </a:solidFill>
                <a:latin typeface="Gill Sans MT"/>
                <a:cs typeface="Gill Sans MT"/>
              </a:rPr>
              <a:t> </a:t>
            </a:r>
            <a:r>
              <a:rPr sz="1600" spc="-765" dirty="0">
                <a:solidFill>
                  <a:srgbClr val="D1282D"/>
                </a:solidFill>
                <a:latin typeface="Gill Sans MT"/>
                <a:cs typeface="Gill Sans MT"/>
              </a:rPr>
              <a:t>1</a:t>
            </a:r>
            <a:r>
              <a:rPr sz="3000" b="1" baseline="-11111" dirty="0">
                <a:solidFill>
                  <a:srgbClr val="FFFFFF"/>
                </a:solidFill>
                <a:latin typeface="Gill Sans Ultra Bold"/>
                <a:cs typeface="Gill Sans Ultra Bold"/>
              </a:rPr>
              <a:t>n</a:t>
            </a:r>
            <a:r>
              <a:rPr sz="3000" b="1" spc="-7" baseline="-11111" dirty="0">
                <a:solidFill>
                  <a:srgbClr val="FFFFFF"/>
                </a:solidFill>
                <a:latin typeface="Gill Sans Ultra Bold"/>
                <a:cs typeface="Gill Sans Ultra Bold"/>
              </a:rPr>
              <a:t>is</a:t>
            </a:r>
            <a:r>
              <a:rPr sz="3000" b="1" baseline="-11111" dirty="0">
                <a:solidFill>
                  <a:srgbClr val="FFFFFF"/>
                </a:solidFill>
                <a:latin typeface="Gill Sans Ultra Bold"/>
                <a:cs typeface="Gill Sans Ultra Bold"/>
              </a:rPr>
              <a:t>m</a:t>
            </a:r>
            <a:r>
              <a:rPr sz="3000" b="1" spc="-15" baseline="-11111" dirty="0">
                <a:solidFill>
                  <a:srgbClr val="FFFFFF"/>
                </a:solidFill>
                <a:latin typeface="Gill Sans Ultra Bold"/>
                <a:cs typeface="Gill Sans Ultra Bold"/>
              </a:rPr>
              <a:t>os</a:t>
            </a:r>
            <a:endParaRPr sz="3000" baseline="-11111">
              <a:latin typeface="Gill Sans Ultra Bold"/>
              <a:cs typeface="Gill Sans Ultra 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1884" y="1726196"/>
            <a:ext cx="8463280" cy="1278890"/>
          </a:xfrm>
          <a:prstGeom prst="rect">
            <a:avLst/>
          </a:prstGeom>
          <a:ln w="9359">
            <a:solidFill>
              <a:srgbClr val="D1282D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220979" marR="227329">
              <a:lnSpc>
                <a:spcPct val="100000"/>
              </a:lnSpc>
              <a:spcBef>
                <a:spcPts val="355"/>
              </a:spcBef>
            </a:pPr>
            <a:r>
              <a:rPr sz="2600" spc="-5" dirty="0">
                <a:latin typeface="Gill Sans MT"/>
                <a:cs typeface="Gill Sans MT"/>
              </a:rPr>
              <a:t>La</a:t>
            </a:r>
            <a:r>
              <a:rPr sz="2600" spc="-10" dirty="0">
                <a:latin typeface="Gill Sans MT"/>
                <a:cs typeface="Gill Sans MT"/>
              </a:rPr>
              <a:t> empresa</a:t>
            </a:r>
            <a:r>
              <a:rPr sz="2600" spc="10" dirty="0">
                <a:latin typeface="Gill Sans MT"/>
                <a:cs typeface="Gill Sans MT"/>
              </a:rPr>
              <a:t> </a:t>
            </a:r>
            <a:r>
              <a:rPr sz="2600" spc="-5" dirty="0">
                <a:latin typeface="Gill Sans MT"/>
                <a:cs typeface="Gill Sans MT"/>
              </a:rPr>
              <a:t>necesita</a:t>
            </a:r>
            <a:r>
              <a:rPr sz="2600" spc="5" dirty="0">
                <a:latin typeface="Gill Sans MT"/>
                <a:cs typeface="Gill Sans MT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aplicar</a:t>
            </a:r>
            <a:r>
              <a:rPr sz="2600" spc="10" dirty="0">
                <a:latin typeface="Gill Sans MT"/>
                <a:cs typeface="Gill Sans MT"/>
              </a:rPr>
              <a:t> </a:t>
            </a:r>
            <a:r>
              <a:rPr sz="2600" spc="-5" dirty="0">
                <a:latin typeface="Gill Sans MT"/>
                <a:cs typeface="Gill Sans MT"/>
              </a:rPr>
              <a:t>mecanismos</a:t>
            </a:r>
            <a:r>
              <a:rPr sz="2600" spc="-10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que </a:t>
            </a:r>
            <a:r>
              <a:rPr sz="2600" spc="-5" dirty="0">
                <a:latin typeface="Gill Sans MT"/>
                <a:cs typeface="Gill Sans MT"/>
              </a:rPr>
              <a:t>permitan </a:t>
            </a:r>
            <a:r>
              <a:rPr sz="2600" dirty="0">
                <a:latin typeface="Gill Sans MT"/>
                <a:cs typeface="Gill Sans MT"/>
              </a:rPr>
              <a:t> planificar</a:t>
            </a:r>
            <a:r>
              <a:rPr sz="2600" spc="-10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las</a:t>
            </a:r>
            <a:r>
              <a:rPr sz="2600" spc="-2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llegadas</a:t>
            </a:r>
            <a:r>
              <a:rPr sz="2600" spc="-20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esperadas</a:t>
            </a:r>
            <a:r>
              <a:rPr sz="2600" spc="-2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y</a:t>
            </a:r>
            <a:r>
              <a:rPr sz="2600" spc="-20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equilibrar</a:t>
            </a:r>
            <a:r>
              <a:rPr sz="2600" spc="-20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las</a:t>
            </a:r>
            <a:r>
              <a:rPr sz="2600" spc="-20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fluctuaciones </a:t>
            </a:r>
            <a:r>
              <a:rPr sz="2600" spc="-710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de</a:t>
            </a:r>
            <a:r>
              <a:rPr sz="2600" spc="-5" dirty="0">
                <a:latin typeface="Gill Sans MT"/>
                <a:cs typeface="Gill Sans MT"/>
              </a:rPr>
              <a:t> la</a:t>
            </a:r>
            <a:r>
              <a:rPr sz="2600" spc="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demanda</a:t>
            </a:r>
            <a:r>
              <a:rPr sz="2600" spc="5" dirty="0">
                <a:latin typeface="Gill Sans MT"/>
                <a:cs typeface="Gill Sans MT"/>
              </a:rPr>
              <a:t> </a:t>
            </a:r>
            <a:r>
              <a:rPr sz="2600" spc="-5" dirty="0">
                <a:latin typeface="Gill Sans MT"/>
                <a:cs typeface="Gill Sans MT"/>
              </a:rPr>
              <a:t>(a </a:t>
            </a:r>
            <a:r>
              <a:rPr sz="2600" dirty="0">
                <a:latin typeface="Gill Sans MT"/>
                <a:cs typeface="Gill Sans MT"/>
              </a:rPr>
              <a:t>la</a:t>
            </a:r>
            <a:r>
              <a:rPr sz="2600" spc="-10" dirty="0">
                <a:latin typeface="Gill Sans MT"/>
                <a:cs typeface="Gill Sans MT"/>
              </a:rPr>
              <a:t> </a:t>
            </a:r>
            <a:r>
              <a:rPr sz="2600" spc="-5" dirty="0">
                <a:latin typeface="Gill Sans MT"/>
                <a:cs typeface="Gill Sans MT"/>
              </a:rPr>
              <a:t>capacidad</a:t>
            </a:r>
            <a:r>
              <a:rPr sz="2600" dirty="0">
                <a:latin typeface="Gill Sans MT"/>
                <a:cs typeface="Gill Sans MT"/>
              </a:rPr>
              <a:t> </a:t>
            </a:r>
            <a:r>
              <a:rPr sz="2600" spc="-5" dirty="0">
                <a:latin typeface="Gill Sans MT"/>
                <a:cs typeface="Gill Sans MT"/>
              </a:rPr>
              <a:t>necesaria).</a:t>
            </a:r>
            <a:endParaRPr sz="2600">
              <a:latin typeface="Gill Sans MT"/>
              <a:cs typeface="Gill Sans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1884" y="3198241"/>
            <a:ext cx="8463280" cy="2421890"/>
          </a:xfrm>
          <a:custGeom>
            <a:avLst/>
            <a:gdLst/>
            <a:ahLst/>
            <a:cxnLst/>
            <a:rect l="l" t="t" r="r" b="b"/>
            <a:pathLst>
              <a:path w="8463280" h="2421890">
                <a:moveTo>
                  <a:pt x="4231436" y="2421356"/>
                </a:moveTo>
                <a:lnTo>
                  <a:pt x="0" y="2421356"/>
                </a:lnTo>
                <a:lnTo>
                  <a:pt x="0" y="0"/>
                </a:lnTo>
                <a:lnTo>
                  <a:pt x="8462873" y="0"/>
                </a:lnTo>
                <a:lnTo>
                  <a:pt x="8462873" y="2421356"/>
                </a:lnTo>
                <a:lnTo>
                  <a:pt x="4231436" y="2421356"/>
                </a:lnTo>
                <a:close/>
              </a:path>
            </a:pathLst>
          </a:custGeom>
          <a:ln w="9359">
            <a:solidFill>
              <a:srgbClr val="D128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09295" y="3425304"/>
            <a:ext cx="1600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MECANISMOS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9295" y="3649941"/>
            <a:ext cx="12700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0" dirty="0">
                <a:latin typeface="OpenSymbol"/>
                <a:cs typeface="OpenSymbol"/>
              </a:rPr>
              <a:t>-</a:t>
            </a:r>
            <a:endParaRPr sz="2400">
              <a:latin typeface="OpenSymbol"/>
              <a:cs typeface="OpenSymbol"/>
            </a:endParaRPr>
          </a:p>
          <a:p>
            <a:pPr marL="12700">
              <a:lnSpc>
                <a:spcPct val="100000"/>
              </a:lnSpc>
            </a:pPr>
            <a:r>
              <a:rPr sz="2400" spc="-150" dirty="0">
                <a:latin typeface="OpenSymbol"/>
                <a:cs typeface="OpenSymbol"/>
              </a:rPr>
              <a:t>-</a:t>
            </a:r>
            <a:endParaRPr sz="2400">
              <a:latin typeface="OpenSymbol"/>
              <a:cs typeface="OpenSymbol"/>
            </a:endParaRPr>
          </a:p>
          <a:p>
            <a:pPr marL="12700">
              <a:lnSpc>
                <a:spcPct val="100000"/>
              </a:lnSpc>
            </a:pPr>
            <a:r>
              <a:rPr sz="2400" spc="-150" dirty="0">
                <a:latin typeface="OpenSymbol"/>
                <a:cs typeface="OpenSymbol"/>
              </a:rPr>
              <a:t>-</a:t>
            </a:r>
            <a:endParaRPr sz="2400">
              <a:latin typeface="OpenSymbol"/>
              <a:cs typeface="OpenSymbol"/>
            </a:endParaRPr>
          </a:p>
          <a:p>
            <a:pPr marL="12700">
              <a:lnSpc>
                <a:spcPct val="100000"/>
              </a:lnSpc>
            </a:pPr>
            <a:r>
              <a:rPr sz="2400" spc="-150" dirty="0">
                <a:latin typeface="OpenSymbol"/>
                <a:cs typeface="OpenSymbol"/>
              </a:rPr>
              <a:t>-</a:t>
            </a:r>
            <a:endParaRPr sz="2400">
              <a:latin typeface="OpenSymbol"/>
              <a:cs typeface="OpenSymbol"/>
            </a:endParaRPr>
          </a:p>
          <a:p>
            <a:pPr marL="12700">
              <a:lnSpc>
                <a:spcPct val="100000"/>
              </a:lnSpc>
            </a:pPr>
            <a:r>
              <a:rPr sz="2400" spc="-150" dirty="0">
                <a:latin typeface="OpenSymbol"/>
                <a:cs typeface="OpenSymbol"/>
              </a:rPr>
              <a:t>-</a:t>
            </a:r>
            <a:endParaRPr sz="2400">
              <a:latin typeface="OpenSymbol"/>
              <a:cs typeface="Open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5134" y="3699268"/>
            <a:ext cx="678688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Gill Sans MT"/>
                <a:cs typeface="Gill Sans MT"/>
              </a:rPr>
              <a:t>Ofertas</a:t>
            </a:r>
            <a:r>
              <a:rPr sz="2400" spc="-1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en</a:t>
            </a:r>
            <a:r>
              <a:rPr sz="2400" spc="-20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precios</a:t>
            </a:r>
            <a:endParaRPr sz="2400">
              <a:latin typeface="Gill Sans MT"/>
              <a:cs typeface="Gill Sans MT"/>
            </a:endParaRPr>
          </a:p>
          <a:p>
            <a:pPr marL="12700" marR="5080">
              <a:lnSpc>
                <a:spcPct val="100000"/>
              </a:lnSpc>
            </a:pPr>
            <a:r>
              <a:rPr sz="2400" spc="-10" dirty="0">
                <a:latin typeface="Gill Sans MT"/>
                <a:cs typeface="Gill Sans MT"/>
              </a:rPr>
              <a:t>Ofrecer </a:t>
            </a:r>
            <a:r>
              <a:rPr sz="2400" spc="-5" dirty="0">
                <a:latin typeface="Gill Sans MT"/>
                <a:cs typeface="Gill Sans MT"/>
              </a:rPr>
              <a:t>determinados </a:t>
            </a:r>
            <a:r>
              <a:rPr sz="2400" spc="5" dirty="0">
                <a:latin typeface="Gill Sans MT"/>
                <a:cs typeface="Gill Sans MT"/>
              </a:rPr>
              <a:t>servicios </a:t>
            </a:r>
            <a:r>
              <a:rPr sz="2400" dirty="0">
                <a:latin typeface="Gill Sans MT"/>
                <a:cs typeface="Gill Sans MT"/>
              </a:rPr>
              <a:t>a </a:t>
            </a:r>
            <a:r>
              <a:rPr sz="2400" spc="-15" dirty="0">
                <a:latin typeface="Gill Sans MT"/>
                <a:cs typeface="Gill Sans MT"/>
              </a:rPr>
              <a:t>otro </a:t>
            </a:r>
            <a:r>
              <a:rPr sz="2400" dirty="0">
                <a:latin typeface="Gill Sans MT"/>
                <a:cs typeface="Gill Sans MT"/>
              </a:rPr>
              <a:t>tipo de clientes </a:t>
            </a:r>
            <a:r>
              <a:rPr sz="2400" spc="-655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Desarrollar </a:t>
            </a:r>
            <a:r>
              <a:rPr sz="2400" spc="5" dirty="0">
                <a:latin typeface="Gill Sans MT"/>
                <a:cs typeface="Gill Sans MT"/>
              </a:rPr>
              <a:t>servicios</a:t>
            </a:r>
            <a:r>
              <a:rPr sz="2400" spc="-5" dirty="0">
                <a:latin typeface="Gill Sans MT"/>
                <a:cs typeface="Gill Sans MT"/>
              </a:rPr>
              <a:t> complementarios</a:t>
            </a:r>
            <a:endParaRPr sz="2400">
              <a:latin typeface="Gill Sans MT"/>
              <a:cs typeface="Gill Sans MT"/>
            </a:endParaRPr>
          </a:p>
          <a:p>
            <a:pPr marL="12700" marR="3207385">
              <a:lnSpc>
                <a:spcPct val="100000"/>
              </a:lnSpc>
            </a:pPr>
            <a:r>
              <a:rPr sz="2400" spc="-5" dirty="0">
                <a:latin typeface="Gill Sans MT"/>
                <a:cs typeface="Gill Sans MT"/>
              </a:rPr>
              <a:t>Empleo sistemas </a:t>
            </a:r>
            <a:r>
              <a:rPr sz="2400" dirty="0">
                <a:latin typeface="Gill Sans MT"/>
                <a:cs typeface="Gill Sans MT"/>
              </a:rPr>
              <a:t>de reservas </a:t>
            </a:r>
            <a:r>
              <a:rPr sz="2400" spc="-65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Segmentación</a:t>
            </a:r>
            <a:r>
              <a:rPr sz="2400" spc="-1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de</a:t>
            </a:r>
            <a:r>
              <a:rPr sz="2400" spc="-1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la</a:t>
            </a:r>
            <a:r>
              <a:rPr sz="2400" spc="-1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demanda</a:t>
            </a:r>
            <a:endParaRPr sz="2400">
              <a:latin typeface="Gill Sans MT"/>
              <a:cs typeface="Gill Sans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859997" y="6047994"/>
            <a:ext cx="4140200" cy="540385"/>
            <a:chOff x="4859997" y="6047994"/>
            <a:chExt cx="4140200" cy="540385"/>
          </a:xfrm>
        </p:grpSpPr>
        <p:sp>
          <p:nvSpPr>
            <p:cNvPr id="13" name="object 13"/>
            <p:cNvSpPr/>
            <p:nvPr/>
          </p:nvSpPr>
          <p:spPr>
            <a:xfrm>
              <a:off x="4859997" y="6047994"/>
              <a:ext cx="4140200" cy="540385"/>
            </a:xfrm>
            <a:custGeom>
              <a:avLst/>
              <a:gdLst/>
              <a:ahLst/>
              <a:cxnLst/>
              <a:rect l="l" t="t" r="r" b="b"/>
              <a:pathLst>
                <a:path w="4140200" h="540384">
                  <a:moveTo>
                    <a:pt x="4139996" y="0"/>
                  </a:moveTo>
                  <a:lnTo>
                    <a:pt x="0" y="0"/>
                  </a:lnTo>
                  <a:lnTo>
                    <a:pt x="0" y="540003"/>
                  </a:lnTo>
                  <a:lnTo>
                    <a:pt x="2069998" y="540003"/>
                  </a:lnTo>
                  <a:lnTo>
                    <a:pt x="4139996" y="540003"/>
                  </a:lnTo>
                  <a:lnTo>
                    <a:pt x="41399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859997" y="6047994"/>
              <a:ext cx="4140200" cy="540385"/>
            </a:xfrm>
            <a:custGeom>
              <a:avLst/>
              <a:gdLst/>
              <a:ahLst/>
              <a:cxnLst/>
              <a:rect l="l" t="t" r="r" b="b"/>
              <a:pathLst>
                <a:path w="4140200" h="540384">
                  <a:moveTo>
                    <a:pt x="2069998" y="540003"/>
                  </a:moveTo>
                  <a:lnTo>
                    <a:pt x="0" y="540003"/>
                  </a:lnTo>
                  <a:lnTo>
                    <a:pt x="0" y="0"/>
                  </a:lnTo>
                  <a:lnTo>
                    <a:pt x="4139996" y="0"/>
                  </a:lnTo>
                  <a:lnTo>
                    <a:pt x="4139996" y="540003"/>
                  </a:lnTo>
                  <a:lnTo>
                    <a:pt x="2069998" y="54000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295"/>
              </a:lnSpc>
            </a:pPr>
            <a:r>
              <a:rPr spc="-5" dirty="0"/>
              <a:t>Dirección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Operaciones</a:t>
            </a:r>
            <a:r>
              <a:rPr spc="-10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5" dirty="0"/>
              <a:t>Servicios</a:t>
            </a:r>
          </a:p>
          <a:p>
            <a:pPr algn="ctr">
              <a:lnSpc>
                <a:spcPts val="1545"/>
              </a:lnSpc>
            </a:pP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Grado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en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Ciencia</a:t>
            </a:r>
            <a:r>
              <a:rPr i="0" spc="-15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Gestión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Ingeniería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de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Servicios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9156700" cy="6864350"/>
            <a:chOff x="-6350" y="0"/>
            <a:chExt cx="9156700" cy="6864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4750"/>
              <a:ext cx="9143631" cy="90289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000838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9143631" y="0"/>
                  </a:moveTo>
                  <a:lnTo>
                    <a:pt x="0" y="0"/>
                  </a:lnTo>
                  <a:lnTo>
                    <a:pt x="0" y="856805"/>
                  </a:lnTo>
                  <a:lnTo>
                    <a:pt x="9143631" y="856805"/>
                  </a:lnTo>
                  <a:lnTo>
                    <a:pt x="91436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857644"/>
              <a:ext cx="4508500" cy="0"/>
            </a:xfrm>
            <a:custGeom>
              <a:avLst/>
              <a:gdLst/>
              <a:ahLst/>
              <a:cxnLst/>
              <a:rect l="l" t="t" r="r" b="b"/>
              <a:pathLst>
                <a:path w="4508500">
                  <a:moveTo>
                    <a:pt x="4508284" y="0"/>
                  </a:moveTo>
                  <a:lnTo>
                    <a:pt x="0" y="0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994539"/>
              <a:ext cx="9144000" cy="12700"/>
            </a:xfrm>
            <a:custGeom>
              <a:avLst/>
              <a:gdLst/>
              <a:ahLst/>
              <a:cxnLst/>
              <a:rect l="l" t="t" r="r" b="b"/>
              <a:pathLst>
                <a:path w="9144000" h="12700">
                  <a:moveTo>
                    <a:pt x="0" y="12598"/>
                  </a:moveTo>
                  <a:lnTo>
                    <a:pt x="9143631" y="12598"/>
                  </a:lnTo>
                  <a:lnTo>
                    <a:pt x="9143631" y="0"/>
                  </a:lnTo>
                  <a:lnTo>
                    <a:pt x="0" y="0"/>
                  </a:lnTo>
                  <a:lnTo>
                    <a:pt x="0" y="125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08284" y="6857644"/>
              <a:ext cx="4635500" cy="0"/>
            </a:xfrm>
            <a:custGeom>
              <a:avLst/>
              <a:gdLst/>
              <a:ahLst/>
              <a:cxnLst/>
              <a:rect l="l" t="t" r="r" b="b"/>
              <a:pathLst>
                <a:path w="4635500">
                  <a:moveTo>
                    <a:pt x="4635347" y="0"/>
                  </a:moveTo>
                  <a:lnTo>
                    <a:pt x="0" y="0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24" y="6137287"/>
              <a:ext cx="1423784" cy="54251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10374" y="787222"/>
            <a:ext cx="871855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1</a:t>
            </a:r>
            <a:r>
              <a:rPr sz="650" spc="5" dirty="0">
                <a:solidFill>
                  <a:srgbClr val="F1F1F1"/>
                </a:solidFill>
                <a:latin typeface="Gill Sans MT"/>
                <a:cs typeface="Gill Sans MT"/>
              </a:rPr>
              <a:t>.</a:t>
            </a:r>
            <a:r>
              <a:rPr sz="650" spc="-25" dirty="0">
                <a:solidFill>
                  <a:srgbClr val="F1F1F1"/>
                </a:solidFill>
                <a:latin typeface="Gill Sans MT"/>
                <a:cs typeface="Gill Sans MT"/>
              </a:rPr>
              <a:t>C</a:t>
            </a:r>
            <a:r>
              <a:rPr sz="650" spc="-35" dirty="0">
                <a:solidFill>
                  <a:srgbClr val="F1F1F1"/>
                </a:solidFill>
                <a:latin typeface="Gill Sans MT"/>
                <a:cs typeface="Gill Sans MT"/>
              </a:rPr>
              <a:t>AM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PU</a:t>
            </a:r>
            <a:r>
              <a:rPr sz="650" spc="1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10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D</a:t>
            </a:r>
            <a:r>
              <a:rPr sz="650" spc="15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650" spc="-9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650" spc="-30" dirty="0">
                <a:solidFill>
                  <a:srgbClr val="F1F1F1"/>
                </a:solidFill>
                <a:latin typeface="Gill Sans MT"/>
                <a:cs typeface="Gill Sans MT"/>
              </a:rPr>
              <a:t>Ó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80" dirty="0">
                <a:solidFill>
                  <a:srgbClr val="F1F1F1"/>
                </a:solidFill>
                <a:latin typeface="Gill Sans MT"/>
                <a:cs typeface="Gill Sans MT"/>
              </a:rPr>
              <a:t>T</a:t>
            </a: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O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LE</a:t>
            </a:r>
            <a:r>
              <a:rPr sz="650" spc="1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endParaRPr sz="650">
              <a:latin typeface="Gill Sans MT"/>
              <a:cs typeface="Gill Sans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-355" y="956881"/>
            <a:ext cx="4572000" cy="487680"/>
            <a:chOff x="-355" y="956881"/>
            <a:chExt cx="4572000" cy="487680"/>
          </a:xfrm>
        </p:grpSpPr>
        <p:sp>
          <p:nvSpPr>
            <p:cNvPr id="11" name="object 11"/>
            <p:cNvSpPr/>
            <p:nvPr/>
          </p:nvSpPr>
          <p:spPr>
            <a:xfrm>
              <a:off x="0" y="957237"/>
              <a:ext cx="3150870" cy="375920"/>
            </a:xfrm>
            <a:custGeom>
              <a:avLst/>
              <a:gdLst/>
              <a:ahLst/>
              <a:cxnLst/>
              <a:rect l="l" t="t" r="r" b="b"/>
              <a:pathLst>
                <a:path w="3150870" h="375919">
                  <a:moveTo>
                    <a:pt x="3150717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575358" y="375843"/>
                  </a:lnTo>
                  <a:lnTo>
                    <a:pt x="3150717" y="375843"/>
                  </a:lnTo>
                  <a:lnTo>
                    <a:pt x="3150717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355" y="956881"/>
              <a:ext cx="4572000" cy="487680"/>
            </a:xfrm>
            <a:custGeom>
              <a:avLst/>
              <a:gdLst/>
              <a:ahLst/>
              <a:cxnLst/>
              <a:rect l="l" t="t" r="r" b="b"/>
              <a:pathLst>
                <a:path w="4572000" h="487680">
                  <a:moveTo>
                    <a:pt x="4571631" y="0"/>
                  </a:moveTo>
                  <a:lnTo>
                    <a:pt x="0" y="0"/>
                  </a:lnTo>
                  <a:lnTo>
                    <a:pt x="0" y="487083"/>
                  </a:lnTo>
                  <a:lnTo>
                    <a:pt x="2286000" y="487083"/>
                  </a:lnTo>
                  <a:lnTo>
                    <a:pt x="4571631" y="487083"/>
                  </a:lnTo>
                  <a:lnTo>
                    <a:pt x="4571631" y="0"/>
                  </a:lnTo>
                  <a:close/>
                </a:path>
              </a:pathLst>
            </a:custGeom>
            <a:solidFill>
              <a:srgbClr val="D12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66304" y="938415"/>
            <a:ext cx="198056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00" spc="-740" dirty="0">
                <a:solidFill>
                  <a:srgbClr val="D1282D"/>
                </a:solidFill>
                <a:latin typeface="Gill Sans MT"/>
                <a:cs typeface="Gill Sans MT"/>
              </a:rPr>
              <a:t>S</a:t>
            </a:r>
            <a:r>
              <a:rPr sz="3000" b="1" spc="-2070" baseline="-11111" dirty="0">
                <a:solidFill>
                  <a:srgbClr val="FFFFFF"/>
                </a:solidFill>
                <a:latin typeface="Gill Sans Ultra Bold"/>
                <a:cs typeface="Gill Sans Ultra Bold"/>
              </a:rPr>
              <a:t>M</a:t>
            </a:r>
            <a:r>
              <a:rPr sz="1600" spc="-5" dirty="0">
                <a:solidFill>
                  <a:srgbClr val="D1282D"/>
                </a:solidFill>
                <a:latin typeface="Gill Sans MT"/>
                <a:cs typeface="Gill Sans MT"/>
              </a:rPr>
              <a:t>u</a:t>
            </a:r>
            <a:r>
              <a:rPr sz="1600" spc="-225" dirty="0">
                <a:solidFill>
                  <a:srgbClr val="D1282D"/>
                </a:solidFill>
                <a:latin typeface="Gill Sans MT"/>
                <a:cs typeface="Gill Sans MT"/>
              </a:rPr>
              <a:t>b</a:t>
            </a:r>
            <a:r>
              <a:rPr sz="3000" b="1" spc="-1770" baseline="-11111" dirty="0">
                <a:solidFill>
                  <a:srgbClr val="FFFFFF"/>
                </a:solidFill>
                <a:latin typeface="Gill Sans Ultra Bold"/>
                <a:cs typeface="Gill Sans Ultra Bold"/>
              </a:rPr>
              <a:t>e</a:t>
            </a:r>
            <a:r>
              <a:rPr sz="1600" spc="-20" dirty="0">
                <a:solidFill>
                  <a:srgbClr val="D1282D"/>
                </a:solidFill>
                <a:latin typeface="Gill Sans MT"/>
                <a:cs typeface="Gill Sans MT"/>
              </a:rPr>
              <a:t>t</a:t>
            </a:r>
            <a:r>
              <a:rPr sz="1600" spc="-10" dirty="0">
                <a:solidFill>
                  <a:srgbClr val="D1282D"/>
                </a:solidFill>
                <a:latin typeface="Gill Sans MT"/>
                <a:cs typeface="Gill Sans MT"/>
              </a:rPr>
              <a:t>í</a:t>
            </a:r>
            <a:r>
              <a:rPr sz="1600" spc="-235" dirty="0">
                <a:solidFill>
                  <a:srgbClr val="D1282D"/>
                </a:solidFill>
                <a:latin typeface="Gill Sans MT"/>
                <a:cs typeface="Gill Sans MT"/>
              </a:rPr>
              <a:t>t</a:t>
            </a:r>
            <a:r>
              <a:rPr sz="3000" b="1" spc="-1642" baseline="-11111" dirty="0">
                <a:solidFill>
                  <a:srgbClr val="FFFFFF"/>
                </a:solidFill>
                <a:latin typeface="Gill Sans Ultra Bold"/>
                <a:cs typeface="Gill Sans Ultra Bold"/>
              </a:rPr>
              <a:t>c</a:t>
            </a:r>
            <a:r>
              <a:rPr sz="1600" spc="-5" dirty="0">
                <a:solidFill>
                  <a:srgbClr val="D1282D"/>
                </a:solidFill>
                <a:latin typeface="Gill Sans MT"/>
                <a:cs typeface="Gill Sans MT"/>
              </a:rPr>
              <a:t>u</a:t>
            </a:r>
            <a:r>
              <a:rPr sz="1600" spc="-65" dirty="0">
                <a:solidFill>
                  <a:srgbClr val="D1282D"/>
                </a:solidFill>
                <a:latin typeface="Gill Sans MT"/>
                <a:cs typeface="Gill Sans MT"/>
              </a:rPr>
              <a:t>l</a:t>
            </a:r>
            <a:r>
              <a:rPr sz="3000" b="1" spc="-2047" baseline="-11111" dirty="0">
                <a:solidFill>
                  <a:srgbClr val="FFFFFF"/>
                </a:solidFill>
                <a:latin typeface="Gill Sans Ultra Bold"/>
                <a:cs typeface="Gill Sans Ultra Bold"/>
              </a:rPr>
              <a:t>a</a:t>
            </a:r>
            <a:r>
              <a:rPr sz="1600" spc="-5" dirty="0">
                <a:solidFill>
                  <a:srgbClr val="D1282D"/>
                </a:solidFill>
                <a:latin typeface="Gill Sans MT"/>
                <a:cs typeface="Gill Sans MT"/>
              </a:rPr>
              <a:t>o</a:t>
            </a:r>
            <a:r>
              <a:rPr sz="1600" spc="-10" dirty="0">
                <a:solidFill>
                  <a:srgbClr val="D1282D"/>
                </a:solidFill>
                <a:latin typeface="Gill Sans MT"/>
                <a:cs typeface="Gill Sans MT"/>
              </a:rPr>
              <a:t> </a:t>
            </a:r>
            <a:r>
              <a:rPr sz="1600" spc="-765" dirty="0">
                <a:solidFill>
                  <a:srgbClr val="D1282D"/>
                </a:solidFill>
                <a:latin typeface="Gill Sans MT"/>
                <a:cs typeface="Gill Sans MT"/>
              </a:rPr>
              <a:t>1</a:t>
            </a:r>
            <a:r>
              <a:rPr sz="3000" b="1" baseline="-11111" dirty="0">
                <a:solidFill>
                  <a:srgbClr val="FFFFFF"/>
                </a:solidFill>
                <a:latin typeface="Gill Sans Ultra Bold"/>
                <a:cs typeface="Gill Sans Ultra Bold"/>
              </a:rPr>
              <a:t>n</a:t>
            </a:r>
            <a:r>
              <a:rPr sz="3000" b="1" spc="-7" baseline="-11111" dirty="0">
                <a:solidFill>
                  <a:srgbClr val="FFFFFF"/>
                </a:solidFill>
                <a:latin typeface="Gill Sans Ultra Bold"/>
                <a:cs typeface="Gill Sans Ultra Bold"/>
              </a:rPr>
              <a:t>is</a:t>
            </a:r>
            <a:r>
              <a:rPr sz="3000" b="1" baseline="-11111" dirty="0">
                <a:solidFill>
                  <a:srgbClr val="FFFFFF"/>
                </a:solidFill>
                <a:latin typeface="Gill Sans Ultra Bold"/>
                <a:cs typeface="Gill Sans Ultra Bold"/>
              </a:rPr>
              <a:t>m</a:t>
            </a:r>
            <a:r>
              <a:rPr sz="3000" b="1" spc="-15" baseline="-11111" dirty="0">
                <a:solidFill>
                  <a:srgbClr val="FFFFFF"/>
                </a:solidFill>
                <a:latin typeface="Gill Sans Ultra Bold"/>
                <a:cs typeface="Gill Sans Ultra Bold"/>
              </a:rPr>
              <a:t>os</a:t>
            </a:r>
            <a:endParaRPr sz="3000" baseline="-11111">
              <a:latin typeface="Gill Sans Ultra Bold"/>
              <a:cs typeface="Gill Sans Ultra Bold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424802"/>
            <a:ext cx="8964295" cy="561975"/>
          </a:xfrm>
          <a:custGeom>
            <a:avLst/>
            <a:gdLst/>
            <a:ahLst/>
            <a:cxnLst/>
            <a:rect l="l" t="t" r="r" b="b"/>
            <a:pathLst>
              <a:path w="8964295" h="561975">
                <a:moveTo>
                  <a:pt x="8964002" y="0"/>
                </a:moveTo>
                <a:lnTo>
                  <a:pt x="0" y="0"/>
                </a:lnTo>
                <a:lnTo>
                  <a:pt x="0" y="561594"/>
                </a:lnTo>
                <a:lnTo>
                  <a:pt x="4481995" y="561594"/>
                </a:lnTo>
                <a:lnTo>
                  <a:pt x="8964002" y="561594"/>
                </a:lnTo>
                <a:lnTo>
                  <a:pt x="8964002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41020" y="457098"/>
            <a:ext cx="523494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latin typeface="Gill Sans Ultra Bold"/>
                <a:cs typeface="Gill Sans Ultra Bold"/>
              </a:rPr>
              <a:t>4.2.</a:t>
            </a:r>
            <a:r>
              <a:rPr sz="2200" b="1" spc="-140" dirty="0">
                <a:latin typeface="Gill Sans Ultra Bold"/>
                <a:cs typeface="Gill Sans Ultra Bold"/>
              </a:rPr>
              <a:t> </a:t>
            </a:r>
            <a:r>
              <a:rPr sz="2200" b="1" dirty="0">
                <a:latin typeface="Gill Sans Ultra Bold"/>
                <a:cs typeface="Gill Sans Ultra Bold"/>
              </a:rPr>
              <a:t>Planificación</a:t>
            </a:r>
            <a:r>
              <a:rPr sz="2200" b="1" spc="-10" dirty="0">
                <a:latin typeface="Gill Sans Ultra Bold"/>
                <a:cs typeface="Gill Sans Ultra Bold"/>
              </a:rPr>
              <a:t> </a:t>
            </a:r>
            <a:r>
              <a:rPr sz="2200" b="1" spc="-5" dirty="0">
                <a:latin typeface="Gill Sans Ultra Bold"/>
                <a:cs typeface="Gill Sans Ultra Bold"/>
              </a:rPr>
              <a:t>de</a:t>
            </a:r>
            <a:r>
              <a:rPr sz="2200" b="1" spc="-15" dirty="0">
                <a:latin typeface="Gill Sans Ultra Bold"/>
                <a:cs typeface="Gill Sans Ultra Bold"/>
              </a:rPr>
              <a:t> </a:t>
            </a:r>
            <a:r>
              <a:rPr sz="2200" b="1" spc="-5" dirty="0">
                <a:latin typeface="Gill Sans Ultra Bold"/>
                <a:cs typeface="Gill Sans Ultra Bold"/>
              </a:rPr>
              <a:t>la</a:t>
            </a:r>
            <a:r>
              <a:rPr sz="2200" b="1" spc="-15" dirty="0">
                <a:latin typeface="Gill Sans Ultra Bold"/>
                <a:cs typeface="Gill Sans Ultra Bold"/>
              </a:rPr>
              <a:t> </a:t>
            </a:r>
            <a:r>
              <a:rPr sz="2200" b="1" spc="5" dirty="0">
                <a:latin typeface="Gill Sans Ultra Bold"/>
                <a:cs typeface="Gill Sans Ultra Bold"/>
              </a:rPr>
              <a:t>Oferta</a:t>
            </a:r>
            <a:endParaRPr sz="2200">
              <a:latin typeface="Gill Sans Ultra Bold"/>
              <a:cs typeface="Gill Sans Ultra Bol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1884" y="1527835"/>
            <a:ext cx="8463280" cy="1675130"/>
          </a:xfrm>
          <a:prstGeom prst="rect">
            <a:avLst/>
          </a:prstGeom>
          <a:ln w="9359">
            <a:solidFill>
              <a:srgbClr val="D1282D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461645" marR="467359">
              <a:lnSpc>
                <a:spcPct val="100000"/>
              </a:lnSpc>
              <a:spcBef>
                <a:spcPts val="359"/>
              </a:spcBef>
            </a:pPr>
            <a:r>
              <a:rPr sz="2600" dirty="0">
                <a:latin typeface="Gill Sans MT"/>
                <a:cs typeface="Gill Sans MT"/>
              </a:rPr>
              <a:t>A </a:t>
            </a:r>
            <a:r>
              <a:rPr sz="2600" spc="-5" dirty="0">
                <a:latin typeface="Gill Sans MT"/>
                <a:cs typeface="Gill Sans MT"/>
              </a:rPr>
              <a:t>pesar </a:t>
            </a:r>
            <a:r>
              <a:rPr sz="2600" dirty="0">
                <a:latin typeface="Gill Sans MT"/>
                <a:cs typeface="Gill Sans MT"/>
              </a:rPr>
              <a:t>de </a:t>
            </a:r>
            <a:r>
              <a:rPr sz="2600" spc="-5" dirty="0">
                <a:latin typeface="Gill Sans MT"/>
                <a:cs typeface="Gill Sans MT"/>
              </a:rPr>
              <a:t>todo </a:t>
            </a:r>
            <a:r>
              <a:rPr sz="2600" dirty="0">
                <a:latin typeface="Gill Sans MT"/>
                <a:cs typeface="Gill Sans MT"/>
              </a:rPr>
              <a:t>sigue siendo </a:t>
            </a:r>
            <a:r>
              <a:rPr sz="2600" spc="-15" dirty="0">
                <a:latin typeface="Gill Sans MT"/>
                <a:cs typeface="Gill Sans MT"/>
              </a:rPr>
              <a:t>muy </a:t>
            </a:r>
            <a:r>
              <a:rPr sz="2600" dirty="0">
                <a:latin typeface="Gill Sans MT"/>
                <a:cs typeface="Gill Sans MT"/>
              </a:rPr>
              <a:t>difícil manipular </a:t>
            </a:r>
            <a:r>
              <a:rPr sz="2600" spc="-5" dirty="0">
                <a:latin typeface="Gill Sans MT"/>
                <a:cs typeface="Gill Sans MT"/>
              </a:rPr>
              <a:t>la </a:t>
            </a:r>
            <a:r>
              <a:rPr sz="2600" dirty="0">
                <a:latin typeface="Gill Sans MT"/>
                <a:cs typeface="Gill Sans MT"/>
              </a:rPr>
              <a:t> d</a:t>
            </a:r>
            <a:r>
              <a:rPr sz="2600" spc="-10" dirty="0">
                <a:latin typeface="Gill Sans MT"/>
                <a:cs typeface="Gill Sans MT"/>
              </a:rPr>
              <a:t>e</a:t>
            </a:r>
            <a:r>
              <a:rPr sz="2600" dirty="0">
                <a:latin typeface="Gill Sans MT"/>
                <a:cs typeface="Gill Sans MT"/>
              </a:rPr>
              <a:t>m</a:t>
            </a:r>
            <a:r>
              <a:rPr sz="2600" spc="5" dirty="0">
                <a:latin typeface="Gill Sans MT"/>
                <a:cs typeface="Gill Sans MT"/>
              </a:rPr>
              <a:t>a</a:t>
            </a:r>
            <a:r>
              <a:rPr sz="2600" dirty="0">
                <a:latin typeface="Gill Sans MT"/>
                <a:cs typeface="Gill Sans MT"/>
              </a:rPr>
              <a:t>n</a:t>
            </a:r>
            <a:r>
              <a:rPr sz="2600" spc="5" dirty="0">
                <a:latin typeface="Gill Sans MT"/>
                <a:cs typeface="Gill Sans MT"/>
              </a:rPr>
              <a:t>da</a:t>
            </a:r>
            <a:r>
              <a:rPr sz="2600" dirty="0">
                <a:latin typeface="Gill Sans MT"/>
                <a:cs typeface="Gill Sans MT"/>
              </a:rPr>
              <a:t>.</a:t>
            </a:r>
            <a:r>
              <a:rPr sz="2600" spc="-26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La</a:t>
            </a:r>
            <a:r>
              <a:rPr sz="2600" spc="-10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e</a:t>
            </a:r>
            <a:r>
              <a:rPr sz="2600" spc="-10" dirty="0">
                <a:latin typeface="Gill Sans MT"/>
                <a:cs typeface="Gill Sans MT"/>
              </a:rPr>
              <a:t>m</a:t>
            </a:r>
            <a:r>
              <a:rPr sz="2600" spc="5" dirty="0">
                <a:latin typeface="Gill Sans MT"/>
                <a:cs typeface="Gill Sans MT"/>
              </a:rPr>
              <a:t>p</a:t>
            </a:r>
            <a:r>
              <a:rPr sz="2600" spc="-50" dirty="0">
                <a:latin typeface="Gill Sans MT"/>
                <a:cs typeface="Gill Sans MT"/>
              </a:rPr>
              <a:t>r</a:t>
            </a:r>
            <a:r>
              <a:rPr sz="2600" dirty="0">
                <a:latin typeface="Gill Sans MT"/>
                <a:cs typeface="Gill Sans MT"/>
              </a:rPr>
              <a:t>e</a:t>
            </a:r>
            <a:r>
              <a:rPr sz="2600" spc="-5" dirty="0">
                <a:latin typeface="Gill Sans MT"/>
                <a:cs typeface="Gill Sans MT"/>
              </a:rPr>
              <a:t>s</a:t>
            </a:r>
            <a:r>
              <a:rPr sz="2600" dirty="0">
                <a:latin typeface="Gill Sans MT"/>
                <a:cs typeface="Gill Sans MT"/>
              </a:rPr>
              <a:t>a</a:t>
            </a:r>
            <a:r>
              <a:rPr sz="2600" spc="5" dirty="0">
                <a:latin typeface="Gill Sans MT"/>
                <a:cs typeface="Gill Sans MT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t</a:t>
            </a:r>
            <a:r>
              <a:rPr sz="2600" spc="5" dirty="0">
                <a:latin typeface="Gill Sans MT"/>
                <a:cs typeface="Gill Sans MT"/>
              </a:rPr>
              <a:t>i</a:t>
            </a:r>
            <a:r>
              <a:rPr sz="2600" spc="-10" dirty="0">
                <a:latin typeface="Gill Sans MT"/>
                <a:cs typeface="Gill Sans MT"/>
              </a:rPr>
              <a:t>e</a:t>
            </a:r>
            <a:r>
              <a:rPr sz="2600" spc="5" dirty="0">
                <a:latin typeface="Gill Sans MT"/>
                <a:cs typeface="Gill Sans MT"/>
              </a:rPr>
              <a:t>n</a:t>
            </a:r>
            <a:r>
              <a:rPr sz="2600" dirty="0">
                <a:latin typeface="Gill Sans MT"/>
                <a:cs typeface="Gill Sans MT"/>
              </a:rPr>
              <a:t>e </a:t>
            </a:r>
            <a:r>
              <a:rPr sz="2600" spc="5" dirty="0">
                <a:latin typeface="Gill Sans MT"/>
                <a:cs typeface="Gill Sans MT"/>
              </a:rPr>
              <a:t>q</a:t>
            </a:r>
            <a:r>
              <a:rPr sz="2600" dirty="0">
                <a:latin typeface="Gill Sans MT"/>
                <a:cs typeface="Gill Sans MT"/>
              </a:rPr>
              <a:t>ue to</a:t>
            </a:r>
            <a:r>
              <a:rPr sz="2600" spc="-10" dirty="0">
                <a:latin typeface="Gill Sans MT"/>
                <a:cs typeface="Gill Sans MT"/>
              </a:rPr>
              <a:t>m</a:t>
            </a:r>
            <a:r>
              <a:rPr sz="2600" spc="5" dirty="0">
                <a:latin typeface="Gill Sans MT"/>
                <a:cs typeface="Gill Sans MT"/>
              </a:rPr>
              <a:t>a</a:t>
            </a:r>
            <a:r>
              <a:rPr sz="2600" dirty="0">
                <a:latin typeface="Gill Sans MT"/>
                <a:cs typeface="Gill Sans MT"/>
              </a:rPr>
              <a:t>r</a:t>
            </a:r>
            <a:r>
              <a:rPr sz="2600" spc="-10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de</a:t>
            </a:r>
            <a:r>
              <a:rPr sz="2600" spc="-5" dirty="0">
                <a:latin typeface="Gill Sans MT"/>
                <a:cs typeface="Gill Sans MT"/>
              </a:rPr>
              <a:t>c</a:t>
            </a:r>
            <a:r>
              <a:rPr sz="2600" spc="5" dirty="0">
                <a:latin typeface="Gill Sans MT"/>
                <a:cs typeface="Gill Sans MT"/>
              </a:rPr>
              <a:t>i</a:t>
            </a:r>
            <a:r>
              <a:rPr sz="2600" spc="-10" dirty="0">
                <a:latin typeface="Gill Sans MT"/>
                <a:cs typeface="Gill Sans MT"/>
              </a:rPr>
              <a:t>s</a:t>
            </a:r>
            <a:r>
              <a:rPr sz="2600" spc="5" dirty="0">
                <a:latin typeface="Gill Sans MT"/>
                <a:cs typeface="Gill Sans MT"/>
              </a:rPr>
              <a:t>i</a:t>
            </a:r>
            <a:r>
              <a:rPr sz="2600" dirty="0">
                <a:latin typeface="Gill Sans MT"/>
                <a:cs typeface="Gill Sans MT"/>
              </a:rPr>
              <a:t>o</a:t>
            </a:r>
            <a:r>
              <a:rPr sz="2600" spc="5" dirty="0">
                <a:latin typeface="Gill Sans MT"/>
                <a:cs typeface="Gill Sans MT"/>
              </a:rPr>
              <a:t>n</a:t>
            </a:r>
            <a:r>
              <a:rPr sz="2600" spc="-10" dirty="0">
                <a:latin typeface="Gill Sans MT"/>
                <a:cs typeface="Gill Sans MT"/>
              </a:rPr>
              <a:t>e</a:t>
            </a:r>
            <a:r>
              <a:rPr sz="2600" dirty="0">
                <a:latin typeface="Gill Sans MT"/>
                <a:cs typeface="Gill Sans MT"/>
              </a:rPr>
              <a:t>s</a:t>
            </a:r>
            <a:r>
              <a:rPr sz="2600" spc="-10" dirty="0">
                <a:latin typeface="Gill Sans MT"/>
                <a:cs typeface="Gill Sans MT"/>
              </a:rPr>
              <a:t> </a:t>
            </a:r>
            <a:r>
              <a:rPr sz="2600" spc="5" dirty="0">
                <a:latin typeface="Gill Sans MT"/>
                <a:cs typeface="Gill Sans MT"/>
              </a:rPr>
              <a:t>p</a:t>
            </a:r>
            <a:r>
              <a:rPr sz="2600" spc="-5" dirty="0">
                <a:latin typeface="Gill Sans MT"/>
                <a:cs typeface="Gill Sans MT"/>
              </a:rPr>
              <a:t>a</a:t>
            </a:r>
            <a:r>
              <a:rPr sz="2600" spc="5" dirty="0">
                <a:latin typeface="Gill Sans MT"/>
                <a:cs typeface="Gill Sans MT"/>
              </a:rPr>
              <a:t>r</a:t>
            </a:r>
            <a:r>
              <a:rPr sz="2600" dirty="0">
                <a:latin typeface="Gill Sans MT"/>
                <a:cs typeface="Gill Sans MT"/>
              </a:rPr>
              <a:t>a  modificar </a:t>
            </a:r>
            <a:r>
              <a:rPr sz="2600" spc="-5" dirty="0">
                <a:latin typeface="Gill Sans MT"/>
                <a:cs typeface="Gill Sans MT"/>
              </a:rPr>
              <a:t>su </a:t>
            </a:r>
            <a:r>
              <a:rPr sz="2600" dirty="0">
                <a:latin typeface="Gill Sans MT"/>
                <a:cs typeface="Gill Sans MT"/>
              </a:rPr>
              <a:t>oferta (planificar </a:t>
            </a:r>
            <a:r>
              <a:rPr sz="2600" spc="-5" dirty="0">
                <a:latin typeface="Gill Sans MT"/>
                <a:cs typeface="Gill Sans MT"/>
              </a:rPr>
              <a:t>su capacidad) con </a:t>
            </a:r>
            <a:r>
              <a:rPr sz="2600" dirty="0">
                <a:latin typeface="Gill Sans MT"/>
                <a:cs typeface="Gill Sans MT"/>
              </a:rPr>
              <a:t>el fin de </a:t>
            </a:r>
            <a:r>
              <a:rPr sz="2600" spc="-710" dirty="0">
                <a:latin typeface="Gill Sans MT"/>
                <a:cs typeface="Gill Sans MT"/>
              </a:rPr>
              <a:t> </a:t>
            </a:r>
            <a:r>
              <a:rPr sz="2600" spc="-5" dirty="0">
                <a:latin typeface="Gill Sans MT"/>
                <a:cs typeface="Gill Sans MT"/>
              </a:rPr>
              <a:t>mantener</a:t>
            </a:r>
            <a:r>
              <a:rPr sz="2600" spc="-1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la</a:t>
            </a:r>
            <a:r>
              <a:rPr sz="2600" spc="5" dirty="0">
                <a:latin typeface="Gill Sans MT"/>
                <a:cs typeface="Gill Sans MT"/>
              </a:rPr>
              <a:t> </a:t>
            </a:r>
            <a:r>
              <a:rPr sz="2600" spc="-5" dirty="0">
                <a:latin typeface="Gill Sans MT"/>
                <a:cs typeface="Gill Sans MT"/>
              </a:rPr>
              <a:t>atención</a:t>
            </a:r>
            <a:r>
              <a:rPr sz="2600" spc="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de </a:t>
            </a:r>
            <a:r>
              <a:rPr sz="2600" spc="-5" dirty="0">
                <a:latin typeface="Gill Sans MT"/>
                <a:cs typeface="Gill Sans MT"/>
              </a:rPr>
              <a:t>sus</a:t>
            </a:r>
            <a:r>
              <a:rPr sz="2600" spc="-15" dirty="0">
                <a:latin typeface="Gill Sans MT"/>
                <a:cs typeface="Gill Sans MT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mercados</a:t>
            </a:r>
            <a:endParaRPr sz="2600">
              <a:latin typeface="Gill Sans MT"/>
              <a:cs typeface="Gill Sans M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91884" y="3344036"/>
            <a:ext cx="8463280" cy="2421890"/>
          </a:xfrm>
          <a:custGeom>
            <a:avLst/>
            <a:gdLst/>
            <a:ahLst/>
            <a:cxnLst/>
            <a:rect l="l" t="t" r="r" b="b"/>
            <a:pathLst>
              <a:path w="8463280" h="2421890">
                <a:moveTo>
                  <a:pt x="4231436" y="2421369"/>
                </a:moveTo>
                <a:lnTo>
                  <a:pt x="0" y="2421369"/>
                </a:lnTo>
                <a:lnTo>
                  <a:pt x="0" y="0"/>
                </a:lnTo>
                <a:lnTo>
                  <a:pt x="8462873" y="0"/>
                </a:lnTo>
                <a:lnTo>
                  <a:pt x="8462873" y="2421369"/>
                </a:lnTo>
                <a:lnTo>
                  <a:pt x="4231436" y="2421369"/>
                </a:lnTo>
                <a:close/>
              </a:path>
            </a:pathLst>
          </a:custGeom>
          <a:ln w="9359">
            <a:solidFill>
              <a:srgbClr val="D128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09295" y="3423856"/>
            <a:ext cx="1600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MECANISMOS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9295" y="3656050"/>
            <a:ext cx="110489" cy="1856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25" dirty="0">
                <a:latin typeface="OpenSymbol"/>
                <a:cs typeface="OpenSymbol"/>
              </a:rPr>
              <a:t>-</a:t>
            </a:r>
            <a:endParaRPr sz="2000">
              <a:latin typeface="OpenSymbol"/>
              <a:cs typeface="OpenSymbol"/>
            </a:endParaRPr>
          </a:p>
          <a:p>
            <a:pPr marL="12700">
              <a:lnSpc>
                <a:spcPts val="2400"/>
              </a:lnSpc>
              <a:spcBef>
                <a:spcPts val="10"/>
              </a:spcBef>
            </a:pPr>
            <a:r>
              <a:rPr sz="2000" spc="-125" dirty="0">
                <a:latin typeface="OpenSymbol"/>
                <a:cs typeface="OpenSymbol"/>
              </a:rPr>
              <a:t>-</a:t>
            </a:r>
            <a:endParaRPr sz="2000">
              <a:latin typeface="OpenSymbol"/>
              <a:cs typeface="OpenSymbol"/>
            </a:endParaRPr>
          </a:p>
          <a:p>
            <a:pPr marL="12700">
              <a:lnSpc>
                <a:spcPct val="100000"/>
              </a:lnSpc>
            </a:pPr>
            <a:r>
              <a:rPr sz="2000" spc="-125" dirty="0">
                <a:latin typeface="OpenSymbol"/>
                <a:cs typeface="OpenSymbol"/>
              </a:rPr>
              <a:t>-</a:t>
            </a:r>
            <a:endParaRPr sz="2000">
              <a:latin typeface="OpenSymbol"/>
              <a:cs typeface="OpenSymbol"/>
            </a:endParaRPr>
          </a:p>
          <a:p>
            <a:pPr marL="12700">
              <a:lnSpc>
                <a:spcPct val="100000"/>
              </a:lnSpc>
            </a:pPr>
            <a:r>
              <a:rPr sz="2000" spc="-125" dirty="0">
                <a:latin typeface="OpenSymbol"/>
                <a:cs typeface="OpenSymbol"/>
              </a:rPr>
              <a:t>-</a:t>
            </a:r>
            <a:endParaRPr sz="2000">
              <a:latin typeface="OpenSymbol"/>
              <a:cs typeface="OpenSymbol"/>
            </a:endParaRPr>
          </a:p>
          <a:p>
            <a:pPr marL="12700">
              <a:lnSpc>
                <a:spcPts val="2400"/>
              </a:lnSpc>
              <a:spcBef>
                <a:spcPts val="5"/>
              </a:spcBef>
            </a:pPr>
            <a:r>
              <a:rPr sz="2000" spc="-125" dirty="0">
                <a:latin typeface="OpenSymbol"/>
                <a:cs typeface="OpenSymbol"/>
              </a:rPr>
              <a:t>-</a:t>
            </a:r>
            <a:endParaRPr sz="2000">
              <a:latin typeface="OpenSymbol"/>
              <a:cs typeface="OpenSymbol"/>
            </a:endParaRPr>
          </a:p>
          <a:p>
            <a:pPr marL="12700">
              <a:lnSpc>
                <a:spcPct val="100000"/>
              </a:lnSpc>
            </a:pPr>
            <a:r>
              <a:rPr sz="2000" spc="-125" dirty="0">
                <a:latin typeface="OpenSymbol"/>
                <a:cs typeface="OpenSymbol"/>
              </a:rPr>
              <a:t>-</a:t>
            </a:r>
            <a:endParaRPr sz="2000">
              <a:latin typeface="OpenSymbol"/>
              <a:cs typeface="Open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95134" y="3698176"/>
            <a:ext cx="559562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Gill Sans MT"/>
                <a:cs typeface="Gill Sans MT"/>
              </a:rPr>
              <a:t>Esquemas o </a:t>
            </a:r>
            <a:r>
              <a:rPr sz="2000" spc="-5" dirty="0">
                <a:latin typeface="Gill Sans MT"/>
                <a:cs typeface="Gill Sans MT"/>
              </a:rPr>
              <a:t>patrones de </a:t>
            </a:r>
            <a:r>
              <a:rPr sz="2000" dirty="0">
                <a:latin typeface="Gill Sans MT"/>
                <a:cs typeface="Gill Sans MT"/>
              </a:rPr>
              <a:t>cambio en el </a:t>
            </a:r>
            <a:r>
              <a:rPr sz="2000" spc="-5" dirty="0">
                <a:latin typeface="Gill Sans MT"/>
                <a:cs typeface="Gill Sans MT"/>
              </a:rPr>
              <a:t>trabajo diario </a:t>
            </a:r>
            <a:r>
              <a:rPr sz="2000" dirty="0">
                <a:latin typeface="Gill Sans MT"/>
                <a:cs typeface="Gill Sans MT"/>
              </a:rPr>
              <a:t> Esquemas o </a:t>
            </a:r>
            <a:r>
              <a:rPr sz="2000" spc="-5" dirty="0">
                <a:latin typeface="Gill Sans MT"/>
                <a:cs typeface="Gill Sans MT"/>
              </a:rPr>
              <a:t>patrones de </a:t>
            </a:r>
            <a:r>
              <a:rPr sz="2000" dirty="0">
                <a:latin typeface="Gill Sans MT"/>
                <a:cs typeface="Gill Sans MT"/>
              </a:rPr>
              <a:t>cambio en el </a:t>
            </a:r>
            <a:r>
              <a:rPr sz="2000" spc="-5" dirty="0">
                <a:latin typeface="Gill Sans MT"/>
                <a:cs typeface="Gill Sans MT"/>
              </a:rPr>
              <a:t>trabajo semanal </a:t>
            </a:r>
            <a:r>
              <a:rPr sz="2000" spc="-54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Incrementar</a:t>
            </a:r>
            <a:r>
              <a:rPr sz="2000" spc="12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la</a:t>
            </a:r>
            <a:r>
              <a:rPr sz="2000" spc="13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participación</a:t>
            </a:r>
            <a:r>
              <a:rPr sz="2000" spc="13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de</a:t>
            </a:r>
            <a:r>
              <a:rPr sz="2000" spc="12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los</a:t>
            </a:r>
            <a:r>
              <a:rPr sz="2000" spc="12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clientes </a:t>
            </a:r>
            <a:r>
              <a:rPr sz="2000" dirty="0">
                <a:latin typeface="Gill Sans MT"/>
                <a:cs typeface="Gill Sans MT"/>
              </a:rPr>
              <a:t> Compartir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capacidad</a:t>
            </a:r>
            <a:endParaRPr sz="2000">
              <a:latin typeface="Gill Sans MT"/>
              <a:cs typeface="Gill Sans MT"/>
            </a:endParaRPr>
          </a:p>
          <a:p>
            <a:pPr marL="12700">
              <a:lnSpc>
                <a:spcPts val="2400"/>
              </a:lnSpc>
            </a:pPr>
            <a:r>
              <a:rPr sz="2000" dirty="0">
                <a:latin typeface="Gill Sans MT"/>
                <a:cs typeface="Gill Sans MT"/>
              </a:rPr>
              <a:t>Empleados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multifuncionales</a:t>
            </a:r>
            <a:endParaRPr sz="2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Gill Sans MT"/>
                <a:cs typeface="Gill Sans MT"/>
              </a:rPr>
              <a:t>Empleo</a:t>
            </a:r>
            <a:r>
              <a:rPr sz="2000" spc="-5" dirty="0">
                <a:latin typeface="Gill Sans MT"/>
                <a:cs typeface="Gill Sans MT"/>
              </a:rPr>
              <a:t> de</a:t>
            </a:r>
            <a:r>
              <a:rPr sz="2000" spc="-10" dirty="0">
                <a:latin typeface="Gill Sans MT"/>
                <a:cs typeface="Gill Sans MT"/>
              </a:rPr>
              <a:t> trabajadores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a</a:t>
            </a:r>
            <a:r>
              <a:rPr sz="2000" spc="-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tiempo</a:t>
            </a:r>
            <a:r>
              <a:rPr sz="2000" spc="-10" dirty="0">
                <a:latin typeface="Gill Sans MT"/>
                <a:cs typeface="Gill Sans MT"/>
              </a:rPr>
              <a:t> parcial</a:t>
            </a:r>
            <a:endParaRPr sz="2000">
              <a:latin typeface="Gill Sans MT"/>
              <a:cs typeface="Gill Sans MT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859997" y="6083998"/>
            <a:ext cx="4140200" cy="540385"/>
            <a:chOff x="4859997" y="6083998"/>
            <a:chExt cx="4140200" cy="540385"/>
          </a:xfrm>
        </p:grpSpPr>
        <p:sp>
          <p:nvSpPr>
            <p:cNvPr id="22" name="object 22"/>
            <p:cNvSpPr/>
            <p:nvPr/>
          </p:nvSpPr>
          <p:spPr>
            <a:xfrm>
              <a:off x="4859997" y="6083998"/>
              <a:ext cx="4140200" cy="540385"/>
            </a:xfrm>
            <a:custGeom>
              <a:avLst/>
              <a:gdLst/>
              <a:ahLst/>
              <a:cxnLst/>
              <a:rect l="l" t="t" r="r" b="b"/>
              <a:pathLst>
                <a:path w="4140200" h="540384">
                  <a:moveTo>
                    <a:pt x="4139996" y="0"/>
                  </a:moveTo>
                  <a:lnTo>
                    <a:pt x="0" y="0"/>
                  </a:lnTo>
                  <a:lnTo>
                    <a:pt x="0" y="540004"/>
                  </a:lnTo>
                  <a:lnTo>
                    <a:pt x="2069998" y="540004"/>
                  </a:lnTo>
                  <a:lnTo>
                    <a:pt x="4139996" y="540004"/>
                  </a:lnTo>
                  <a:lnTo>
                    <a:pt x="41399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859997" y="6083998"/>
              <a:ext cx="4140200" cy="540385"/>
            </a:xfrm>
            <a:custGeom>
              <a:avLst/>
              <a:gdLst/>
              <a:ahLst/>
              <a:cxnLst/>
              <a:rect l="l" t="t" r="r" b="b"/>
              <a:pathLst>
                <a:path w="4140200" h="540384">
                  <a:moveTo>
                    <a:pt x="2069998" y="540004"/>
                  </a:moveTo>
                  <a:lnTo>
                    <a:pt x="0" y="540004"/>
                  </a:lnTo>
                  <a:lnTo>
                    <a:pt x="0" y="0"/>
                  </a:lnTo>
                  <a:lnTo>
                    <a:pt x="4139996" y="0"/>
                  </a:lnTo>
                  <a:lnTo>
                    <a:pt x="4139996" y="540004"/>
                  </a:lnTo>
                  <a:lnTo>
                    <a:pt x="2069998" y="5400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295"/>
              </a:lnSpc>
            </a:pPr>
            <a:r>
              <a:rPr spc="-5" dirty="0"/>
              <a:t>Dirección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Operaciones</a:t>
            </a:r>
            <a:r>
              <a:rPr spc="-10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5" dirty="0"/>
              <a:t>Servicios</a:t>
            </a:r>
          </a:p>
          <a:p>
            <a:pPr algn="ctr">
              <a:lnSpc>
                <a:spcPts val="1545"/>
              </a:lnSpc>
            </a:pP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Grado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en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Ciencia</a:t>
            </a:r>
            <a:r>
              <a:rPr i="0" spc="-15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Gestión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Ingeniería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de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Servicios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9156700" cy="6864350"/>
            <a:chOff x="-6350" y="0"/>
            <a:chExt cx="9156700" cy="6864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4750"/>
              <a:ext cx="9143631" cy="90289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000838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9143631" y="0"/>
                  </a:moveTo>
                  <a:lnTo>
                    <a:pt x="0" y="0"/>
                  </a:lnTo>
                  <a:lnTo>
                    <a:pt x="0" y="856805"/>
                  </a:lnTo>
                  <a:lnTo>
                    <a:pt x="9143631" y="856805"/>
                  </a:lnTo>
                  <a:lnTo>
                    <a:pt x="91436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857644"/>
              <a:ext cx="4508500" cy="0"/>
            </a:xfrm>
            <a:custGeom>
              <a:avLst/>
              <a:gdLst/>
              <a:ahLst/>
              <a:cxnLst/>
              <a:rect l="l" t="t" r="r" b="b"/>
              <a:pathLst>
                <a:path w="4508500">
                  <a:moveTo>
                    <a:pt x="4508284" y="0"/>
                  </a:moveTo>
                  <a:lnTo>
                    <a:pt x="0" y="0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994539"/>
              <a:ext cx="9144000" cy="12700"/>
            </a:xfrm>
            <a:custGeom>
              <a:avLst/>
              <a:gdLst/>
              <a:ahLst/>
              <a:cxnLst/>
              <a:rect l="l" t="t" r="r" b="b"/>
              <a:pathLst>
                <a:path w="9144000" h="12700">
                  <a:moveTo>
                    <a:pt x="0" y="12598"/>
                  </a:moveTo>
                  <a:lnTo>
                    <a:pt x="9143631" y="12598"/>
                  </a:lnTo>
                  <a:lnTo>
                    <a:pt x="9143631" y="0"/>
                  </a:lnTo>
                  <a:lnTo>
                    <a:pt x="0" y="0"/>
                  </a:lnTo>
                  <a:lnTo>
                    <a:pt x="0" y="125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08284" y="6857644"/>
              <a:ext cx="4635500" cy="0"/>
            </a:xfrm>
            <a:custGeom>
              <a:avLst/>
              <a:gdLst/>
              <a:ahLst/>
              <a:cxnLst/>
              <a:rect l="l" t="t" r="r" b="b"/>
              <a:pathLst>
                <a:path w="4635500">
                  <a:moveTo>
                    <a:pt x="4635347" y="0"/>
                  </a:moveTo>
                  <a:lnTo>
                    <a:pt x="0" y="0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24" y="6137287"/>
              <a:ext cx="1423784" cy="54251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10374" y="787222"/>
            <a:ext cx="871855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1</a:t>
            </a:r>
            <a:r>
              <a:rPr sz="650" spc="5" dirty="0">
                <a:solidFill>
                  <a:srgbClr val="F1F1F1"/>
                </a:solidFill>
                <a:latin typeface="Gill Sans MT"/>
                <a:cs typeface="Gill Sans MT"/>
              </a:rPr>
              <a:t>.</a:t>
            </a:r>
            <a:r>
              <a:rPr sz="650" spc="-25" dirty="0">
                <a:solidFill>
                  <a:srgbClr val="F1F1F1"/>
                </a:solidFill>
                <a:latin typeface="Gill Sans MT"/>
                <a:cs typeface="Gill Sans MT"/>
              </a:rPr>
              <a:t>C</a:t>
            </a:r>
            <a:r>
              <a:rPr sz="650" spc="-35" dirty="0">
                <a:solidFill>
                  <a:srgbClr val="F1F1F1"/>
                </a:solidFill>
                <a:latin typeface="Gill Sans MT"/>
                <a:cs typeface="Gill Sans MT"/>
              </a:rPr>
              <a:t>AM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PU</a:t>
            </a:r>
            <a:r>
              <a:rPr sz="650" spc="1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10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D</a:t>
            </a:r>
            <a:r>
              <a:rPr sz="650" spc="15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650" spc="-9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650" spc="-30" dirty="0">
                <a:solidFill>
                  <a:srgbClr val="F1F1F1"/>
                </a:solidFill>
                <a:latin typeface="Gill Sans MT"/>
                <a:cs typeface="Gill Sans MT"/>
              </a:rPr>
              <a:t>Ó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80" dirty="0">
                <a:solidFill>
                  <a:srgbClr val="F1F1F1"/>
                </a:solidFill>
                <a:latin typeface="Gill Sans MT"/>
                <a:cs typeface="Gill Sans MT"/>
              </a:rPr>
              <a:t>T</a:t>
            </a: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O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LE</a:t>
            </a:r>
            <a:r>
              <a:rPr sz="650" spc="1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957237"/>
            <a:ext cx="3150870" cy="375920"/>
          </a:xfrm>
          <a:custGeom>
            <a:avLst/>
            <a:gdLst/>
            <a:ahLst/>
            <a:cxnLst/>
            <a:rect l="l" t="t" r="r" b="b"/>
            <a:pathLst>
              <a:path w="3150870" h="375919">
                <a:moveTo>
                  <a:pt x="3150717" y="0"/>
                </a:moveTo>
                <a:lnTo>
                  <a:pt x="0" y="0"/>
                </a:lnTo>
                <a:lnTo>
                  <a:pt x="0" y="375843"/>
                </a:lnTo>
                <a:lnTo>
                  <a:pt x="1575358" y="375843"/>
                </a:lnTo>
                <a:lnTo>
                  <a:pt x="3150717" y="375843"/>
                </a:lnTo>
                <a:lnTo>
                  <a:pt x="3150717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91704" y="989545"/>
            <a:ext cx="9150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D1282D"/>
                </a:solidFill>
                <a:latin typeface="Gill Sans MT"/>
                <a:cs typeface="Gill Sans MT"/>
              </a:rPr>
              <a:t>Subtítulo</a:t>
            </a:r>
            <a:r>
              <a:rPr sz="1600" spc="-75" dirty="0">
                <a:solidFill>
                  <a:srgbClr val="D1282D"/>
                </a:solidFill>
                <a:latin typeface="Gill Sans MT"/>
                <a:cs typeface="Gill Sans MT"/>
              </a:rPr>
              <a:t> </a:t>
            </a:r>
            <a:r>
              <a:rPr sz="1600" spc="-5" dirty="0">
                <a:solidFill>
                  <a:srgbClr val="D1282D"/>
                </a:solidFill>
                <a:latin typeface="Gill Sans MT"/>
                <a:cs typeface="Gill Sans MT"/>
              </a:rPr>
              <a:t>1</a:t>
            </a:r>
            <a:endParaRPr sz="1600">
              <a:latin typeface="Gill Sans MT"/>
              <a:cs typeface="Gill Sans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-355" y="424802"/>
            <a:ext cx="8964930" cy="1019175"/>
            <a:chOff x="-355" y="424802"/>
            <a:chExt cx="8964930" cy="1019175"/>
          </a:xfrm>
        </p:grpSpPr>
        <p:sp>
          <p:nvSpPr>
            <p:cNvPr id="13" name="object 13"/>
            <p:cNvSpPr/>
            <p:nvPr/>
          </p:nvSpPr>
          <p:spPr>
            <a:xfrm>
              <a:off x="-355" y="956881"/>
              <a:ext cx="4572000" cy="487680"/>
            </a:xfrm>
            <a:custGeom>
              <a:avLst/>
              <a:gdLst/>
              <a:ahLst/>
              <a:cxnLst/>
              <a:rect l="l" t="t" r="r" b="b"/>
              <a:pathLst>
                <a:path w="4572000" h="487680">
                  <a:moveTo>
                    <a:pt x="4571631" y="0"/>
                  </a:moveTo>
                  <a:lnTo>
                    <a:pt x="0" y="0"/>
                  </a:lnTo>
                  <a:lnTo>
                    <a:pt x="0" y="487083"/>
                  </a:lnTo>
                  <a:lnTo>
                    <a:pt x="2286000" y="487083"/>
                  </a:lnTo>
                  <a:lnTo>
                    <a:pt x="4571631" y="487083"/>
                  </a:lnTo>
                  <a:lnTo>
                    <a:pt x="4571631" y="0"/>
                  </a:lnTo>
                  <a:close/>
                </a:path>
              </a:pathLst>
            </a:custGeom>
            <a:solidFill>
              <a:srgbClr val="D12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424802"/>
              <a:ext cx="8964295" cy="561975"/>
            </a:xfrm>
            <a:custGeom>
              <a:avLst/>
              <a:gdLst/>
              <a:ahLst/>
              <a:cxnLst/>
              <a:rect l="l" t="t" r="r" b="b"/>
              <a:pathLst>
                <a:path w="8964295" h="561975">
                  <a:moveTo>
                    <a:pt x="8964002" y="0"/>
                  </a:moveTo>
                  <a:lnTo>
                    <a:pt x="0" y="0"/>
                  </a:lnTo>
                  <a:lnTo>
                    <a:pt x="0" y="561594"/>
                  </a:lnTo>
                  <a:lnTo>
                    <a:pt x="4481995" y="561594"/>
                  </a:lnTo>
                  <a:lnTo>
                    <a:pt x="8964002" y="561594"/>
                  </a:lnTo>
                  <a:lnTo>
                    <a:pt x="8964002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41020" y="457098"/>
            <a:ext cx="507746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latin typeface="Gill Sans Ultra Bold"/>
                <a:cs typeface="Gill Sans Ultra Bold"/>
              </a:rPr>
              <a:t>4.3.</a:t>
            </a:r>
            <a:r>
              <a:rPr sz="2200" b="1" spc="-140" dirty="0">
                <a:latin typeface="Gill Sans Ultra Bold"/>
                <a:cs typeface="Gill Sans Ultra Bold"/>
              </a:rPr>
              <a:t> </a:t>
            </a:r>
            <a:r>
              <a:rPr sz="2200" b="1" spc="-5" dirty="0">
                <a:latin typeface="Gill Sans Ultra Bold"/>
                <a:cs typeface="Gill Sans Ultra Bold"/>
              </a:rPr>
              <a:t>Los </a:t>
            </a:r>
            <a:r>
              <a:rPr sz="2200" b="1" spc="-15" dirty="0">
                <a:latin typeface="Gill Sans Ultra Bold"/>
                <a:cs typeface="Gill Sans Ultra Bold"/>
              </a:rPr>
              <a:t>problemas</a:t>
            </a:r>
            <a:r>
              <a:rPr sz="2200" b="1" spc="-5" dirty="0">
                <a:latin typeface="Gill Sans Ultra Bold"/>
                <a:cs typeface="Gill Sans Ultra Bold"/>
              </a:rPr>
              <a:t> </a:t>
            </a:r>
            <a:r>
              <a:rPr sz="2200" b="1" dirty="0">
                <a:latin typeface="Gill Sans Ultra Bold"/>
                <a:cs typeface="Gill Sans Ultra Bold"/>
              </a:rPr>
              <a:t>de</a:t>
            </a:r>
            <a:r>
              <a:rPr sz="2200" b="1" spc="-20" dirty="0">
                <a:latin typeface="Gill Sans Ultra Bold"/>
                <a:cs typeface="Gill Sans Ultra Bold"/>
              </a:rPr>
              <a:t> </a:t>
            </a:r>
            <a:r>
              <a:rPr sz="2200" b="1" spc="-15" dirty="0">
                <a:latin typeface="Gill Sans Ultra Bold"/>
                <a:cs typeface="Gill Sans Ultra Bold"/>
              </a:rPr>
              <a:t>espera</a:t>
            </a:r>
            <a:endParaRPr sz="2200">
              <a:latin typeface="Gill Sans Ultra Bold"/>
              <a:cs typeface="Gill Sans Ultra Bold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87362" y="1558074"/>
            <a:ext cx="8189595" cy="3807460"/>
          </a:xfrm>
          <a:custGeom>
            <a:avLst/>
            <a:gdLst/>
            <a:ahLst/>
            <a:cxnLst/>
            <a:rect l="l" t="t" r="r" b="b"/>
            <a:pathLst>
              <a:path w="8189595" h="3807460">
                <a:moveTo>
                  <a:pt x="4094632" y="3807371"/>
                </a:moveTo>
                <a:lnTo>
                  <a:pt x="0" y="3807371"/>
                </a:lnTo>
                <a:lnTo>
                  <a:pt x="0" y="0"/>
                </a:lnTo>
                <a:lnTo>
                  <a:pt x="8189277" y="0"/>
                </a:lnTo>
                <a:lnTo>
                  <a:pt x="8189277" y="3807371"/>
                </a:lnTo>
                <a:lnTo>
                  <a:pt x="4094632" y="3807371"/>
                </a:lnTo>
                <a:close/>
              </a:path>
            </a:pathLst>
          </a:custGeom>
          <a:ln w="9359">
            <a:solidFill>
              <a:srgbClr val="D128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44944" y="1591462"/>
            <a:ext cx="7456805" cy="2401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668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Gill Sans MT"/>
                <a:cs typeface="Gill Sans MT"/>
              </a:rPr>
              <a:t>El estudio de la </a:t>
            </a:r>
            <a:r>
              <a:rPr sz="2600" spc="-5" dirty="0">
                <a:latin typeface="Gill Sans MT"/>
                <a:cs typeface="Gill Sans MT"/>
              </a:rPr>
              <a:t>espera </a:t>
            </a:r>
            <a:r>
              <a:rPr sz="2600" dirty="0">
                <a:latin typeface="Gill Sans MT"/>
                <a:cs typeface="Gill Sans MT"/>
              </a:rPr>
              <a:t>en los </a:t>
            </a:r>
            <a:r>
              <a:rPr sz="2600" spc="5" dirty="0">
                <a:latin typeface="Gill Sans MT"/>
                <a:cs typeface="Gill Sans MT"/>
              </a:rPr>
              <a:t>servicios </a:t>
            </a:r>
            <a:r>
              <a:rPr sz="2600" dirty="0">
                <a:latin typeface="Gill Sans MT"/>
                <a:cs typeface="Gill Sans MT"/>
              </a:rPr>
              <a:t>es importante </a:t>
            </a:r>
            <a:r>
              <a:rPr sz="2600" spc="5" dirty="0">
                <a:latin typeface="Gill Sans MT"/>
                <a:cs typeface="Gill Sans MT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siempre</a:t>
            </a:r>
            <a:r>
              <a:rPr sz="2600" dirty="0">
                <a:latin typeface="Gill Sans MT"/>
                <a:cs typeface="Gill Sans MT"/>
              </a:rPr>
              <a:t> que</a:t>
            </a:r>
            <a:r>
              <a:rPr sz="2600" spc="-5" dirty="0">
                <a:latin typeface="Gill Sans MT"/>
                <a:cs typeface="Gill Sans MT"/>
              </a:rPr>
              <a:t> sea necesaria </a:t>
            </a:r>
            <a:r>
              <a:rPr sz="2600" dirty="0">
                <a:latin typeface="Gill Sans MT"/>
                <a:cs typeface="Gill Sans MT"/>
              </a:rPr>
              <a:t>la</a:t>
            </a:r>
            <a:r>
              <a:rPr sz="2600" spc="5" dirty="0">
                <a:latin typeface="Gill Sans MT"/>
                <a:cs typeface="Gill Sans MT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presencia</a:t>
            </a:r>
            <a:r>
              <a:rPr sz="2600" spc="10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del</a:t>
            </a:r>
            <a:r>
              <a:rPr sz="2600" spc="5" dirty="0">
                <a:latin typeface="Gill Sans MT"/>
                <a:cs typeface="Gill Sans MT"/>
              </a:rPr>
              <a:t> </a:t>
            </a:r>
            <a:r>
              <a:rPr sz="2600" spc="-5" dirty="0">
                <a:latin typeface="Gill Sans MT"/>
                <a:cs typeface="Gill Sans MT"/>
              </a:rPr>
              <a:t>cliente</a:t>
            </a:r>
            <a:r>
              <a:rPr sz="2600" spc="5" dirty="0">
                <a:latin typeface="Gill Sans MT"/>
                <a:cs typeface="Gill Sans MT"/>
              </a:rPr>
              <a:t> </a:t>
            </a:r>
            <a:r>
              <a:rPr sz="2600" spc="-5" dirty="0">
                <a:latin typeface="Gill Sans MT"/>
                <a:cs typeface="Gill Sans MT"/>
              </a:rPr>
              <a:t>en</a:t>
            </a:r>
            <a:r>
              <a:rPr sz="2600" spc="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la </a:t>
            </a:r>
            <a:r>
              <a:rPr sz="2600" spc="-705" dirty="0">
                <a:latin typeface="Gill Sans MT"/>
                <a:cs typeface="Gill Sans MT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prestación</a:t>
            </a:r>
            <a:endParaRPr sz="2600">
              <a:latin typeface="Gill Sans MT"/>
              <a:cs typeface="Gill Sans MT"/>
            </a:endParaRPr>
          </a:p>
          <a:p>
            <a:pPr marL="12700" marR="5080">
              <a:lnSpc>
                <a:spcPts val="3120"/>
              </a:lnSpc>
              <a:spcBef>
                <a:spcPts val="90"/>
              </a:spcBef>
            </a:pPr>
            <a:r>
              <a:rPr sz="2600" spc="-5" dirty="0">
                <a:latin typeface="Gill Sans MT"/>
                <a:cs typeface="Gill Sans MT"/>
              </a:rPr>
              <a:t>La </a:t>
            </a:r>
            <a:r>
              <a:rPr sz="2600" spc="-10" dirty="0">
                <a:latin typeface="Gill Sans MT"/>
                <a:cs typeface="Gill Sans MT"/>
              </a:rPr>
              <a:t>empresa </a:t>
            </a:r>
            <a:r>
              <a:rPr sz="2600" dirty="0">
                <a:latin typeface="Gill Sans MT"/>
                <a:cs typeface="Gill Sans MT"/>
              </a:rPr>
              <a:t>debe </a:t>
            </a:r>
            <a:r>
              <a:rPr sz="2600" spc="-5" dirty="0">
                <a:latin typeface="Gill Sans MT"/>
                <a:cs typeface="Gill Sans MT"/>
              </a:rPr>
              <a:t>preocuparse </a:t>
            </a:r>
            <a:r>
              <a:rPr sz="2600" spc="-10" dirty="0">
                <a:latin typeface="Gill Sans MT"/>
                <a:cs typeface="Gill Sans MT"/>
              </a:rPr>
              <a:t>porque </a:t>
            </a:r>
            <a:r>
              <a:rPr sz="2600" dirty="0">
                <a:latin typeface="Gill Sans MT"/>
                <a:cs typeface="Gill Sans MT"/>
              </a:rPr>
              <a:t>la </a:t>
            </a:r>
            <a:r>
              <a:rPr sz="2600" spc="-5" dirty="0">
                <a:latin typeface="Gill Sans MT"/>
                <a:cs typeface="Gill Sans MT"/>
              </a:rPr>
              <a:t>espera sea </a:t>
            </a:r>
            <a:r>
              <a:rPr sz="2600" dirty="0">
                <a:latin typeface="Gill Sans MT"/>
                <a:cs typeface="Gill Sans MT"/>
              </a:rPr>
              <a:t>una </a:t>
            </a:r>
            <a:r>
              <a:rPr sz="2600" spc="-710" dirty="0">
                <a:latin typeface="Gill Sans MT"/>
                <a:cs typeface="Gill Sans MT"/>
              </a:rPr>
              <a:t> </a:t>
            </a:r>
            <a:r>
              <a:rPr sz="2600" spc="-5" dirty="0">
                <a:latin typeface="Gill Sans MT"/>
                <a:cs typeface="Gill Sans MT"/>
              </a:rPr>
              <a:t>experiencia</a:t>
            </a:r>
            <a:r>
              <a:rPr sz="2600" spc="-15" dirty="0">
                <a:latin typeface="Gill Sans MT"/>
                <a:cs typeface="Gill Sans MT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productiva</a:t>
            </a:r>
            <a:endParaRPr sz="2600">
              <a:latin typeface="Gill Sans MT"/>
              <a:cs typeface="Gill Sans MT"/>
            </a:endParaRPr>
          </a:p>
          <a:p>
            <a:pPr marL="469900" indent="-457200">
              <a:lnSpc>
                <a:spcPts val="3020"/>
              </a:lnSpc>
              <a:buClr>
                <a:srgbClr val="C00000"/>
              </a:buClr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2600" u="sng" spc="-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OPCIONES:</a:t>
            </a:r>
            <a:endParaRPr sz="2600">
              <a:latin typeface="Gill Sans MT"/>
              <a:cs typeface="Gill Sans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87614" y="4621580"/>
            <a:ext cx="1536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40"/>
              </a:lnSpc>
              <a:spcBef>
                <a:spcPts val="100"/>
              </a:spcBef>
            </a:pPr>
            <a:r>
              <a:rPr sz="2200" dirty="0">
                <a:solidFill>
                  <a:srgbClr val="C00000"/>
                </a:solidFill>
                <a:latin typeface="Wingdings"/>
                <a:cs typeface="Wingdings"/>
              </a:rPr>
              <a:t></a:t>
            </a:r>
            <a:endParaRPr sz="22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solidFill>
                  <a:srgbClr val="C00000"/>
                </a:solidFill>
                <a:latin typeface="Wingdings"/>
                <a:cs typeface="Wingdings"/>
              </a:rPr>
              <a:t></a:t>
            </a:r>
            <a:endParaRPr sz="2200">
              <a:latin typeface="Wingdings"/>
              <a:cs typeface="Wingding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87614" y="3967454"/>
            <a:ext cx="7125970" cy="1365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2200" spc="-5" dirty="0">
                <a:latin typeface="Gill Sans MT"/>
                <a:cs typeface="Gill Sans MT"/>
              </a:rPr>
              <a:t>Gestionar la conducta del cliente </a:t>
            </a:r>
            <a:r>
              <a:rPr sz="2200" dirty="0">
                <a:latin typeface="Gill Sans MT"/>
                <a:cs typeface="Gill Sans MT"/>
              </a:rPr>
              <a:t>y </a:t>
            </a:r>
            <a:r>
              <a:rPr sz="2200" spc="-5" dirty="0">
                <a:latin typeface="Gill Sans MT"/>
                <a:cs typeface="Gill Sans MT"/>
              </a:rPr>
              <a:t>su </a:t>
            </a:r>
            <a:r>
              <a:rPr sz="2200" spc="-10" dirty="0">
                <a:latin typeface="Gill Sans MT"/>
                <a:cs typeface="Gill Sans MT"/>
              </a:rPr>
              <a:t>percepción respecto </a:t>
            </a:r>
            <a:r>
              <a:rPr sz="2200" spc="-600" dirty="0">
                <a:latin typeface="Gill Sans MT"/>
                <a:cs typeface="Gill Sans MT"/>
              </a:rPr>
              <a:t> </a:t>
            </a:r>
            <a:r>
              <a:rPr sz="2200" dirty="0">
                <a:latin typeface="Gill Sans MT"/>
                <a:cs typeface="Gill Sans MT"/>
              </a:rPr>
              <a:t>a</a:t>
            </a:r>
            <a:r>
              <a:rPr sz="2200" spc="-20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la</a:t>
            </a:r>
            <a:r>
              <a:rPr sz="2200" spc="-10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espera</a:t>
            </a:r>
            <a:endParaRPr sz="2200">
              <a:latin typeface="Gill Sans MT"/>
              <a:cs typeface="Gill Sans MT"/>
            </a:endParaRPr>
          </a:p>
          <a:p>
            <a:pPr marL="548640" marR="1741170" indent="-79375">
              <a:lnSpc>
                <a:spcPts val="2640"/>
              </a:lnSpc>
              <a:spcBef>
                <a:spcPts val="75"/>
              </a:spcBef>
            </a:pPr>
            <a:r>
              <a:rPr sz="2200" spc="-5" dirty="0">
                <a:latin typeface="Gill Sans MT"/>
                <a:cs typeface="Gill Sans MT"/>
              </a:rPr>
              <a:t>Reconsiderar el diseño del </a:t>
            </a:r>
            <a:r>
              <a:rPr sz="2200" spc="-10" dirty="0">
                <a:latin typeface="Gill Sans MT"/>
                <a:cs typeface="Gill Sans MT"/>
              </a:rPr>
              <a:t>sistema de colas </a:t>
            </a:r>
            <a:r>
              <a:rPr sz="2200" spc="-600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Instaurar</a:t>
            </a:r>
            <a:r>
              <a:rPr sz="2200" spc="-20" dirty="0">
                <a:latin typeface="Gill Sans MT"/>
                <a:cs typeface="Gill Sans MT"/>
              </a:rPr>
              <a:t> </a:t>
            </a:r>
            <a:r>
              <a:rPr sz="2200" dirty="0">
                <a:latin typeface="Gill Sans MT"/>
                <a:cs typeface="Gill Sans MT"/>
              </a:rPr>
              <a:t>un</a:t>
            </a:r>
            <a:r>
              <a:rPr sz="2200" spc="-5" dirty="0">
                <a:latin typeface="Gill Sans MT"/>
                <a:cs typeface="Gill Sans MT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sistema </a:t>
            </a:r>
            <a:r>
              <a:rPr sz="2200" spc="-5" dirty="0">
                <a:latin typeface="Gill Sans MT"/>
                <a:cs typeface="Gill Sans MT"/>
              </a:rPr>
              <a:t>de</a:t>
            </a:r>
            <a:r>
              <a:rPr sz="2200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reservas</a:t>
            </a:r>
            <a:endParaRPr sz="2200">
              <a:latin typeface="Gill Sans MT"/>
              <a:cs typeface="Gill Sans M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859997" y="6083998"/>
            <a:ext cx="4140200" cy="540385"/>
            <a:chOff x="4859997" y="6083998"/>
            <a:chExt cx="4140200" cy="540385"/>
          </a:xfrm>
        </p:grpSpPr>
        <p:sp>
          <p:nvSpPr>
            <p:cNvPr id="21" name="object 21"/>
            <p:cNvSpPr/>
            <p:nvPr/>
          </p:nvSpPr>
          <p:spPr>
            <a:xfrm>
              <a:off x="4859997" y="6083998"/>
              <a:ext cx="4140200" cy="540385"/>
            </a:xfrm>
            <a:custGeom>
              <a:avLst/>
              <a:gdLst/>
              <a:ahLst/>
              <a:cxnLst/>
              <a:rect l="l" t="t" r="r" b="b"/>
              <a:pathLst>
                <a:path w="4140200" h="540384">
                  <a:moveTo>
                    <a:pt x="4139996" y="0"/>
                  </a:moveTo>
                  <a:lnTo>
                    <a:pt x="0" y="0"/>
                  </a:lnTo>
                  <a:lnTo>
                    <a:pt x="0" y="540004"/>
                  </a:lnTo>
                  <a:lnTo>
                    <a:pt x="2069998" y="540004"/>
                  </a:lnTo>
                  <a:lnTo>
                    <a:pt x="4139996" y="540004"/>
                  </a:lnTo>
                  <a:lnTo>
                    <a:pt x="41399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859997" y="6083998"/>
              <a:ext cx="4140200" cy="540385"/>
            </a:xfrm>
            <a:custGeom>
              <a:avLst/>
              <a:gdLst/>
              <a:ahLst/>
              <a:cxnLst/>
              <a:rect l="l" t="t" r="r" b="b"/>
              <a:pathLst>
                <a:path w="4140200" h="540384">
                  <a:moveTo>
                    <a:pt x="2069998" y="540004"/>
                  </a:moveTo>
                  <a:lnTo>
                    <a:pt x="0" y="540004"/>
                  </a:lnTo>
                  <a:lnTo>
                    <a:pt x="0" y="0"/>
                  </a:lnTo>
                  <a:lnTo>
                    <a:pt x="4139996" y="0"/>
                  </a:lnTo>
                  <a:lnTo>
                    <a:pt x="4139996" y="540004"/>
                  </a:lnTo>
                  <a:lnTo>
                    <a:pt x="2069998" y="5400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295"/>
              </a:lnSpc>
            </a:pPr>
            <a:r>
              <a:rPr spc="-5" dirty="0"/>
              <a:t>Dirección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Operaciones</a:t>
            </a:r>
            <a:r>
              <a:rPr spc="-10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5" dirty="0"/>
              <a:t>Servicios</a:t>
            </a:r>
          </a:p>
          <a:p>
            <a:pPr algn="ctr">
              <a:lnSpc>
                <a:spcPts val="1545"/>
              </a:lnSpc>
            </a:pP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Grado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en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Ciencia</a:t>
            </a:r>
            <a:r>
              <a:rPr i="0" spc="-15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Gestión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Ingeniería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de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Servicios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9156700" cy="6858000"/>
            <a:chOff x="-6350" y="0"/>
            <a:chExt cx="9156700" cy="6858000"/>
          </a:xfrm>
        </p:grpSpPr>
        <p:sp>
          <p:nvSpPr>
            <p:cNvPr id="3" name="object 3"/>
            <p:cNvSpPr/>
            <p:nvPr/>
          </p:nvSpPr>
          <p:spPr>
            <a:xfrm>
              <a:off x="9001073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570" y="0"/>
                  </a:moveTo>
                  <a:lnTo>
                    <a:pt x="0" y="0"/>
                  </a:lnTo>
                  <a:lnTo>
                    <a:pt x="0" y="1371231"/>
                  </a:lnTo>
                  <a:lnTo>
                    <a:pt x="71285" y="1371231"/>
                  </a:lnTo>
                  <a:lnTo>
                    <a:pt x="142570" y="1371231"/>
                  </a:lnTo>
                  <a:lnTo>
                    <a:pt x="142570" y="0"/>
                  </a:lnTo>
                  <a:close/>
                </a:path>
              </a:pathLst>
            </a:custGeom>
            <a:solidFill>
              <a:srgbClr val="D02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001073" y="1371244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570" y="0"/>
                  </a:moveTo>
                  <a:lnTo>
                    <a:pt x="0" y="0"/>
                  </a:lnTo>
                  <a:lnTo>
                    <a:pt x="0" y="5486031"/>
                  </a:lnTo>
                  <a:lnTo>
                    <a:pt x="71285" y="5486031"/>
                  </a:lnTo>
                  <a:lnTo>
                    <a:pt x="142570" y="5486031"/>
                  </a:lnTo>
                  <a:lnTo>
                    <a:pt x="1425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02185"/>
              <a:ext cx="9143631" cy="94933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5948286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9143631" y="0"/>
                  </a:moveTo>
                  <a:lnTo>
                    <a:pt x="0" y="0"/>
                  </a:lnTo>
                  <a:lnTo>
                    <a:pt x="0" y="856792"/>
                  </a:lnTo>
                  <a:lnTo>
                    <a:pt x="9143631" y="856792"/>
                  </a:lnTo>
                  <a:lnTo>
                    <a:pt x="91436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6805079"/>
              <a:ext cx="4508500" cy="0"/>
            </a:xfrm>
            <a:custGeom>
              <a:avLst/>
              <a:gdLst/>
              <a:ahLst/>
              <a:cxnLst/>
              <a:rect l="l" t="t" r="r" b="b"/>
              <a:pathLst>
                <a:path w="4508500">
                  <a:moveTo>
                    <a:pt x="4508284" y="0"/>
                  </a:moveTo>
                  <a:lnTo>
                    <a:pt x="0" y="0"/>
                  </a:lnTo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5941986"/>
              <a:ext cx="9144000" cy="12700"/>
            </a:xfrm>
            <a:custGeom>
              <a:avLst/>
              <a:gdLst/>
              <a:ahLst/>
              <a:cxnLst/>
              <a:rect l="l" t="t" r="r" b="b"/>
              <a:pathLst>
                <a:path w="9144000" h="12700">
                  <a:moveTo>
                    <a:pt x="0" y="12599"/>
                  </a:moveTo>
                  <a:lnTo>
                    <a:pt x="9143631" y="12599"/>
                  </a:lnTo>
                  <a:lnTo>
                    <a:pt x="9143631" y="0"/>
                  </a:lnTo>
                  <a:lnTo>
                    <a:pt x="0" y="0"/>
                  </a:lnTo>
                  <a:lnTo>
                    <a:pt x="0" y="125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08284" y="6805079"/>
              <a:ext cx="4635500" cy="0"/>
            </a:xfrm>
            <a:custGeom>
              <a:avLst/>
              <a:gdLst/>
              <a:ahLst/>
              <a:cxnLst/>
              <a:rect l="l" t="t" r="r" b="b"/>
              <a:pathLst>
                <a:path w="4635500">
                  <a:moveTo>
                    <a:pt x="4635347" y="0"/>
                  </a:moveTo>
                  <a:lnTo>
                    <a:pt x="0" y="0"/>
                  </a:lnTo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24" y="6137287"/>
              <a:ext cx="1423784" cy="542518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10374" y="787222"/>
            <a:ext cx="871855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1</a:t>
            </a:r>
            <a:r>
              <a:rPr sz="650" spc="5" dirty="0">
                <a:solidFill>
                  <a:srgbClr val="F1F1F1"/>
                </a:solidFill>
                <a:latin typeface="Gill Sans MT"/>
                <a:cs typeface="Gill Sans MT"/>
              </a:rPr>
              <a:t>.</a:t>
            </a:r>
            <a:r>
              <a:rPr sz="650" spc="-25" dirty="0">
                <a:solidFill>
                  <a:srgbClr val="F1F1F1"/>
                </a:solidFill>
                <a:latin typeface="Gill Sans MT"/>
                <a:cs typeface="Gill Sans MT"/>
              </a:rPr>
              <a:t>C</a:t>
            </a:r>
            <a:r>
              <a:rPr sz="650" spc="-35" dirty="0">
                <a:solidFill>
                  <a:srgbClr val="F1F1F1"/>
                </a:solidFill>
                <a:latin typeface="Gill Sans MT"/>
                <a:cs typeface="Gill Sans MT"/>
              </a:rPr>
              <a:t>AM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PU</a:t>
            </a:r>
            <a:r>
              <a:rPr sz="650" spc="1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10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D</a:t>
            </a:r>
            <a:r>
              <a:rPr sz="650" spc="15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650" spc="-9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650" spc="-30" dirty="0">
                <a:solidFill>
                  <a:srgbClr val="F1F1F1"/>
                </a:solidFill>
                <a:latin typeface="Gill Sans MT"/>
                <a:cs typeface="Gill Sans MT"/>
              </a:rPr>
              <a:t>Ó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80" dirty="0">
                <a:solidFill>
                  <a:srgbClr val="F1F1F1"/>
                </a:solidFill>
                <a:latin typeface="Gill Sans MT"/>
                <a:cs typeface="Gill Sans MT"/>
              </a:rPr>
              <a:t>T</a:t>
            </a: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O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LE</a:t>
            </a:r>
            <a:r>
              <a:rPr sz="650" spc="1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endParaRPr sz="650">
              <a:latin typeface="Gill Sans MT"/>
              <a:cs typeface="Gill Sans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-355" y="395274"/>
            <a:ext cx="8497570" cy="937894"/>
            <a:chOff x="-355" y="395274"/>
            <a:chExt cx="8497570" cy="937894"/>
          </a:xfrm>
        </p:grpSpPr>
        <p:sp>
          <p:nvSpPr>
            <p:cNvPr id="13" name="object 13"/>
            <p:cNvSpPr/>
            <p:nvPr/>
          </p:nvSpPr>
          <p:spPr>
            <a:xfrm>
              <a:off x="0" y="957237"/>
              <a:ext cx="3150870" cy="375920"/>
            </a:xfrm>
            <a:custGeom>
              <a:avLst/>
              <a:gdLst/>
              <a:ahLst/>
              <a:cxnLst/>
              <a:rect l="l" t="t" r="r" b="b"/>
              <a:pathLst>
                <a:path w="3150870" h="375919">
                  <a:moveTo>
                    <a:pt x="3150717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575358" y="375843"/>
                  </a:lnTo>
                  <a:lnTo>
                    <a:pt x="3150717" y="375843"/>
                  </a:lnTo>
                  <a:lnTo>
                    <a:pt x="3150717" y="0"/>
                  </a:lnTo>
                  <a:close/>
                </a:path>
              </a:pathLst>
            </a:custGeom>
            <a:solidFill>
              <a:srgbClr val="0C0C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-355" y="957237"/>
              <a:ext cx="3556000" cy="375920"/>
            </a:xfrm>
            <a:custGeom>
              <a:avLst/>
              <a:gdLst/>
              <a:ahLst/>
              <a:cxnLst/>
              <a:rect l="l" t="t" r="r" b="b"/>
              <a:pathLst>
                <a:path w="3556000" h="375919">
                  <a:moveTo>
                    <a:pt x="3555720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778038" y="375843"/>
                  </a:lnTo>
                  <a:lnTo>
                    <a:pt x="3555720" y="375843"/>
                  </a:lnTo>
                  <a:lnTo>
                    <a:pt x="3555720" y="0"/>
                  </a:lnTo>
                  <a:close/>
                </a:path>
              </a:pathLst>
            </a:custGeom>
            <a:solidFill>
              <a:srgbClr val="D02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395274"/>
              <a:ext cx="8496935" cy="561975"/>
            </a:xfrm>
            <a:custGeom>
              <a:avLst/>
              <a:gdLst/>
              <a:ahLst/>
              <a:cxnLst/>
              <a:rect l="l" t="t" r="r" b="b"/>
              <a:pathLst>
                <a:path w="8496935" h="561975">
                  <a:moveTo>
                    <a:pt x="8496719" y="0"/>
                  </a:moveTo>
                  <a:lnTo>
                    <a:pt x="0" y="0"/>
                  </a:lnTo>
                  <a:lnTo>
                    <a:pt x="0" y="561606"/>
                  </a:lnTo>
                  <a:lnTo>
                    <a:pt x="4248365" y="561606"/>
                  </a:lnTo>
                  <a:lnTo>
                    <a:pt x="8496719" y="561606"/>
                  </a:lnTo>
                  <a:lnTo>
                    <a:pt x="8496719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753021" y="426859"/>
            <a:ext cx="7391400" cy="3409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050" b="1" spc="5" dirty="0">
                <a:latin typeface="Gill Sans Ultra Bold"/>
                <a:cs typeface="Gill Sans Ultra Bold"/>
              </a:rPr>
              <a:t>4.4.</a:t>
            </a:r>
            <a:r>
              <a:rPr sz="2050" b="1" spc="-125" dirty="0">
                <a:latin typeface="Gill Sans Ultra Bold"/>
                <a:cs typeface="Gill Sans Ultra Bold"/>
              </a:rPr>
              <a:t> </a:t>
            </a:r>
            <a:r>
              <a:rPr sz="2050" b="1" spc="5" dirty="0">
                <a:latin typeface="Gill Sans Ultra Bold"/>
                <a:cs typeface="Gill Sans Ultra Bold"/>
              </a:rPr>
              <a:t>Mode</a:t>
            </a:r>
            <a:r>
              <a:rPr sz="2050" b="1" dirty="0">
                <a:latin typeface="Gill Sans Ultra Bold"/>
                <a:cs typeface="Gill Sans Ultra Bold"/>
              </a:rPr>
              <a:t>l</a:t>
            </a:r>
            <a:r>
              <a:rPr sz="2050" b="1" spc="5" dirty="0">
                <a:latin typeface="Gill Sans Ultra Bold"/>
                <a:cs typeface="Gill Sans Ultra Bold"/>
              </a:rPr>
              <a:t>o</a:t>
            </a:r>
            <a:r>
              <a:rPr sz="2050" b="1" spc="10" dirty="0">
                <a:latin typeface="Gill Sans Ultra Bold"/>
                <a:cs typeface="Gill Sans Ultra Bold"/>
              </a:rPr>
              <a:t>s</a:t>
            </a:r>
            <a:r>
              <a:rPr sz="2050" b="1" spc="-10" dirty="0">
                <a:latin typeface="Gill Sans Ultra Bold"/>
                <a:cs typeface="Gill Sans Ultra Bold"/>
              </a:rPr>
              <a:t> </a:t>
            </a:r>
            <a:r>
              <a:rPr sz="2050" b="1" spc="5" dirty="0">
                <a:latin typeface="Gill Sans Ultra Bold"/>
                <a:cs typeface="Gill Sans Ultra Bold"/>
              </a:rPr>
              <a:t>d</a:t>
            </a:r>
            <a:r>
              <a:rPr sz="2050" b="1" spc="10" dirty="0">
                <a:latin typeface="Gill Sans Ultra Bold"/>
                <a:cs typeface="Gill Sans Ultra Bold"/>
              </a:rPr>
              <a:t>e</a:t>
            </a:r>
            <a:r>
              <a:rPr sz="2050" b="1" spc="-10" dirty="0">
                <a:latin typeface="Gill Sans Ultra Bold"/>
                <a:cs typeface="Gill Sans Ultra Bold"/>
              </a:rPr>
              <a:t> </a:t>
            </a:r>
            <a:r>
              <a:rPr sz="2050" b="1" spc="10" dirty="0">
                <a:latin typeface="Gill Sans Ultra Bold"/>
                <a:cs typeface="Gill Sans Ultra Bold"/>
              </a:rPr>
              <a:t>c</a:t>
            </a:r>
            <a:r>
              <a:rPr sz="2050" b="1" spc="5" dirty="0">
                <a:latin typeface="Gill Sans Ultra Bold"/>
                <a:cs typeface="Gill Sans Ultra Bold"/>
              </a:rPr>
              <a:t>ol</a:t>
            </a:r>
            <a:r>
              <a:rPr sz="2050" b="1" dirty="0">
                <a:latin typeface="Gill Sans Ultra Bold"/>
                <a:cs typeface="Gill Sans Ultra Bold"/>
              </a:rPr>
              <a:t>a</a:t>
            </a:r>
            <a:r>
              <a:rPr sz="2050" b="1" spc="10" dirty="0">
                <a:latin typeface="Gill Sans Ultra Bold"/>
                <a:cs typeface="Gill Sans Ultra Bold"/>
              </a:rPr>
              <a:t>s</a:t>
            </a:r>
            <a:r>
              <a:rPr sz="2050" b="1" spc="5" dirty="0">
                <a:latin typeface="Gill Sans Ultra Bold"/>
                <a:cs typeface="Gill Sans Ultra Bold"/>
              </a:rPr>
              <a:t>:</a:t>
            </a:r>
            <a:r>
              <a:rPr sz="2050" b="1" spc="-285" dirty="0">
                <a:latin typeface="Gill Sans Ultra Bold"/>
                <a:cs typeface="Gill Sans Ultra Bold"/>
              </a:rPr>
              <a:t> </a:t>
            </a:r>
            <a:r>
              <a:rPr sz="2050" b="1" spc="-5" dirty="0">
                <a:latin typeface="Gill Sans Ultra Bold"/>
                <a:cs typeface="Gill Sans Ultra Bold"/>
              </a:rPr>
              <a:t>A</a:t>
            </a:r>
            <a:r>
              <a:rPr sz="2050" b="1" spc="5" dirty="0">
                <a:latin typeface="Gill Sans Ultra Bold"/>
                <a:cs typeface="Gill Sans Ultra Bold"/>
              </a:rPr>
              <a:t>pli</a:t>
            </a:r>
            <a:r>
              <a:rPr sz="2050" b="1" dirty="0">
                <a:latin typeface="Gill Sans Ultra Bold"/>
                <a:cs typeface="Gill Sans Ultra Bold"/>
              </a:rPr>
              <a:t>c</a:t>
            </a:r>
            <a:r>
              <a:rPr sz="2050" b="1" spc="10" dirty="0">
                <a:latin typeface="Gill Sans Ultra Bold"/>
                <a:cs typeface="Gill Sans Ultra Bold"/>
              </a:rPr>
              <a:t>a</a:t>
            </a:r>
            <a:r>
              <a:rPr sz="2050" b="1" dirty="0">
                <a:latin typeface="Gill Sans Ultra Bold"/>
                <a:cs typeface="Gill Sans Ultra Bold"/>
              </a:rPr>
              <a:t>c</a:t>
            </a:r>
            <a:r>
              <a:rPr sz="2050" b="1" spc="5" dirty="0">
                <a:latin typeface="Gill Sans Ultra Bold"/>
                <a:cs typeface="Gill Sans Ultra Bold"/>
              </a:rPr>
              <a:t>ió</a:t>
            </a:r>
            <a:r>
              <a:rPr sz="2050" b="1" spc="10" dirty="0">
                <a:latin typeface="Gill Sans Ultra Bold"/>
                <a:cs typeface="Gill Sans Ultra Bold"/>
              </a:rPr>
              <a:t>n</a:t>
            </a:r>
            <a:r>
              <a:rPr sz="2050" b="1" spc="-5" dirty="0">
                <a:latin typeface="Gill Sans Ultra Bold"/>
                <a:cs typeface="Gill Sans Ultra Bold"/>
              </a:rPr>
              <a:t> </a:t>
            </a:r>
            <a:r>
              <a:rPr sz="2050" b="1" spc="5" dirty="0">
                <a:latin typeface="Gill Sans Ultra Bold"/>
                <a:cs typeface="Gill Sans Ultra Bold"/>
              </a:rPr>
              <a:t>e</a:t>
            </a:r>
            <a:r>
              <a:rPr sz="2050" b="1" spc="10" dirty="0">
                <a:latin typeface="Gill Sans Ultra Bold"/>
                <a:cs typeface="Gill Sans Ultra Bold"/>
              </a:rPr>
              <a:t>n</a:t>
            </a:r>
            <a:r>
              <a:rPr sz="2050" b="1" spc="-5" dirty="0">
                <a:latin typeface="Gill Sans Ultra Bold"/>
                <a:cs typeface="Gill Sans Ultra Bold"/>
              </a:rPr>
              <a:t> </a:t>
            </a:r>
            <a:r>
              <a:rPr sz="2050" b="1" dirty="0">
                <a:latin typeface="Gill Sans Ultra Bold"/>
                <a:cs typeface="Gill Sans Ultra Bold"/>
              </a:rPr>
              <a:t>S</a:t>
            </a:r>
            <a:r>
              <a:rPr sz="2050" b="1" spc="5" dirty="0">
                <a:latin typeface="Gill Sans Ultra Bold"/>
                <a:cs typeface="Gill Sans Ultra Bold"/>
              </a:rPr>
              <a:t>e</a:t>
            </a:r>
            <a:r>
              <a:rPr sz="2050" b="1" spc="25" dirty="0">
                <a:latin typeface="Gill Sans Ultra Bold"/>
                <a:cs typeface="Gill Sans Ultra Bold"/>
              </a:rPr>
              <a:t>r</a:t>
            </a:r>
            <a:r>
              <a:rPr sz="2050" b="1" dirty="0">
                <a:latin typeface="Gill Sans Ultra Bold"/>
                <a:cs typeface="Gill Sans Ultra Bold"/>
              </a:rPr>
              <a:t>vi</a:t>
            </a:r>
            <a:r>
              <a:rPr sz="2050" b="1" spc="10" dirty="0">
                <a:latin typeface="Gill Sans Ultra Bold"/>
                <a:cs typeface="Gill Sans Ultra Bold"/>
              </a:rPr>
              <a:t>c</a:t>
            </a:r>
            <a:r>
              <a:rPr sz="2050" b="1" dirty="0">
                <a:latin typeface="Gill Sans Ultra Bold"/>
                <a:cs typeface="Gill Sans Ultra Bold"/>
              </a:rPr>
              <a:t>i</a:t>
            </a:r>
            <a:r>
              <a:rPr sz="2050" b="1" spc="5" dirty="0">
                <a:latin typeface="Gill Sans Ultra Bold"/>
                <a:cs typeface="Gill Sans Ultra Bold"/>
              </a:rPr>
              <a:t>os</a:t>
            </a:r>
            <a:endParaRPr sz="2050">
              <a:latin typeface="Gill Sans Ultra Bold"/>
              <a:cs typeface="Gill Sans Ultra Bol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6819" y="916856"/>
            <a:ext cx="7563484" cy="277304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897255">
              <a:lnSpc>
                <a:spcPct val="100000"/>
              </a:lnSpc>
              <a:spcBef>
                <a:spcPts val="670"/>
              </a:spcBef>
            </a:pPr>
            <a:r>
              <a:rPr sz="1600" spc="-5" dirty="0">
                <a:solidFill>
                  <a:srgbClr val="D0272D"/>
                </a:solidFill>
                <a:latin typeface="Gill Sans MT"/>
                <a:cs typeface="Gill Sans MT"/>
              </a:rPr>
              <a:t>Subtítulo</a:t>
            </a:r>
            <a:r>
              <a:rPr sz="1600" spc="-50" dirty="0">
                <a:solidFill>
                  <a:srgbClr val="D0272D"/>
                </a:solidFill>
                <a:latin typeface="Gill Sans MT"/>
                <a:cs typeface="Gill Sans MT"/>
              </a:rPr>
              <a:t> </a:t>
            </a:r>
            <a:r>
              <a:rPr sz="1600" spc="-5" dirty="0">
                <a:solidFill>
                  <a:srgbClr val="D0272D"/>
                </a:solidFill>
                <a:latin typeface="Gill Sans MT"/>
                <a:cs typeface="Gill Sans MT"/>
              </a:rPr>
              <a:t>1</a:t>
            </a:r>
            <a:endParaRPr sz="1600">
              <a:latin typeface="Gill Sans MT"/>
              <a:cs typeface="Gill Sans MT"/>
            </a:endParaRPr>
          </a:p>
          <a:p>
            <a:pPr marL="356235" marR="481965" indent="-344170">
              <a:lnSpc>
                <a:spcPct val="121700"/>
              </a:lnSpc>
              <a:spcBef>
                <a:spcPts val="740"/>
              </a:spcBef>
              <a:buClr>
                <a:srgbClr val="BF0000"/>
              </a:buClr>
              <a:buSzPct val="120000"/>
              <a:buFont typeface="Wingdings"/>
              <a:buChar char=""/>
              <a:tabLst>
                <a:tab pos="441325" algn="l"/>
                <a:tab pos="441959" algn="l"/>
              </a:tabLst>
            </a:pPr>
            <a:r>
              <a:rPr dirty="0"/>
              <a:t>	</a:t>
            </a:r>
            <a:r>
              <a:rPr sz="2000" b="1" spc="-5" dirty="0">
                <a:latin typeface="Gill Sans Ultra Bold"/>
                <a:cs typeface="Gill Sans Ultra Bold"/>
              </a:rPr>
              <a:t>Concepto:</a:t>
            </a:r>
            <a:r>
              <a:rPr sz="2000" b="1" spc="-114" dirty="0">
                <a:latin typeface="Gill Sans Ultra Bold"/>
                <a:cs typeface="Gill Sans Ultra Bold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Formación</a:t>
            </a:r>
            <a:r>
              <a:rPr sz="200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de </a:t>
            </a:r>
            <a:r>
              <a:rPr sz="2000" dirty="0">
                <a:latin typeface="Gill Sans MT"/>
                <a:cs typeface="Gill Sans MT"/>
              </a:rPr>
              <a:t>líneas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o</a:t>
            </a:r>
            <a:r>
              <a:rPr sz="2000" spc="-5" dirty="0">
                <a:latin typeface="Gill Sans MT"/>
                <a:cs typeface="Gill Sans MT"/>
              </a:rPr>
              <a:t> colas de espera,</a:t>
            </a:r>
            <a:r>
              <a:rPr sz="2000" spc="-20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cuando</a:t>
            </a:r>
            <a:r>
              <a:rPr sz="200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la </a:t>
            </a:r>
            <a:r>
              <a:rPr sz="2000" spc="-54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demanda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actual</a:t>
            </a:r>
            <a:r>
              <a:rPr sz="2000" spc="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del </a:t>
            </a:r>
            <a:r>
              <a:rPr sz="2000" spc="5" dirty="0">
                <a:latin typeface="Gill Sans MT"/>
                <a:cs typeface="Gill Sans MT"/>
              </a:rPr>
              <a:t>servicio </a:t>
            </a:r>
            <a:r>
              <a:rPr sz="2000" spc="-5" dirty="0">
                <a:latin typeface="Gill Sans MT"/>
                <a:cs typeface="Gill Sans MT"/>
              </a:rPr>
              <a:t>excede</a:t>
            </a:r>
            <a:r>
              <a:rPr sz="200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la capacidad disponible </a:t>
            </a:r>
            <a:r>
              <a:rPr sz="2000" dirty="0">
                <a:latin typeface="Gill Sans MT"/>
                <a:cs typeface="Gill Sans MT"/>
              </a:rPr>
              <a:t> (</a:t>
            </a:r>
            <a:r>
              <a:rPr sz="2000" spc="-5" dirty="0">
                <a:latin typeface="Gill Sans MT"/>
                <a:cs typeface="Gill Sans MT"/>
              </a:rPr>
              <a:t>su</a:t>
            </a:r>
            <a:r>
              <a:rPr sz="2000" spc="5" dirty="0">
                <a:latin typeface="Gill Sans MT"/>
                <a:cs typeface="Gill Sans MT"/>
              </a:rPr>
              <a:t>p</a:t>
            </a:r>
            <a:r>
              <a:rPr sz="2000" dirty="0">
                <a:latin typeface="Gill Sans MT"/>
                <a:cs typeface="Gill Sans MT"/>
              </a:rPr>
              <a:t>er</a:t>
            </a:r>
            <a:r>
              <a:rPr sz="2000" spc="5" dirty="0">
                <a:latin typeface="Gill Sans MT"/>
                <a:cs typeface="Gill Sans MT"/>
              </a:rPr>
              <a:t>m</a:t>
            </a:r>
            <a:r>
              <a:rPr sz="2000" dirty="0">
                <a:latin typeface="Gill Sans MT"/>
                <a:cs typeface="Gill Sans MT"/>
              </a:rPr>
              <a:t>e</a:t>
            </a:r>
            <a:r>
              <a:rPr sz="2000" spc="-40" dirty="0">
                <a:latin typeface="Gill Sans MT"/>
                <a:cs typeface="Gill Sans MT"/>
              </a:rPr>
              <a:t>r</a:t>
            </a:r>
            <a:r>
              <a:rPr sz="2000" spc="-10" dirty="0">
                <a:latin typeface="Gill Sans MT"/>
                <a:cs typeface="Gill Sans MT"/>
              </a:rPr>
              <a:t>c</a:t>
            </a:r>
            <a:r>
              <a:rPr sz="2000" spc="-5" dirty="0">
                <a:latin typeface="Gill Sans MT"/>
                <a:cs typeface="Gill Sans MT"/>
              </a:rPr>
              <a:t>ad</a:t>
            </a:r>
            <a:r>
              <a:rPr sz="2000" spc="-55" dirty="0">
                <a:latin typeface="Gill Sans MT"/>
                <a:cs typeface="Gill Sans MT"/>
              </a:rPr>
              <a:t>o</a:t>
            </a:r>
            <a:r>
              <a:rPr sz="2000" dirty="0">
                <a:latin typeface="Gill Sans MT"/>
                <a:cs typeface="Gill Sans MT"/>
              </a:rPr>
              <a:t>,</a:t>
            </a:r>
            <a:r>
              <a:rPr sz="2000" spc="-195" dirty="0">
                <a:latin typeface="Gill Sans MT"/>
                <a:cs typeface="Gill Sans MT"/>
              </a:rPr>
              <a:t> </a:t>
            </a:r>
            <a:r>
              <a:rPr sz="2000" spc="5" dirty="0">
                <a:latin typeface="Gill Sans MT"/>
                <a:cs typeface="Gill Sans MT"/>
              </a:rPr>
              <a:t>b</a:t>
            </a:r>
            <a:r>
              <a:rPr sz="2000" spc="-5" dirty="0">
                <a:latin typeface="Gill Sans MT"/>
                <a:cs typeface="Gill Sans MT"/>
              </a:rPr>
              <a:t>a</a:t>
            </a:r>
            <a:r>
              <a:rPr sz="2000" spc="5" dirty="0">
                <a:latin typeface="Gill Sans MT"/>
                <a:cs typeface="Gill Sans MT"/>
              </a:rPr>
              <a:t>n</a:t>
            </a:r>
            <a:r>
              <a:rPr sz="2000" spc="-10" dirty="0">
                <a:latin typeface="Gill Sans MT"/>
                <a:cs typeface="Gill Sans MT"/>
              </a:rPr>
              <a:t>c</a:t>
            </a:r>
            <a:r>
              <a:rPr sz="2000" dirty="0">
                <a:latin typeface="Gill Sans MT"/>
                <a:cs typeface="Gill Sans MT"/>
              </a:rPr>
              <a:t>o)</a:t>
            </a:r>
            <a:endParaRPr sz="2000">
              <a:latin typeface="Gill Sans MT"/>
              <a:cs typeface="Gill Sans MT"/>
            </a:endParaRPr>
          </a:p>
          <a:p>
            <a:pPr marL="356235" marR="5080" indent="-344170">
              <a:lnSpc>
                <a:spcPct val="120000"/>
              </a:lnSpc>
              <a:spcBef>
                <a:spcPts val="1000"/>
              </a:spcBef>
              <a:buClr>
                <a:srgbClr val="BF0000"/>
              </a:buClr>
              <a:buFont typeface="Wingdings"/>
              <a:buChar char=""/>
              <a:tabLst>
                <a:tab pos="426084" algn="l"/>
                <a:tab pos="426720" algn="l"/>
              </a:tabLst>
            </a:pPr>
            <a:r>
              <a:rPr dirty="0"/>
              <a:t>	</a:t>
            </a:r>
            <a:r>
              <a:rPr sz="2000" b="1" dirty="0">
                <a:latin typeface="Gill Sans Ultra Bold"/>
                <a:cs typeface="Gill Sans Ultra Bold"/>
              </a:rPr>
              <a:t>O</a:t>
            </a:r>
            <a:r>
              <a:rPr sz="2000" b="1" spc="5" dirty="0">
                <a:latin typeface="Gill Sans Ultra Bold"/>
                <a:cs typeface="Gill Sans Ultra Bold"/>
              </a:rPr>
              <a:t>b</a:t>
            </a:r>
            <a:r>
              <a:rPr sz="2000" b="1" spc="-5" dirty="0">
                <a:latin typeface="Gill Sans Ultra Bold"/>
                <a:cs typeface="Gill Sans Ultra Bold"/>
              </a:rPr>
              <a:t>j</a:t>
            </a:r>
            <a:r>
              <a:rPr sz="2000" b="1" spc="5" dirty="0">
                <a:latin typeface="Gill Sans Ultra Bold"/>
                <a:cs typeface="Gill Sans Ultra Bold"/>
              </a:rPr>
              <a:t>e</a:t>
            </a:r>
            <a:r>
              <a:rPr sz="2000" b="1" spc="-5" dirty="0">
                <a:latin typeface="Gill Sans Ultra Bold"/>
                <a:cs typeface="Gill Sans Ultra Bold"/>
              </a:rPr>
              <a:t>t</a:t>
            </a:r>
            <a:r>
              <a:rPr sz="2000" b="1" spc="-30" dirty="0">
                <a:latin typeface="Gill Sans Ultra Bold"/>
                <a:cs typeface="Gill Sans Ultra Bold"/>
              </a:rPr>
              <a:t>i</a:t>
            </a:r>
            <a:r>
              <a:rPr sz="2000" b="1" spc="-70" dirty="0">
                <a:latin typeface="Gill Sans Ultra Bold"/>
                <a:cs typeface="Gill Sans Ultra Bold"/>
              </a:rPr>
              <a:t>v</a:t>
            </a:r>
            <a:r>
              <a:rPr sz="2000" b="1" spc="5" dirty="0">
                <a:latin typeface="Gill Sans Ultra Bold"/>
                <a:cs typeface="Gill Sans Ultra Bold"/>
              </a:rPr>
              <a:t>o</a:t>
            </a:r>
            <a:r>
              <a:rPr sz="2000" dirty="0">
                <a:latin typeface="Gill Sans MT"/>
                <a:cs typeface="Gill Sans MT"/>
              </a:rPr>
              <a:t>:</a:t>
            </a:r>
            <a:r>
              <a:rPr sz="2000" spc="-204" dirty="0">
                <a:latin typeface="Gill Sans MT"/>
                <a:cs typeface="Gill Sans MT"/>
              </a:rPr>
              <a:t> </a:t>
            </a:r>
            <a:r>
              <a:rPr sz="2000" spc="5" dirty="0">
                <a:latin typeface="Gill Sans MT"/>
                <a:cs typeface="Gill Sans MT"/>
              </a:rPr>
              <a:t>L</a:t>
            </a:r>
            <a:r>
              <a:rPr sz="2000" spc="-5" dirty="0">
                <a:latin typeface="Gill Sans MT"/>
                <a:cs typeface="Gill Sans MT"/>
              </a:rPr>
              <a:t>ogr</a:t>
            </a:r>
            <a:r>
              <a:rPr sz="2000" dirty="0">
                <a:latin typeface="Gill Sans MT"/>
                <a:cs typeface="Gill Sans MT"/>
              </a:rPr>
              <a:t>ar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spc="5" dirty="0">
                <a:latin typeface="Gill Sans MT"/>
                <a:cs typeface="Gill Sans MT"/>
              </a:rPr>
              <a:t>u</a:t>
            </a:r>
            <a:r>
              <a:rPr sz="2000" dirty="0">
                <a:latin typeface="Gill Sans MT"/>
                <a:cs typeface="Gill Sans MT"/>
              </a:rPr>
              <a:t>n e</a:t>
            </a:r>
            <a:r>
              <a:rPr sz="2000" spc="5" dirty="0">
                <a:latin typeface="Gill Sans MT"/>
                <a:cs typeface="Gill Sans MT"/>
              </a:rPr>
              <a:t>q</a:t>
            </a:r>
            <a:r>
              <a:rPr sz="2000" dirty="0">
                <a:latin typeface="Gill Sans MT"/>
                <a:cs typeface="Gill Sans MT"/>
              </a:rPr>
              <a:t>u</a:t>
            </a:r>
            <a:r>
              <a:rPr sz="2000" spc="10" dirty="0">
                <a:latin typeface="Gill Sans MT"/>
                <a:cs typeface="Gill Sans MT"/>
              </a:rPr>
              <a:t>i</a:t>
            </a:r>
            <a:r>
              <a:rPr sz="2000" spc="-5" dirty="0">
                <a:latin typeface="Gill Sans MT"/>
                <a:cs typeface="Gill Sans MT"/>
              </a:rPr>
              <a:t>li</a:t>
            </a:r>
            <a:r>
              <a:rPr sz="2000" spc="5" dirty="0">
                <a:latin typeface="Gill Sans MT"/>
                <a:cs typeface="Gill Sans MT"/>
              </a:rPr>
              <a:t>b</a:t>
            </a:r>
            <a:r>
              <a:rPr sz="2000" spc="-5" dirty="0">
                <a:latin typeface="Gill Sans MT"/>
                <a:cs typeface="Gill Sans MT"/>
              </a:rPr>
              <a:t>r</a:t>
            </a:r>
            <a:r>
              <a:rPr sz="2000" spc="5" dirty="0">
                <a:latin typeface="Gill Sans MT"/>
                <a:cs typeface="Gill Sans MT"/>
              </a:rPr>
              <a:t>i</a:t>
            </a:r>
            <a:r>
              <a:rPr sz="2000" dirty="0">
                <a:latin typeface="Gill Sans MT"/>
                <a:cs typeface="Gill Sans MT"/>
              </a:rPr>
              <a:t>o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spc="10" dirty="0">
                <a:latin typeface="Gill Sans MT"/>
                <a:cs typeface="Gill Sans MT"/>
              </a:rPr>
              <a:t>e</a:t>
            </a:r>
            <a:r>
              <a:rPr sz="2000" spc="-10" dirty="0">
                <a:latin typeface="Gill Sans MT"/>
                <a:cs typeface="Gill Sans MT"/>
              </a:rPr>
              <a:t>c</a:t>
            </a:r>
            <a:r>
              <a:rPr sz="2000" spc="-5" dirty="0">
                <a:latin typeface="Gill Sans MT"/>
                <a:cs typeface="Gill Sans MT"/>
              </a:rPr>
              <a:t>o</a:t>
            </a:r>
            <a:r>
              <a:rPr sz="2000" spc="5" dirty="0">
                <a:latin typeface="Gill Sans MT"/>
                <a:cs typeface="Gill Sans MT"/>
              </a:rPr>
              <a:t>n</a:t>
            </a:r>
            <a:r>
              <a:rPr sz="2000" dirty="0">
                <a:latin typeface="Gill Sans MT"/>
                <a:cs typeface="Gill Sans MT"/>
              </a:rPr>
              <a:t>ó</a:t>
            </a:r>
            <a:r>
              <a:rPr sz="2000" spc="5" dirty="0">
                <a:latin typeface="Gill Sans MT"/>
                <a:cs typeface="Gill Sans MT"/>
              </a:rPr>
              <a:t>m</a:t>
            </a:r>
            <a:r>
              <a:rPr sz="2000" spc="-5" dirty="0">
                <a:latin typeface="Gill Sans MT"/>
                <a:cs typeface="Gill Sans MT"/>
              </a:rPr>
              <a:t>ic</a:t>
            </a:r>
            <a:r>
              <a:rPr sz="2000" dirty="0">
                <a:latin typeface="Gill Sans MT"/>
                <a:cs typeface="Gill Sans MT"/>
              </a:rPr>
              <a:t>o</a:t>
            </a:r>
            <a:r>
              <a:rPr sz="2000" spc="-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e</a:t>
            </a:r>
            <a:r>
              <a:rPr sz="2000" spc="5" dirty="0">
                <a:latin typeface="Gill Sans MT"/>
                <a:cs typeface="Gill Sans MT"/>
              </a:rPr>
              <a:t>n</a:t>
            </a:r>
            <a:r>
              <a:rPr sz="2000" dirty="0">
                <a:latin typeface="Gill Sans MT"/>
                <a:cs typeface="Gill Sans MT"/>
              </a:rPr>
              <a:t>t</a:t>
            </a:r>
            <a:r>
              <a:rPr sz="2000" spc="-45" dirty="0">
                <a:latin typeface="Gill Sans MT"/>
                <a:cs typeface="Gill Sans MT"/>
              </a:rPr>
              <a:t>r</a:t>
            </a:r>
            <a:r>
              <a:rPr sz="2000" dirty="0">
                <a:latin typeface="Gill Sans MT"/>
                <a:cs typeface="Gill Sans MT"/>
              </a:rPr>
              <a:t>e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el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c</a:t>
            </a:r>
            <a:r>
              <a:rPr sz="2000" spc="-5" dirty="0">
                <a:latin typeface="Gill Sans MT"/>
                <a:cs typeface="Gill Sans MT"/>
              </a:rPr>
              <a:t>os</a:t>
            </a:r>
            <a:r>
              <a:rPr sz="2000" dirty="0">
                <a:latin typeface="Gill Sans MT"/>
                <a:cs typeface="Gill Sans MT"/>
              </a:rPr>
              <a:t>te </a:t>
            </a:r>
            <a:r>
              <a:rPr sz="2000" spc="-10" dirty="0">
                <a:latin typeface="Gill Sans MT"/>
                <a:cs typeface="Gill Sans MT"/>
              </a:rPr>
              <a:t>d</a:t>
            </a:r>
            <a:r>
              <a:rPr sz="2000" dirty="0">
                <a:latin typeface="Gill Sans MT"/>
                <a:cs typeface="Gill Sans MT"/>
              </a:rPr>
              <a:t>e  </a:t>
            </a:r>
            <a:r>
              <a:rPr sz="2000" spc="-10" dirty="0">
                <a:latin typeface="Gill Sans MT"/>
                <a:cs typeface="Gill Sans MT"/>
              </a:rPr>
              <a:t>proporcionar</a:t>
            </a:r>
            <a:r>
              <a:rPr sz="2000" dirty="0">
                <a:latin typeface="Gill Sans MT"/>
                <a:cs typeface="Gill Sans MT"/>
              </a:rPr>
              <a:t> el </a:t>
            </a:r>
            <a:r>
              <a:rPr sz="2000" spc="5" dirty="0">
                <a:latin typeface="Gill Sans MT"/>
                <a:cs typeface="Gill Sans MT"/>
              </a:rPr>
              <a:t>servicio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y el </a:t>
            </a:r>
            <a:r>
              <a:rPr sz="2000" spc="-5" dirty="0">
                <a:latin typeface="Gill Sans MT"/>
                <a:cs typeface="Gill Sans MT"/>
              </a:rPr>
              <a:t>coste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asociado</a:t>
            </a:r>
            <a:r>
              <a:rPr sz="200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con</a:t>
            </a:r>
            <a:r>
              <a:rPr sz="200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la</a:t>
            </a:r>
            <a:r>
              <a:rPr sz="2000" dirty="0">
                <a:latin typeface="Gill Sans MT"/>
                <a:cs typeface="Gill Sans MT"/>
              </a:rPr>
              <a:t> espera</a:t>
            </a:r>
            <a:r>
              <a:rPr sz="2000" spc="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para </a:t>
            </a:r>
            <a:r>
              <a:rPr sz="2000" spc="-10" dirty="0">
                <a:latin typeface="Gill Sans MT"/>
                <a:cs typeface="Gill Sans MT"/>
              </a:rPr>
              <a:t>recibir </a:t>
            </a:r>
            <a:r>
              <a:rPr sz="2000" spc="-54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el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spc="5" dirty="0">
                <a:latin typeface="Gill Sans MT"/>
                <a:cs typeface="Gill Sans MT"/>
              </a:rPr>
              <a:t>servicio</a:t>
            </a:r>
            <a:endParaRPr sz="2000">
              <a:latin typeface="Gill Sans MT"/>
              <a:cs typeface="Gill Sans MT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692884" y="3586683"/>
            <a:ext cx="4262120" cy="2012314"/>
            <a:chOff x="1692884" y="3586683"/>
            <a:chExt cx="4262120" cy="2012314"/>
          </a:xfrm>
        </p:grpSpPr>
        <p:sp>
          <p:nvSpPr>
            <p:cNvPr id="19" name="object 19"/>
            <p:cNvSpPr/>
            <p:nvPr/>
          </p:nvSpPr>
          <p:spPr>
            <a:xfrm>
              <a:off x="1834921" y="3728884"/>
              <a:ext cx="20320" cy="1844675"/>
            </a:xfrm>
            <a:custGeom>
              <a:avLst/>
              <a:gdLst/>
              <a:ahLst/>
              <a:cxnLst/>
              <a:rect l="l" t="t" r="r" b="b"/>
              <a:pathLst>
                <a:path w="20319" h="1844675">
                  <a:moveTo>
                    <a:pt x="19799" y="1844268"/>
                  </a:moveTo>
                  <a:lnTo>
                    <a:pt x="0" y="0"/>
                  </a:lnTo>
                </a:path>
              </a:pathLst>
            </a:custGeom>
            <a:ln w="50759">
              <a:solidFill>
                <a:srgbClr val="66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58962" y="3586683"/>
              <a:ext cx="152400" cy="153035"/>
            </a:xfrm>
            <a:custGeom>
              <a:avLst/>
              <a:gdLst/>
              <a:ahLst/>
              <a:cxnLst/>
              <a:rect l="l" t="t" r="r" b="b"/>
              <a:pathLst>
                <a:path w="152400" h="153035">
                  <a:moveTo>
                    <a:pt x="74523" y="0"/>
                  </a:moveTo>
                  <a:lnTo>
                    <a:pt x="0" y="152996"/>
                  </a:lnTo>
                  <a:lnTo>
                    <a:pt x="152273" y="151561"/>
                  </a:lnTo>
                  <a:lnTo>
                    <a:pt x="74523" y="0"/>
                  </a:lnTo>
                  <a:close/>
                </a:path>
              </a:pathLst>
            </a:custGeom>
            <a:solidFill>
              <a:srgbClr val="66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18284" y="5397474"/>
              <a:ext cx="4094479" cy="14604"/>
            </a:xfrm>
            <a:custGeom>
              <a:avLst/>
              <a:gdLst/>
              <a:ahLst/>
              <a:cxnLst/>
              <a:rect l="l" t="t" r="r" b="b"/>
              <a:pathLst>
                <a:path w="4094479" h="14604">
                  <a:moveTo>
                    <a:pt x="0" y="0"/>
                  </a:moveTo>
                  <a:lnTo>
                    <a:pt x="4093921" y="14401"/>
                  </a:lnTo>
                </a:path>
              </a:pathLst>
            </a:custGeom>
            <a:ln w="50759">
              <a:solidFill>
                <a:srgbClr val="66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801753" y="5335561"/>
              <a:ext cx="153035" cy="152400"/>
            </a:xfrm>
            <a:custGeom>
              <a:avLst/>
              <a:gdLst/>
              <a:ahLst/>
              <a:cxnLst/>
              <a:rect l="l" t="t" r="r" b="b"/>
              <a:pathLst>
                <a:path w="153035" h="152400">
                  <a:moveTo>
                    <a:pt x="723" y="0"/>
                  </a:moveTo>
                  <a:lnTo>
                    <a:pt x="0" y="152273"/>
                  </a:lnTo>
                  <a:lnTo>
                    <a:pt x="152641" y="76682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66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220304" y="3619347"/>
            <a:ext cx="5175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548AB7"/>
                </a:solidFill>
                <a:latin typeface="Tw Cen MT"/>
                <a:cs typeface="Tw Cen MT"/>
              </a:rPr>
              <a:t>C</a:t>
            </a:r>
            <a:r>
              <a:rPr sz="1400" b="1" spc="10" dirty="0">
                <a:solidFill>
                  <a:srgbClr val="548AB7"/>
                </a:solidFill>
                <a:latin typeface="Tw Cen MT"/>
                <a:cs typeface="Tw Cen MT"/>
              </a:rPr>
              <a:t>O</a:t>
            </a:r>
            <a:r>
              <a:rPr sz="1400" b="1" dirty="0">
                <a:solidFill>
                  <a:srgbClr val="548AB7"/>
                </a:solidFill>
                <a:latin typeface="Tw Cen MT"/>
                <a:cs typeface="Tw Cen MT"/>
              </a:rPr>
              <a:t>STE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86298" y="5498896"/>
            <a:ext cx="19323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35" dirty="0">
                <a:solidFill>
                  <a:srgbClr val="548AB7"/>
                </a:solidFill>
                <a:latin typeface="Tw Cen MT"/>
                <a:cs typeface="Tw Cen MT"/>
              </a:rPr>
              <a:t>CAPACIDAD</a:t>
            </a:r>
            <a:r>
              <a:rPr sz="1400" b="1" spc="-30" dirty="0">
                <a:solidFill>
                  <a:srgbClr val="548AB7"/>
                </a:solidFill>
                <a:latin typeface="Tw Cen MT"/>
                <a:cs typeface="Tw Cen MT"/>
              </a:rPr>
              <a:t> </a:t>
            </a:r>
            <a:r>
              <a:rPr sz="1400" b="1" dirty="0">
                <a:solidFill>
                  <a:srgbClr val="548AB7"/>
                </a:solidFill>
                <a:latin typeface="Tw Cen MT"/>
                <a:cs typeface="Tw Cen MT"/>
              </a:rPr>
              <a:t>DE</a:t>
            </a:r>
            <a:r>
              <a:rPr sz="1400" b="1" spc="-30" dirty="0">
                <a:solidFill>
                  <a:srgbClr val="548AB7"/>
                </a:solidFill>
                <a:latin typeface="Tw Cen MT"/>
                <a:cs typeface="Tw Cen MT"/>
              </a:rPr>
              <a:t> </a:t>
            </a:r>
            <a:r>
              <a:rPr sz="1400" b="1" spc="-10" dirty="0">
                <a:solidFill>
                  <a:srgbClr val="548AB7"/>
                </a:solidFill>
                <a:latin typeface="Tw Cen MT"/>
                <a:cs typeface="Tw Cen MT"/>
              </a:rPr>
              <a:t>SERVICIO</a:t>
            </a:r>
            <a:endParaRPr sz="1400">
              <a:latin typeface="Tw Cen MT"/>
              <a:cs typeface="Tw Cen MT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022640" y="3847846"/>
            <a:ext cx="2526665" cy="1562735"/>
            <a:chOff x="2022640" y="3847846"/>
            <a:chExt cx="2526665" cy="1562735"/>
          </a:xfrm>
        </p:grpSpPr>
        <p:sp>
          <p:nvSpPr>
            <p:cNvPr id="26" name="object 26"/>
            <p:cNvSpPr/>
            <p:nvPr/>
          </p:nvSpPr>
          <p:spPr>
            <a:xfrm>
              <a:off x="2048040" y="3873246"/>
              <a:ext cx="2475865" cy="1349375"/>
            </a:xfrm>
            <a:custGeom>
              <a:avLst/>
              <a:gdLst/>
              <a:ahLst/>
              <a:cxnLst/>
              <a:rect l="l" t="t" r="r" b="b"/>
              <a:pathLst>
                <a:path w="2475865" h="1349375">
                  <a:moveTo>
                    <a:pt x="79197" y="1348917"/>
                  </a:moveTo>
                  <a:lnTo>
                    <a:pt x="1987194" y="178193"/>
                  </a:lnTo>
                </a:path>
                <a:path w="2475865" h="1349375">
                  <a:moveTo>
                    <a:pt x="2475357" y="1322273"/>
                  </a:moveTo>
                  <a:lnTo>
                    <a:pt x="2410021" y="1323330"/>
                  </a:lnTo>
                  <a:lnTo>
                    <a:pt x="2345090" y="1323651"/>
                  </a:lnTo>
                  <a:lnTo>
                    <a:pt x="2280586" y="1323246"/>
                  </a:lnTo>
                  <a:lnTo>
                    <a:pt x="2216529" y="1322121"/>
                  </a:lnTo>
                  <a:lnTo>
                    <a:pt x="2152943" y="1320287"/>
                  </a:lnTo>
                  <a:lnTo>
                    <a:pt x="2089846" y="1317751"/>
                  </a:lnTo>
                  <a:lnTo>
                    <a:pt x="2027263" y="1314523"/>
                  </a:lnTo>
                  <a:lnTo>
                    <a:pt x="1965212" y="1310610"/>
                  </a:lnTo>
                  <a:lnTo>
                    <a:pt x="1903717" y="1306022"/>
                  </a:lnTo>
                  <a:lnTo>
                    <a:pt x="1842798" y="1300768"/>
                  </a:lnTo>
                  <a:lnTo>
                    <a:pt x="1782477" y="1294855"/>
                  </a:lnTo>
                  <a:lnTo>
                    <a:pt x="1722774" y="1288292"/>
                  </a:lnTo>
                  <a:lnTo>
                    <a:pt x="1663713" y="1281089"/>
                  </a:lnTo>
                  <a:lnTo>
                    <a:pt x="1605313" y="1273254"/>
                  </a:lnTo>
                  <a:lnTo>
                    <a:pt x="1547597" y="1264795"/>
                  </a:lnTo>
                  <a:lnTo>
                    <a:pt x="1490586" y="1255721"/>
                  </a:lnTo>
                  <a:lnTo>
                    <a:pt x="1434300" y="1246040"/>
                  </a:lnTo>
                  <a:lnTo>
                    <a:pt x="1378762" y="1235762"/>
                  </a:lnTo>
                  <a:lnTo>
                    <a:pt x="1323994" y="1224895"/>
                  </a:lnTo>
                  <a:lnTo>
                    <a:pt x="1270015" y="1213448"/>
                  </a:lnTo>
                  <a:lnTo>
                    <a:pt x="1216848" y="1201428"/>
                  </a:lnTo>
                  <a:lnTo>
                    <a:pt x="1164515" y="1188846"/>
                  </a:lnTo>
                  <a:lnTo>
                    <a:pt x="1113036" y="1175709"/>
                  </a:lnTo>
                  <a:lnTo>
                    <a:pt x="1062432" y="1162026"/>
                  </a:lnTo>
                  <a:lnTo>
                    <a:pt x="1012727" y="1147806"/>
                  </a:lnTo>
                  <a:lnTo>
                    <a:pt x="963940" y="1133057"/>
                  </a:lnTo>
                  <a:lnTo>
                    <a:pt x="916093" y="1117788"/>
                  </a:lnTo>
                  <a:lnTo>
                    <a:pt x="869207" y="1102008"/>
                  </a:lnTo>
                  <a:lnTo>
                    <a:pt x="823305" y="1085725"/>
                  </a:lnTo>
                  <a:lnTo>
                    <a:pt x="778407" y="1068949"/>
                  </a:lnTo>
                  <a:lnTo>
                    <a:pt x="734534" y="1051686"/>
                  </a:lnTo>
                  <a:lnTo>
                    <a:pt x="691709" y="1033948"/>
                  </a:lnTo>
                  <a:lnTo>
                    <a:pt x="649952" y="1015740"/>
                  </a:lnTo>
                  <a:lnTo>
                    <a:pt x="609285" y="997074"/>
                  </a:lnTo>
                  <a:lnTo>
                    <a:pt x="569730" y="977956"/>
                  </a:lnTo>
                  <a:lnTo>
                    <a:pt x="531307" y="958396"/>
                  </a:lnTo>
                  <a:lnTo>
                    <a:pt x="494038" y="938403"/>
                  </a:lnTo>
                  <a:lnTo>
                    <a:pt x="457945" y="917985"/>
                  </a:lnTo>
                  <a:lnTo>
                    <a:pt x="423049" y="897150"/>
                  </a:lnTo>
                  <a:lnTo>
                    <a:pt x="389371" y="875908"/>
                  </a:lnTo>
                  <a:lnTo>
                    <a:pt x="356933" y="854266"/>
                  </a:lnTo>
                  <a:lnTo>
                    <a:pt x="325755" y="832234"/>
                  </a:lnTo>
                  <a:lnTo>
                    <a:pt x="267270" y="787034"/>
                  </a:lnTo>
                  <a:lnTo>
                    <a:pt x="214086" y="740376"/>
                  </a:lnTo>
                  <a:lnTo>
                    <a:pt x="166374" y="692328"/>
                  </a:lnTo>
                  <a:lnTo>
                    <a:pt x="124306" y="642961"/>
                  </a:lnTo>
                  <a:lnTo>
                    <a:pt x="88053" y="592343"/>
                  </a:lnTo>
                  <a:lnTo>
                    <a:pt x="57786" y="540543"/>
                  </a:lnTo>
                  <a:lnTo>
                    <a:pt x="33675" y="487631"/>
                  </a:lnTo>
                  <a:lnTo>
                    <a:pt x="15893" y="433675"/>
                  </a:lnTo>
                  <a:lnTo>
                    <a:pt x="4611" y="378745"/>
                  </a:lnTo>
                  <a:lnTo>
                    <a:pt x="1461" y="350936"/>
                  </a:lnTo>
                  <a:lnTo>
                    <a:pt x="0" y="322910"/>
                  </a:lnTo>
                </a:path>
                <a:path w="2475865" h="1349375">
                  <a:moveTo>
                    <a:pt x="262077" y="58318"/>
                  </a:moveTo>
                  <a:lnTo>
                    <a:pt x="285466" y="111229"/>
                  </a:lnTo>
                  <a:lnTo>
                    <a:pt x="309057" y="163279"/>
                  </a:lnTo>
                  <a:lnTo>
                    <a:pt x="333054" y="213608"/>
                  </a:lnTo>
                  <a:lnTo>
                    <a:pt x="357658" y="261354"/>
                  </a:lnTo>
                  <a:lnTo>
                    <a:pt x="383073" y="305658"/>
                  </a:lnTo>
                  <a:lnTo>
                    <a:pt x="409500" y="345659"/>
                  </a:lnTo>
                  <a:lnTo>
                    <a:pt x="437143" y="380496"/>
                  </a:lnTo>
                  <a:lnTo>
                    <a:pt x="466204" y="409308"/>
                  </a:lnTo>
                  <a:lnTo>
                    <a:pt x="496826" y="437686"/>
                  </a:lnTo>
                  <a:lnTo>
                    <a:pt x="523281" y="462821"/>
                  </a:lnTo>
                  <a:lnTo>
                    <a:pt x="549729" y="482661"/>
                  </a:lnTo>
                  <a:lnTo>
                    <a:pt x="580335" y="495151"/>
                  </a:lnTo>
                  <a:lnTo>
                    <a:pt x="619261" y="498239"/>
                  </a:lnTo>
                  <a:lnTo>
                    <a:pt x="670668" y="489871"/>
                  </a:lnTo>
                  <a:lnTo>
                    <a:pt x="738720" y="467994"/>
                  </a:lnTo>
                  <a:lnTo>
                    <a:pt x="805903" y="438549"/>
                  </a:lnTo>
                  <a:lnTo>
                    <a:pt x="845930" y="418597"/>
                  </a:lnTo>
                  <a:lnTo>
                    <a:pt x="889453" y="395737"/>
                  </a:lnTo>
                  <a:lnTo>
                    <a:pt x="935876" y="370406"/>
                  </a:lnTo>
                  <a:lnTo>
                    <a:pt x="984603" y="343039"/>
                  </a:lnTo>
                  <a:lnTo>
                    <a:pt x="1035038" y="314071"/>
                  </a:lnTo>
                  <a:lnTo>
                    <a:pt x="1086586" y="283937"/>
                  </a:lnTo>
                  <a:lnTo>
                    <a:pt x="1138651" y="253072"/>
                  </a:lnTo>
                  <a:lnTo>
                    <a:pt x="1190637" y="221913"/>
                  </a:lnTo>
                  <a:lnTo>
                    <a:pt x="1241948" y="190893"/>
                  </a:lnTo>
                  <a:lnTo>
                    <a:pt x="1291988" y="160448"/>
                  </a:lnTo>
                  <a:lnTo>
                    <a:pt x="1340161" y="131014"/>
                  </a:lnTo>
                  <a:lnTo>
                    <a:pt x="1385872" y="103025"/>
                  </a:lnTo>
                  <a:lnTo>
                    <a:pt x="1428525" y="76918"/>
                  </a:lnTo>
                  <a:lnTo>
                    <a:pt x="1467524" y="53126"/>
                  </a:lnTo>
                  <a:lnTo>
                    <a:pt x="1502273" y="32086"/>
                  </a:lnTo>
                  <a:lnTo>
                    <a:pt x="1532177" y="14232"/>
                  </a:lnTo>
                  <a:lnTo>
                    <a:pt x="1556639" y="0"/>
                  </a:lnTo>
                </a:path>
              </a:pathLst>
            </a:custGeom>
            <a:ln w="50759">
              <a:solidFill>
                <a:srgbClr val="66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685237" y="4402442"/>
              <a:ext cx="635" cy="995044"/>
            </a:xfrm>
            <a:custGeom>
              <a:avLst/>
              <a:gdLst/>
              <a:ahLst/>
              <a:cxnLst/>
              <a:rect l="l" t="t" r="r" b="b"/>
              <a:pathLst>
                <a:path w="635" h="995045">
                  <a:moveTo>
                    <a:pt x="0" y="0"/>
                  </a:moveTo>
                  <a:lnTo>
                    <a:pt x="368" y="995032"/>
                  </a:lnTo>
                </a:path>
              </a:pathLst>
            </a:custGeom>
            <a:ln w="25559">
              <a:solidFill>
                <a:srgbClr val="6699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038223" y="5488825"/>
            <a:ext cx="1602105" cy="45085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1670"/>
              </a:lnSpc>
              <a:spcBef>
                <a:spcPts val="165"/>
              </a:spcBef>
            </a:pPr>
            <a:r>
              <a:rPr sz="1400" b="1" dirty="0">
                <a:solidFill>
                  <a:srgbClr val="548AB7"/>
                </a:solidFill>
                <a:latin typeface="Tw Cen MT"/>
                <a:cs typeface="Tw Cen MT"/>
              </a:rPr>
              <a:t>C</a:t>
            </a:r>
            <a:r>
              <a:rPr sz="1400" b="1" spc="-5" dirty="0">
                <a:solidFill>
                  <a:srgbClr val="548AB7"/>
                </a:solidFill>
                <a:latin typeface="Tw Cen MT"/>
                <a:cs typeface="Tw Cen MT"/>
              </a:rPr>
              <a:t>A</a:t>
            </a:r>
            <a:r>
              <a:rPr sz="1400" b="1" spc="-105" dirty="0">
                <a:solidFill>
                  <a:srgbClr val="548AB7"/>
                </a:solidFill>
                <a:latin typeface="Tw Cen MT"/>
                <a:cs typeface="Tw Cen MT"/>
              </a:rPr>
              <a:t>P</a:t>
            </a:r>
            <a:r>
              <a:rPr sz="1400" b="1" spc="-55" dirty="0">
                <a:solidFill>
                  <a:srgbClr val="548AB7"/>
                </a:solidFill>
                <a:latin typeface="Tw Cen MT"/>
                <a:cs typeface="Tw Cen MT"/>
              </a:rPr>
              <a:t>A</a:t>
            </a:r>
            <a:r>
              <a:rPr sz="1400" b="1" spc="-10" dirty="0">
                <a:solidFill>
                  <a:srgbClr val="548AB7"/>
                </a:solidFill>
                <a:latin typeface="Tw Cen MT"/>
                <a:cs typeface="Tw Cen MT"/>
              </a:rPr>
              <a:t>C</a:t>
            </a:r>
            <a:r>
              <a:rPr sz="1400" b="1" spc="-5" dirty="0">
                <a:solidFill>
                  <a:srgbClr val="548AB7"/>
                </a:solidFill>
                <a:latin typeface="Tw Cen MT"/>
                <a:cs typeface="Tw Cen MT"/>
              </a:rPr>
              <a:t>I</a:t>
            </a:r>
            <a:r>
              <a:rPr sz="1400" b="1" spc="-100" dirty="0">
                <a:solidFill>
                  <a:srgbClr val="548AB7"/>
                </a:solidFill>
                <a:latin typeface="Tw Cen MT"/>
                <a:cs typeface="Tw Cen MT"/>
              </a:rPr>
              <a:t>D</a:t>
            </a:r>
            <a:r>
              <a:rPr sz="1400" b="1" spc="-5" dirty="0">
                <a:solidFill>
                  <a:srgbClr val="548AB7"/>
                </a:solidFill>
                <a:latin typeface="Tw Cen MT"/>
                <a:cs typeface="Tw Cen MT"/>
              </a:rPr>
              <a:t>A</a:t>
            </a:r>
            <a:r>
              <a:rPr sz="1400" b="1" dirty="0">
                <a:solidFill>
                  <a:srgbClr val="548AB7"/>
                </a:solidFill>
                <a:latin typeface="Tw Cen MT"/>
                <a:cs typeface="Tw Cen MT"/>
              </a:rPr>
              <a:t>D</a:t>
            </a:r>
            <a:r>
              <a:rPr sz="1400" b="1" spc="-5" dirty="0">
                <a:solidFill>
                  <a:srgbClr val="548AB7"/>
                </a:solidFill>
                <a:latin typeface="Tw Cen MT"/>
                <a:cs typeface="Tw Cen MT"/>
              </a:rPr>
              <a:t> </a:t>
            </a:r>
            <a:r>
              <a:rPr sz="1400" b="1" dirty="0">
                <a:solidFill>
                  <a:srgbClr val="548AB7"/>
                </a:solidFill>
                <a:latin typeface="Tw Cen MT"/>
                <a:cs typeface="Tw Cen MT"/>
              </a:rPr>
              <a:t>O</a:t>
            </a:r>
            <a:r>
              <a:rPr sz="1400" b="1" spc="5" dirty="0">
                <a:solidFill>
                  <a:srgbClr val="548AB7"/>
                </a:solidFill>
                <a:latin typeface="Tw Cen MT"/>
                <a:cs typeface="Tw Cen MT"/>
              </a:rPr>
              <a:t>P</a:t>
            </a:r>
            <a:r>
              <a:rPr sz="1400" b="1" dirty="0">
                <a:solidFill>
                  <a:srgbClr val="548AB7"/>
                </a:solidFill>
                <a:latin typeface="Tw Cen MT"/>
                <a:cs typeface="Tw Cen MT"/>
              </a:rPr>
              <a:t>T</a:t>
            </a:r>
            <a:r>
              <a:rPr sz="1400" b="1" spc="-5" dirty="0">
                <a:solidFill>
                  <a:srgbClr val="548AB7"/>
                </a:solidFill>
                <a:latin typeface="Tw Cen MT"/>
                <a:cs typeface="Tw Cen MT"/>
              </a:rPr>
              <a:t>I</a:t>
            </a:r>
            <a:r>
              <a:rPr sz="1400" b="1" spc="5" dirty="0">
                <a:solidFill>
                  <a:srgbClr val="548AB7"/>
                </a:solidFill>
                <a:latin typeface="Tw Cen MT"/>
                <a:cs typeface="Tw Cen MT"/>
              </a:rPr>
              <a:t>M</a:t>
            </a:r>
            <a:r>
              <a:rPr sz="1400" b="1" dirty="0">
                <a:solidFill>
                  <a:srgbClr val="548AB7"/>
                </a:solidFill>
                <a:latin typeface="Tw Cen MT"/>
                <a:cs typeface="Tw Cen MT"/>
              </a:rPr>
              <a:t>A  DE</a:t>
            </a:r>
            <a:r>
              <a:rPr sz="1400" b="1" spc="-15" dirty="0">
                <a:solidFill>
                  <a:srgbClr val="548AB7"/>
                </a:solidFill>
                <a:latin typeface="Tw Cen MT"/>
                <a:cs typeface="Tw Cen MT"/>
              </a:rPr>
              <a:t> </a:t>
            </a:r>
            <a:r>
              <a:rPr sz="1400" b="1" spc="-10" dirty="0">
                <a:solidFill>
                  <a:srgbClr val="548AB7"/>
                </a:solidFill>
                <a:latin typeface="Tw Cen MT"/>
                <a:cs typeface="Tw Cen MT"/>
              </a:rPr>
              <a:t>SERVICIO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112183" y="4083024"/>
            <a:ext cx="30156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548AB7"/>
                </a:solidFill>
                <a:latin typeface="Tw Cen MT"/>
                <a:cs typeface="Tw Cen MT"/>
              </a:rPr>
              <a:t>COSTE</a:t>
            </a:r>
            <a:r>
              <a:rPr sz="1400" b="1" spc="-10" dirty="0">
                <a:solidFill>
                  <a:srgbClr val="548AB7"/>
                </a:solidFill>
                <a:latin typeface="Tw Cen MT"/>
                <a:cs typeface="Tw Cen MT"/>
              </a:rPr>
              <a:t> </a:t>
            </a:r>
            <a:r>
              <a:rPr sz="1400" b="1" dirty="0">
                <a:solidFill>
                  <a:srgbClr val="548AB7"/>
                </a:solidFill>
                <a:latin typeface="Tw Cen MT"/>
                <a:cs typeface="Tw Cen MT"/>
              </a:rPr>
              <a:t>DE</a:t>
            </a:r>
            <a:r>
              <a:rPr sz="1400" b="1" spc="-15" dirty="0">
                <a:solidFill>
                  <a:srgbClr val="548AB7"/>
                </a:solidFill>
                <a:latin typeface="Tw Cen MT"/>
                <a:cs typeface="Tw Cen MT"/>
              </a:rPr>
              <a:t> </a:t>
            </a:r>
            <a:r>
              <a:rPr sz="1400" b="1" dirty="0">
                <a:solidFill>
                  <a:srgbClr val="548AB7"/>
                </a:solidFill>
                <a:latin typeface="Tw Cen MT"/>
                <a:cs typeface="Tw Cen MT"/>
              </a:rPr>
              <a:t>LA</a:t>
            </a:r>
            <a:r>
              <a:rPr sz="1400" b="1" spc="-20" dirty="0">
                <a:solidFill>
                  <a:srgbClr val="548AB7"/>
                </a:solidFill>
                <a:latin typeface="Tw Cen MT"/>
                <a:cs typeface="Tw Cen MT"/>
              </a:rPr>
              <a:t> PRESTACIÓN </a:t>
            </a:r>
            <a:r>
              <a:rPr sz="1400" b="1" dirty="0">
                <a:solidFill>
                  <a:srgbClr val="548AB7"/>
                </a:solidFill>
                <a:latin typeface="Tw Cen MT"/>
                <a:cs typeface="Tw Cen MT"/>
              </a:rPr>
              <a:t>DE</a:t>
            </a:r>
            <a:r>
              <a:rPr sz="1400" b="1" spc="-5" dirty="0">
                <a:solidFill>
                  <a:srgbClr val="548AB7"/>
                </a:solidFill>
                <a:latin typeface="Tw Cen MT"/>
                <a:cs typeface="Tw Cen MT"/>
              </a:rPr>
              <a:t> </a:t>
            </a:r>
            <a:r>
              <a:rPr sz="1400" b="1" spc="-10" dirty="0">
                <a:solidFill>
                  <a:srgbClr val="548AB7"/>
                </a:solidFill>
                <a:latin typeface="Tw Cen MT"/>
                <a:cs typeface="Tw Cen MT"/>
              </a:rPr>
              <a:t>SERVICIO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615103" y="5001386"/>
            <a:ext cx="13862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548AB7"/>
                </a:solidFill>
                <a:latin typeface="Tw Cen MT"/>
                <a:cs typeface="Tw Cen MT"/>
              </a:rPr>
              <a:t>COSTE</a:t>
            </a:r>
            <a:r>
              <a:rPr sz="1400" b="1" spc="-30" dirty="0">
                <a:solidFill>
                  <a:srgbClr val="548AB7"/>
                </a:solidFill>
                <a:latin typeface="Tw Cen MT"/>
                <a:cs typeface="Tw Cen MT"/>
              </a:rPr>
              <a:t> </a:t>
            </a:r>
            <a:r>
              <a:rPr sz="1400" b="1" spc="-5" dirty="0">
                <a:solidFill>
                  <a:srgbClr val="548AB7"/>
                </a:solidFill>
                <a:latin typeface="Tw Cen MT"/>
                <a:cs typeface="Tw Cen MT"/>
              </a:rPr>
              <a:t>DE</a:t>
            </a:r>
            <a:r>
              <a:rPr sz="1400" b="1" spc="-25" dirty="0">
                <a:solidFill>
                  <a:srgbClr val="548AB7"/>
                </a:solidFill>
                <a:latin typeface="Tw Cen MT"/>
                <a:cs typeface="Tw Cen MT"/>
              </a:rPr>
              <a:t> </a:t>
            </a:r>
            <a:r>
              <a:rPr sz="1400" b="1" spc="-5" dirty="0">
                <a:solidFill>
                  <a:srgbClr val="548AB7"/>
                </a:solidFill>
                <a:latin typeface="Tw Cen MT"/>
                <a:cs typeface="Tw Cen MT"/>
              </a:rPr>
              <a:t>ESPERA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567506" y="3674059"/>
            <a:ext cx="29051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548AB7"/>
                </a:solidFill>
                <a:latin typeface="Tw Cen MT"/>
                <a:cs typeface="Tw Cen MT"/>
              </a:rPr>
              <a:t>COSTE</a:t>
            </a:r>
            <a:r>
              <a:rPr sz="1400" b="1" spc="-15" dirty="0">
                <a:solidFill>
                  <a:srgbClr val="548AB7"/>
                </a:solidFill>
                <a:latin typeface="Tw Cen MT"/>
                <a:cs typeface="Tw Cen MT"/>
              </a:rPr>
              <a:t> </a:t>
            </a:r>
            <a:r>
              <a:rPr sz="1400" b="1" spc="-30" dirty="0">
                <a:solidFill>
                  <a:srgbClr val="548AB7"/>
                </a:solidFill>
                <a:latin typeface="Tw Cen MT"/>
                <a:cs typeface="Tw Cen MT"/>
              </a:rPr>
              <a:t>TOTAL</a:t>
            </a:r>
            <a:r>
              <a:rPr sz="1400" b="1" spc="-15" dirty="0">
                <a:solidFill>
                  <a:srgbClr val="548AB7"/>
                </a:solidFill>
                <a:latin typeface="Tw Cen MT"/>
                <a:cs typeface="Tw Cen MT"/>
              </a:rPr>
              <a:t> </a:t>
            </a:r>
            <a:r>
              <a:rPr sz="1400" b="1" dirty="0">
                <a:solidFill>
                  <a:srgbClr val="548AB7"/>
                </a:solidFill>
                <a:latin typeface="Tw Cen MT"/>
                <a:cs typeface="Tw Cen MT"/>
              </a:rPr>
              <a:t>DE</a:t>
            </a:r>
            <a:r>
              <a:rPr sz="1400" b="1" spc="-15" dirty="0">
                <a:solidFill>
                  <a:srgbClr val="548AB7"/>
                </a:solidFill>
                <a:latin typeface="Tw Cen MT"/>
                <a:cs typeface="Tw Cen MT"/>
              </a:rPr>
              <a:t> </a:t>
            </a:r>
            <a:r>
              <a:rPr sz="1400" b="1" dirty="0">
                <a:solidFill>
                  <a:srgbClr val="548AB7"/>
                </a:solidFill>
                <a:latin typeface="Tw Cen MT"/>
                <a:cs typeface="Tw Cen MT"/>
              </a:rPr>
              <a:t>LA</a:t>
            </a:r>
            <a:r>
              <a:rPr sz="1400" b="1" spc="-15" dirty="0">
                <a:solidFill>
                  <a:srgbClr val="548AB7"/>
                </a:solidFill>
                <a:latin typeface="Tw Cen MT"/>
                <a:cs typeface="Tw Cen MT"/>
              </a:rPr>
              <a:t> </a:t>
            </a:r>
            <a:r>
              <a:rPr sz="1400" b="1" spc="-5" dirty="0">
                <a:solidFill>
                  <a:srgbClr val="548AB7"/>
                </a:solidFill>
                <a:latin typeface="Tw Cen MT"/>
                <a:cs typeface="Tw Cen MT"/>
              </a:rPr>
              <a:t>LÍNEA</a:t>
            </a:r>
            <a:r>
              <a:rPr sz="1400" b="1" spc="-10" dirty="0">
                <a:solidFill>
                  <a:srgbClr val="548AB7"/>
                </a:solidFill>
                <a:latin typeface="Tw Cen MT"/>
                <a:cs typeface="Tw Cen MT"/>
              </a:rPr>
              <a:t> </a:t>
            </a:r>
            <a:r>
              <a:rPr sz="1400" b="1" dirty="0">
                <a:solidFill>
                  <a:srgbClr val="548AB7"/>
                </a:solidFill>
                <a:latin typeface="Tw Cen MT"/>
                <a:cs typeface="Tw Cen MT"/>
              </a:rPr>
              <a:t>DE</a:t>
            </a:r>
            <a:r>
              <a:rPr sz="1400" b="1" spc="-15" dirty="0">
                <a:solidFill>
                  <a:srgbClr val="548AB7"/>
                </a:solidFill>
                <a:latin typeface="Tw Cen MT"/>
                <a:cs typeface="Tw Cen MT"/>
              </a:rPr>
              <a:t> </a:t>
            </a:r>
            <a:r>
              <a:rPr sz="1400" b="1" spc="-5" dirty="0">
                <a:solidFill>
                  <a:srgbClr val="548AB7"/>
                </a:solidFill>
                <a:latin typeface="Tw Cen MT"/>
                <a:cs typeface="Tw Cen MT"/>
              </a:rPr>
              <a:t>ESPERA</a:t>
            </a:r>
            <a:endParaRPr sz="1400">
              <a:latin typeface="Tw Cen MT"/>
              <a:cs typeface="Tw Cen MT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859997" y="6047994"/>
            <a:ext cx="4140200" cy="540385"/>
            <a:chOff x="4859997" y="6047994"/>
            <a:chExt cx="4140200" cy="540385"/>
          </a:xfrm>
        </p:grpSpPr>
        <p:sp>
          <p:nvSpPr>
            <p:cNvPr id="33" name="object 33"/>
            <p:cNvSpPr/>
            <p:nvPr/>
          </p:nvSpPr>
          <p:spPr>
            <a:xfrm>
              <a:off x="4859997" y="6047994"/>
              <a:ext cx="4140200" cy="540385"/>
            </a:xfrm>
            <a:custGeom>
              <a:avLst/>
              <a:gdLst/>
              <a:ahLst/>
              <a:cxnLst/>
              <a:rect l="l" t="t" r="r" b="b"/>
              <a:pathLst>
                <a:path w="4140200" h="540384">
                  <a:moveTo>
                    <a:pt x="4139996" y="0"/>
                  </a:moveTo>
                  <a:lnTo>
                    <a:pt x="0" y="0"/>
                  </a:lnTo>
                  <a:lnTo>
                    <a:pt x="0" y="540003"/>
                  </a:lnTo>
                  <a:lnTo>
                    <a:pt x="2069998" y="540003"/>
                  </a:lnTo>
                  <a:lnTo>
                    <a:pt x="4139996" y="540003"/>
                  </a:lnTo>
                  <a:lnTo>
                    <a:pt x="41399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859997" y="6047994"/>
              <a:ext cx="4140200" cy="540385"/>
            </a:xfrm>
            <a:custGeom>
              <a:avLst/>
              <a:gdLst/>
              <a:ahLst/>
              <a:cxnLst/>
              <a:rect l="l" t="t" r="r" b="b"/>
              <a:pathLst>
                <a:path w="4140200" h="540384">
                  <a:moveTo>
                    <a:pt x="2069998" y="540003"/>
                  </a:moveTo>
                  <a:lnTo>
                    <a:pt x="0" y="540003"/>
                  </a:lnTo>
                  <a:lnTo>
                    <a:pt x="0" y="0"/>
                  </a:lnTo>
                  <a:lnTo>
                    <a:pt x="4139996" y="0"/>
                  </a:lnTo>
                  <a:lnTo>
                    <a:pt x="4139996" y="540003"/>
                  </a:lnTo>
                  <a:lnTo>
                    <a:pt x="2069998" y="54000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295"/>
              </a:lnSpc>
            </a:pPr>
            <a:r>
              <a:rPr spc="-5" dirty="0"/>
              <a:t>Dirección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Operaciones</a:t>
            </a:r>
            <a:r>
              <a:rPr spc="-10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5" dirty="0"/>
              <a:t>Servicios</a:t>
            </a:r>
          </a:p>
          <a:p>
            <a:pPr algn="ctr">
              <a:lnSpc>
                <a:spcPts val="1545"/>
              </a:lnSpc>
            </a:pP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Grado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en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Ciencia</a:t>
            </a:r>
            <a:r>
              <a:rPr i="0" spc="-15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Gestión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Ingeniería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de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Servicios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9156700" cy="6858000"/>
            <a:chOff x="-6350" y="0"/>
            <a:chExt cx="91567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02185"/>
              <a:ext cx="9143631" cy="94933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5948286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9143631" y="0"/>
                  </a:moveTo>
                  <a:lnTo>
                    <a:pt x="0" y="0"/>
                  </a:lnTo>
                  <a:lnTo>
                    <a:pt x="0" y="856792"/>
                  </a:lnTo>
                  <a:lnTo>
                    <a:pt x="9143631" y="856792"/>
                  </a:lnTo>
                  <a:lnTo>
                    <a:pt x="91436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805079"/>
              <a:ext cx="4508500" cy="0"/>
            </a:xfrm>
            <a:custGeom>
              <a:avLst/>
              <a:gdLst/>
              <a:ahLst/>
              <a:cxnLst/>
              <a:rect l="l" t="t" r="r" b="b"/>
              <a:pathLst>
                <a:path w="4508500">
                  <a:moveTo>
                    <a:pt x="4508284" y="0"/>
                  </a:moveTo>
                  <a:lnTo>
                    <a:pt x="0" y="0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941987"/>
              <a:ext cx="9144000" cy="12700"/>
            </a:xfrm>
            <a:custGeom>
              <a:avLst/>
              <a:gdLst/>
              <a:ahLst/>
              <a:cxnLst/>
              <a:rect l="l" t="t" r="r" b="b"/>
              <a:pathLst>
                <a:path w="9144000" h="12700">
                  <a:moveTo>
                    <a:pt x="0" y="12598"/>
                  </a:moveTo>
                  <a:lnTo>
                    <a:pt x="9143631" y="12598"/>
                  </a:lnTo>
                  <a:lnTo>
                    <a:pt x="9143631" y="0"/>
                  </a:lnTo>
                  <a:lnTo>
                    <a:pt x="0" y="0"/>
                  </a:lnTo>
                  <a:lnTo>
                    <a:pt x="0" y="125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08284" y="6805079"/>
              <a:ext cx="4635500" cy="0"/>
            </a:xfrm>
            <a:custGeom>
              <a:avLst/>
              <a:gdLst/>
              <a:ahLst/>
              <a:cxnLst/>
              <a:rect l="l" t="t" r="r" b="b"/>
              <a:pathLst>
                <a:path w="4635500">
                  <a:moveTo>
                    <a:pt x="4635347" y="0"/>
                  </a:moveTo>
                  <a:lnTo>
                    <a:pt x="0" y="0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24" y="6137287"/>
              <a:ext cx="1423784" cy="54251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10374" y="787222"/>
            <a:ext cx="871855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1</a:t>
            </a:r>
            <a:r>
              <a:rPr sz="650" spc="5" dirty="0">
                <a:solidFill>
                  <a:srgbClr val="F1F1F1"/>
                </a:solidFill>
                <a:latin typeface="Gill Sans MT"/>
                <a:cs typeface="Gill Sans MT"/>
              </a:rPr>
              <a:t>.</a:t>
            </a:r>
            <a:r>
              <a:rPr sz="650" spc="-25" dirty="0">
                <a:solidFill>
                  <a:srgbClr val="F1F1F1"/>
                </a:solidFill>
                <a:latin typeface="Gill Sans MT"/>
                <a:cs typeface="Gill Sans MT"/>
              </a:rPr>
              <a:t>C</a:t>
            </a:r>
            <a:r>
              <a:rPr sz="650" spc="-35" dirty="0">
                <a:solidFill>
                  <a:srgbClr val="F1F1F1"/>
                </a:solidFill>
                <a:latin typeface="Gill Sans MT"/>
                <a:cs typeface="Gill Sans MT"/>
              </a:rPr>
              <a:t>AM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PU</a:t>
            </a:r>
            <a:r>
              <a:rPr sz="650" spc="1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10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D</a:t>
            </a:r>
            <a:r>
              <a:rPr sz="650" spc="15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650" spc="-9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650" spc="-30" dirty="0">
                <a:solidFill>
                  <a:srgbClr val="F1F1F1"/>
                </a:solidFill>
                <a:latin typeface="Gill Sans MT"/>
                <a:cs typeface="Gill Sans MT"/>
              </a:rPr>
              <a:t>Ó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80" dirty="0">
                <a:solidFill>
                  <a:srgbClr val="F1F1F1"/>
                </a:solidFill>
                <a:latin typeface="Gill Sans MT"/>
                <a:cs typeface="Gill Sans MT"/>
              </a:rPr>
              <a:t>T</a:t>
            </a: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O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LE</a:t>
            </a:r>
            <a:r>
              <a:rPr sz="650" spc="1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endParaRPr sz="650">
              <a:latin typeface="Gill Sans MT"/>
              <a:cs typeface="Gill Sans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-355" y="395274"/>
            <a:ext cx="8497570" cy="937894"/>
            <a:chOff x="-355" y="395274"/>
            <a:chExt cx="8497570" cy="937894"/>
          </a:xfrm>
        </p:grpSpPr>
        <p:sp>
          <p:nvSpPr>
            <p:cNvPr id="11" name="object 11"/>
            <p:cNvSpPr/>
            <p:nvPr/>
          </p:nvSpPr>
          <p:spPr>
            <a:xfrm>
              <a:off x="0" y="957237"/>
              <a:ext cx="3150870" cy="375920"/>
            </a:xfrm>
            <a:custGeom>
              <a:avLst/>
              <a:gdLst/>
              <a:ahLst/>
              <a:cxnLst/>
              <a:rect l="l" t="t" r="r" b="b"/>
              <a:pathLst>
                <a:path w="3150870" h="375919">
                  <a:moveTo>
                    <a:pt x="3150717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575358" y="375843"/>
                  </a:lnTo>
                  <a:lnTo>
                    <a:pt x="3150717" y="375843"/>
                  </a:lnTo>
                  <a:lnTo>
                    <a:pt x="3150717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355" y="957237"/>
              <a:ext cx="3556000" cy="375920"/>
            </a:xfrm>
            <a:custGeom>
              <a:avLst/>
              <a:gdLst/>
              <a:ahLst/>
              <a:cxnLst/>
              <a:rect l="l" t="t" r="r" b="b"/>
              <a:pathLst>
                <a:path w="3556000" h="375919">
                  <a:moveTo>
                    <a:pt x="3555720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778038" y="375843"/>
                  </a:lnTo>
                  <a:lnTo>
                    <a:pt x="3555720" y="375843"/>
                  </a:lnTo>
                  <a:lnTo>
                    <a:pt x="3555720" y="0"/>
                  </a:lnTo>
                  <a:close/>
                </a:path>
              </a:pathLst>
            </a:custGeom>
            <a:solidFill>
              <a:srgbClr val="D12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395274"/>
              <a:ext cx="8496935" cy="561975"/>
            </a:xfrm>
            <a:custGeom>
              <a:avLst/>
              <a:gdLst/>
              <a:ahLst/>
              <a:cxnLst/>
              <a:rect l="l" t="t" r="r" b="b"/>
              <a:pathLst>
                <a:path w="8496935" h="561975">
                  <a:moveTo>
                    <a:pt x="8496719" y="0"/>
                  </a:moveTo>
                  <a:lnTo>
                    <a:pt x="0" y="0"/>
                  </a:lnTo>
                  <a:lnTo>
                    <a:pt x="0" y="561606"/>
                  </a:lnTo>
                  <a:lnTo>
                    <a:pt x="4248365" y="561606"/>
                  </a:lnTo>
                  <a:lnTo>
                    <a:pt x="8496719" y="561606"/>
                  </a:lnTo>
                  <a:lnTo>
                    <a:pt x="8496719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753021" y="426859"/>
            <a:ext cx="7391400" cy="3409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050" b="1" spc="5" dirty="0">
                <a:latin typeface="Gill Sans Ultra Bold"/>
                <a:cs typeface="Gill Sans Ultra Bold"/>
              </a:rPr>
              <a:t>4.4.</a:t>
            </a:r>
            <a:r>
              <a:rPr sz="2050" b="1" spc="-125" dirty="0">
                <a:latin typeface="Gill Sans Ultra Bold"/>
                <a:cs typeface="Gill Sans Ultra Bold"/>
              </a:rPr>
              <a:t> </a:t>
            </a:r>
            <a:r>
              <a:rPr sz="2050" b="1" spc="5" dirty="0">
                <a:latin typeface="Gill Sans Ultra Bold"/>
                <a:cs typeface="Gill Sans Ultra Bold"/>
              </a:rPr>
              <a:t>Mode</a:t>
            </a:r>
            <a:r>
              <a:rPr sz="2050" b="1" dirty="0">
                <a:latin typeface="Gill Sans Ultra Bold"/>
                <a:cs typeface="Gill Sans Ultra Bold"/>
              </a:rPr>
              <a:t>l</a:t>
            </a:r>
            <a:r>
              <a:rPr sz="2050" b="1" spc="5" dirty="0">
                <a:latin typeface="Gill Sans Ultra Bold"/>
                <a:cs typeface="Gill Sans Ultra Bold"/>
              </a:rPr>
              <a:t>o</a:t>
            </a:r>
            <a:r>
              <a:rPr sz="2050" b="1" spc="10" dirty="0">
                <a:latin typeface="Gill Sans Ultra Bold"/>
                <a:cs typeface="Gill Sans Ultra Bold"/>
              </a:rPr>
              <a:t>s</a:t>
            </a:r>
            <a:r>
              <a:rPr sz="2050" b="1" spc="-10" dirty="0">
                <a:latin typeface="Gill Sans Ultra Bold"/>
                <a:cs typeface="Gill Sans Ultra Bold"/>
              </a:rPr>
              <a:t> </a:t>
            </a:r>
            <a:r>
              <a:rPr sz="2050" b="1" spc="5" dirty="0">
                <a:latin typeface="Gill Sans Ultra Bold"/>
                <a:cs typeface="Gill Sans Ultra Bold"/>
              </a:rPr>
              <a:t>d</a:t>
            </a:r>
            <a:r>
              <a:rPr sz="2050" b="1" spc="10" dirty="0">
                <a:latin typeface="Gill Sans Ultra Bold"/>
                <a:cs typeface="Gill Sans Ultra Bold"/>
              </a:rPr>
              <a:t>e</a:t>
            </a:r>
            <a:r>
              <a:rPr sz="2050" b="1" spc="-10" dirty="0">
                <a:latin typeface="Gill Sans Ultra Bold"/>
                <a:cs typeface="Gill Sans Ultra Bold"/>
              </a:rPr>
              <a:t> </a:t>
            </a:r>
            <a:r>
              <a:rPr sz="2050" b="1" spc="10" dirty="0">
                <a:latin typeface="Gill Sans Ultra Bold"/>
                <a:cs typeface="Gill Sans Ultra Bold"/>
              </a:rPr>
              <a:t>c</a:t>
            </a:r>
            <a:r>
              <a:rPr sz="2050" b="1" spc="5" dirty="0">
                <a:latin typeface="Gill Sans Ultra Bold"/>
                <a:cs typeface="Gill Sans Ultra Bold"/>
              </a:rPr>
              <a:t>ol</a:t>
            </a:r>
            <a:r>
              <a:rPr sz="2050" b="1" dirty="0">
                <a:latin typeface="Gill Sans Ultra Bold"/>
                <a:cs typeface="Gill Sans Ultra Bold"/>
              </a:rPr>
              <a:t>a</a:t>
            </a:r>
            <a:r>
              <a:rPr sz="2050" b="1" spc="10" dirty="0">
                <a:latin typeface="Gill Sans Ultra Bold"/>
                <a:cs typeface="Gill Sans Ultra Bold"/>
              </a:rPr>
              <a:t>s</a:t>
            </a:r>
            <a:r>
              <a:rPr sz="2050" b="1" spc="5" dirty="0">
                <a:latin typeface="Gill Sans Ultra Bold"/>
                <a:cs typeface="Gill Sans Ultra Bold"/>
              </a:rPr>
              <a:t>:</a:t>
            </a:r>
            <a:r>
              <a:rPr sz="2050" b="1" spc="-285" dirty="0">
                <a:latin typeface="Gill Sans Ultra Bold"/>
                <a:cs typeface="Gill Sans Ultra Bold"/>
              </a:rPr>
              <a:t> </a:t>
            </a:r>
            <a:r>
              <a:rPr sz="2050" b="1" spc="-5" dirty="0">
                <a:latin typeface="Gill Sans Ultra Bold"/>
                <a:cs typeface="Gill Sans Ultra Bold"/>
              </a:rPr>
              <a:t>A</a:t>
            </a:r>
            <a:r>
              <a:rPr sz="2050" b="1" spc="5" dirty="0">
                <a:latin typeface="Gill Sans Ultra Bold"/>
                <a:cs typeface="Gill Sans Ultra Bold"/>
              </a:rPr>
              <a:t>pli</a:t>
            </a:r>
            <a:r>
              <a:rPr sz="2050" b="1" dirty="0">
                <a:latin typeface="Gill Sans Ultra Bold"/>
                <a:cs typeface="Gill Sans Ultra Bold"/>
              </a:rPr>
              <a:t>c</a:t>
            </a:r>
            <a:r>
              <a:rPr sz="2050" b="1" spc="10" dirty="0">
                <a:latin typeface="Gill Sans Ultra Bold"/>
                <a:cs typeface="Gill Sans Ultra Bold"/>
              </a:rPr>
              <a:t>a</a:t>
            </a:r>
            <a:r>
              <a:rPr sz="2050" b="1" dirty="0">
                <a:latin typeface="Gill Sans Ultra Bold"/>
                <a:cs typeface="Gill Sans Ultra Bold"/>
              </a:rPr>
              <a:t>c</a:t>
            </a:r>
            <a:r>
              <a:rPr sz="2050" b="1" spc="5" dirty="0">
                <a:latin typeface="Gill Sans Ultra Bold"/>
                <a:cs typeface="Gill Sans Ultra Bold"/>
              </a:rPr>
              <a:t>ió</a:t>
            </a:r>
            <a:r>
              <a:rPr sz="2050" b="1" spc="10" dirty="0">
                <a:latin typeface="Gill Sans Ultra Bold"/>
                <a:cs typeface="Gill Sans Ultra Bold"/>
              </a:rPr>
              <a:t>n</a:t>
            </a:r>
            <a:r>
              <a:rPr sz="2050" b="1" spc="-5" dirty="0">
                <a:latin typeface="Gill Sans Ultra Bold"/>
                <a:cs typeface="Gill Sans Ultra Bold"/>
              </a:rPr>
              <a:t> </a:t>
            </a:r>
            <a:r>
              <a:rPr sz="2050" b="1" spc="5" dirty="0">
                <a:latin typeface="Gill Sans Ultra Bold"/>
                <a:cs typeface="Gill Sans Ultra Bold"/>
              </a:rPr>
              <a:t>e</a:t>
            </a:r>
            <a:r>
              <a:rPr sz="2050" b="1" spc="10" dirty="0">
                <a:latin typeface="Gill Sans Ultra Bold"/>
                <a:cs typeface="Gill Sans Ultra Bold"/>
              </a:rPr>
              <a:t>n</a:t>
            </a:r>
            <a:r>
              <a:rPr sz="2050" b="1" spc="-5" dirty="0">
                <a:latin typeface="Gill Sans Ultra Bold"/>
                <a:cs typeface="Gill Sans Ultra Bold"/>
              </a:rPr>
              <a:t> </a:t>
            </a:r>
            <a:r>
              <a:rPr sz="2050" b="1" dirty="0">
                <a:latin typeface="Gill Sans Ultra Bold"/>
                <a:cs typeface="Gill Sans Ultra Bold"/>
              </a:rPr>
              <a:t>S</a:t>
            </a:r>
            <a:r>
              <a:rPr sz="2050" b="1" spc="5" dirty="0">
                <a:latin typeface="Gill Sans Ultra Bold"/>
                <a:cs typeface="Gill Sans Ultra Bold"/>
              </a:rPr>
              <a:t>e</a:t>
            </a:r>
            <a:r>
              <a:rPr sz="2050" b="1" spc="25" dirty="0">
                <a:latin typeface="Gill Sans Ultra Bold"/>
                <a:cs typeface="Gill Sans Ultra Bold"/>
              </a:rPr>
              <a:t>r</a:t>
            </a:r>
            <a:r>
              <a:rPr sz="2050" b="1" dirty="0">
                <a:latin typeface="Gill Sans Ultra Bold"/>
                <a:cs typeface="Gill Sans Ultra Bold"/>
              </a:rPr>
              <a:t>vi</a:t>
            </a:r>
            <a:r>
              <a:rPr sz="2050" b="1" spc="10" dirty="0">
                <a:latin typeface="Gill Sans Ultra Bold"/>
                <a:cs typeface="Gill Sans Ultra Bold"/>
              </a:rPr>
              <a:t>c</a:t>
            </a:r>
            <a:r>
              <a:rPr sz="2050" b="1" dirty="0">
                <a:latin typeface="Gill Sans Ultra Bold"/>
                <a:cs typeface="Gill Sans Ultra Bold"/>
              </a:rPr>
              <a:t>i</a:t>
            </a:r>
            <a:r>
              <a:rPr sz="2050" b="1" spc="5" dirty="0">
                <a:latin typeface="Gill Sans Ultra Bold"/>
                <a:cs typeface="Gill Sans Ultra Bold"/>
              </a:rPr>
              <a:t>os</a:t>
            </a:r>
            <a:endParaRPr sz="2050">
              <a:latin typeface="Gill Sans Ultra Bold"/>
              <a:cs typeface="Gill Sans Ultra Bold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101951" y="4135234"/>
            <a:ext cx="4346575" cy="1685925"/>
            <a:chOff x="2101951" y="4135234"/>
            <a:chExt cx="4346575" cy="1685925"/>
          </a:xfrm>
        </p:grpSpPr>
        <p:sp>
          <p:nvSpPr>
            <p:cNvPr id="16" name="object 16"/>
            <p:cNvSpPr/>
            <p:nvPr/>
          </p:nvSpPr>
          <p:spPr>
            <a:xfrm>
              <a:off x="2106714" y="4139996"/>
              <a:ext cx="4337050" cy="1676400"/>
            </a:xfrm>
            <a:custGeom>
              <a:avLst/>
              <a:gdLst/>
              <a:ahLst/>
              <a:cxnLst/>
              <a:rect l="l" t="t" r="r" b="b"/>
              <a:pathLst>
                <a:path w="4337050" h="1676400">
                  <a:moveTo>
                    <a:pt x="4336923" y="0"/>
                  </a:moveTo>
                  <a:lnTo>
                    <a:pt x="0" y="0"/>
                  </a:lnTo>
                  <a:lnTo>
                    <a:pt x="0" y="1676158"/>
                  </a:lnTo>
                  <a:lnTo>
                    <a:pt x="2168652" y="1676158"/>
                  </a:lnTo>
                  <a:lnTo>
                    <a:pt x="4336923" y="1676158"/>
                  </a:lnTo>
                  <a:lnTo>
                    <a:pt x="4336923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106714" y="4139996"/>
              <a:ext cx="4337050" cy="1676400"/>
            </a:xfrm>
            <a:custGeom>
              <a:avLst/>
              <a:gdLst/>
              <a:ahLst/>
              <a:cxnLst/>
              <a:rect l="l" t="t" r="r" b="b"/>
              <a:pathLst>
                <a:path w="4337050" h="1676400">
                  <a:moveTo>
                    <a:pt x="2168652" y="1676158"/>
                  </a:moveTo>
                  <a:lnTo>
                    <a:pt x="0" y="1676158"/>
                  </a:lnTo>
                  <a:lnTo>
                    <a:pt x="0" y="0"/>
                  </a:lnTo>
                  <a:lnTo>
                    <a:pt x="4336923" y="0"/>
                  </a:lnTo>
                  <a:lnTo>
                    <a:pt x="4336923" y="1676158"/>
                  </a:lnTo>
                  <a:lnTo>
                    <a:pt x="2168652" y="1676158"/>
                  </a:lnTo>
                  <a:close/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68617" y="989545"/>
            <a:ext cx="7990205" cy="3482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5305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D1282D"/>
                </a:solidFill>
                <a:latin typeface="Gill Sans MT"/>
                <a:cs typeface="Gill Sans MT"/>
              </a:rPr>
              <a:t>Subtítulo</a:t>
            </a:r>
            <a:r>
              <a:rPr sz="1600" spc="-95" dirty="0">
                <a:solidFill>
                  <a:srgbClr val="D1282D"/>
                </a:solidFill>
                <a:latin typeface="Gill Sans MT"/>
                <a:cs typeface="Gill Sans MT"/>
              </a:rPr>
              <a:t> </a:t>
            </a:r>
            <a:r>
              <a:rPr sz="1600" spc="-5" dirty="0">
                <a:solidFill>
                  <a:srgbClr val="D1282D"/>
                </a:solidFill>
                <a:latin typeface="Gill Sans MT"/>
                <a:cs typeface="Gill Sans MT"/>
              </a:rPr>
              <a:t>1</a:t>
            </a:r>
            <a:endParaRPr sz="16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50">
              <a:latin typeface="Gill Sans MT"/>
              <a:cs typeface="Gill Sans MT"/>
            </a:endParaRPr>
          </a:p>
          <a:p>
            <a:pPr marL="560070" indent="-548005">
              <a:lnSpc>
                <a:spcPct val="100000"/>
              </a:lnSpc>
              <a:buClr>
                <a:srgbClr val="C00000"/>
              </a:buClr>
              <a:buSzPct val="116666"/>
              <a:buFont typeface="Wingdings"/>
              <a:buChar char=""/>
              <a:tabLst>
                <a:tab pos="560070" algn="l"/>
                <a:tab pos="560705" algn="l"/>
              </a:tabLst>
            </a:pPr>
            <a:r>
              <a:rPr sz="2400" spc="-5" dirty="0">
                <a:latin typeface="Gill Sans MT"/>
                <a:cs typeface="Gill Sans MT"/>
              </a:rPr>
              <a:t>Componentes</a:t>
            </a:r>
            <a:r>
              <a:rPr sz="2400" spc="-1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o</a:t>
            </a:r>
            <a:r>
              <a:rPr sz="2400" spc="-5" dirty="0">
                <a:latin typeface="Gill Sans MT"/>
                <a:cs typeface="Gill Sans MT"/>
              </a:rPr>
              <a:t> </a:t>
            </a:r>
            <a:r>
              <a:rPr sz="2400" spc="5" dirty="0">
                <a:latin typeface="Gill Sans MT"/>
                <a:cs typeface="Gill Sans MT"/>
              </a:rPr>
              <a:t>partes</a:t>
            </a:r>
            <a:r>
              <a:rPr sz="2400" spc="-1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de</a:t>
            </a:r>
            <a:r>
              <a:rPr sz="2400" spc="-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una</a:t>
            </a:r>
            <a:r>
              <a:rPr sz="2400" spc="-1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cola</a:t>
            </a:r>
            <a:r>
              <a:rPr sz="2400" spc="-1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o</a:t>
            </a:r>
            <a:r>
              <a:rPr sz="2400" spc="-1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sistema</a:t>
            </a:r>
            <a:r>
              <a:rPr sz="2400" spc="-1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de</a:t>
            </a:r>
            <a:r>
              <a:rPr sz="2400" spc="-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espera:</a:t>
            </a:r>
            <a:endParaRPr sz="2400">
              <a:latin typeface="Gill Sans MT"/>
              <a:cs typeface="Gill Sans MT"/>
            </a:endParaRPr>
          </a:p>
          <a:p>
            <a:pPr marL="876300" lvl="1" indent="-589915">
              <a:lnSpc>
                <a:spcPct val="100000"/>
              </a:lnSpc>
              <a:spcBef>
                <a:spcPts val="990"/>
              </a:spcBef>
              <a:buClr>
                <a:srgbClr val="000000"/>
              </a:buClr>
              <a:buFont typeface="Gill Sans Ultra Bold"/>
              <a:buAutoNum type="arabicParenBoth"/>
              <a:tabLst>
                <a:tab pos="876935" algn="l"/>
              </a:tabLst>
            </a:pPr>
            <a:r>
              <a:rPr sz="2000" spc="-5" dirty="0">
                <a:solidFill>
                  <a:srgbClr val="C00000"/>
                </a:solidFill>
                <a:latin typeface="Gill Sans MT"/>
                <a:cs typeface="Gill Sans MT"/>
              </a:rPr>
              <a:t>Llegadas</a:t>
            </a:r>
            <a:r>
              <a:rPr sz="2000" spc="-1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C00000"/>
                </a:solidFill>
                <a:latin typeface="Gill Sans MT"/>
                <a:cs typeface="Gill Sans MT"/>
              </a:rPr>
              <a:t>o </a:t>
            </a:r>
            <a:r>
              <a:rPr sz="2000" spc="-5" dirty="0">
                <a:solidFill>
                  <a:srgbClr val="C00000"/>
                </a:solidFill>
                <a:latin typeface="Gill Sans MT"/>
                <a:cs typeface="Gill Sans MT"/>
              </a:rPr>
              <a:t>entradas</a:t>
            </a:r>
            <a:r>
              <a:rPr sz="2000" spc="-1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Gill Sans MT"/>
                <a:cs typeface="Gill Sans MT"/>
              </a:rPr>
              <a:t>al</a:t>
            </a:r>
            <a:r>
              <a:rPr sz="2000" spc="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Gill Sans MT"/>
                <a:cs typeface="Gill Sans MT"/>
              </a:rPr>
              <a:t>sistema</a:t>
            </a:r>
            <a:r>
              <a:rPr sz="2000" spc="-10" dirty="0">
                <a:latin typeface="Gill Sans MT"/>
                <a:cs typeface="Gill Sans MT"/>
              </a:rPr>
              <a:t>:Tamaño</a:t>
            </a:r>
            <a:r>
              <a:rPr sz="2000" spc="-5" dirty="0">
                <a:latin typeface="Gill Sans MT"/>
                <a:cs typeface="Gill Sans MT"/>
              </a:rPr>
              <a:t> de la</a:t>
            </a:r>
            <a:r>
              <a:rPr sz="2000" spc="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población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de</a:t>
            </a:r>
            <a:r>
              <a:rPr sz="2000" spc="-5" dirty="0">
                <a:latin typeface="Gill Sans MT"/>
                <a:cs typeface="Gill Sans MT"/>
              </a:rPr>
              <a:t> llegada,</a:t>
            </a:r>
            <a:endParaRPr sz="2000">
              <a:latin typeface="Gill Sans MT"/>
              <a:cs typeface="Gill Sans MT"/>
            </a:endParaRPr>
          </a:p>
          <a:p>
            <a:pPr marL="469900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latin typeface="Gill Sans MT"/>
                <a:cs typeface="Gill Sans MT"/>
              </a:rPr>
              <a:t>Patrón</a:t>
            </a:r>
            <a:r>
              <a:rPr sz="200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de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llegada</a:t>
            </a:r>
            <a:r>
              <a:rPr sz="2000" dirty="0">
                <a:latin typeface="Gill Sans MT"/>
                <a:cs typeface="Gill Sans MT"/>
              </a:rPr>
              <a:t> y</a:t>
            </a:r>
            <a:r>
              <a:rPr sz="2000" spc="-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Comportamiento</a:t>
            </a:r>
            <a:r>
              <a:rPr sz="2000" spc="-5" dirty="0">
                <a:latin typeface="Gill Sans MT"/>
                <a:cs typeface="Gill Sans MT"/>
              </a:rPr>
              <a:t> de las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llegadas</a:t>
            </a:r>
            <a:endParaRPr sz="2000">
              <a:latin typeface="Gill Sans MT"/>
              <a:cs typeface="Gill Sans MT"/>
            </a:endParaRPr>
          </a:p>
          <a:p>
            <a:pPr marL="876300" lvl="1" indent="-589915">
              <a:lnSpc>
                <a:spcPct val="100000"/>
              </a:lnSpc>
              <a:spcBef>
                <a:spcPts val="880"/>
              </a:spcBef>
              <a:buClr>
                <a:srgbClr val="000000"/>
              </a:buClr>
              <a:buFont typeface="Gill Sans Ultra Bold"/>
              <a:buAutoNum type="arabicParenBoth" startAt="2"/>
              <a:tabLst>
                <a:tab pos="876935" algn="l"/>
              </a:tabLst>
            </a:pPr>
            <a:r>
              <a:rPr sz="2000" spc="-5" dirty="0">
                <a:solidFill>
                  <a:srgbClr val="C00000"/>
                </a:solidFill>
                <a:latin typeface="Gill Sans MT"/>
                <a:cs typeface="Gill Sans MT"/>
              </a:rPr>
              <a:t>Lí</a:t>
            </a:r>
            <a:r>
              <a:rPr sz="2000" spc="5" dirty="0">
                <a:solidFill>
                  <a:srgbClr val="C00000"/>
                </a:solidFill>
                <a:latin typeface="Gill Sans MT"/>
                <a:cs typeface="Gill Sans MT"/>
              </a:rPr>
              <a:t>n</a:t>
            </a:r>
            <a:r>
              <a:rPr sz="2000" dirty="0">
                <a:solidFill>
                  <a:srgbClr val="C00000"/>
                </a:solidFill>
                <a:latin typeface="Gill Sans MT"/>
                <a:cs typeface="Gill Sans MT"/>
              </a:rPr>
              <a:t>ea</a:t>
            </a:r>
            <a:r>
              <a:rPr sz="2000" spc="-1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2000" spc="5" dirty="0">
                <a:solidFill>
                  <a:srgbClr val="C00000"/>
                </a:solidFill>
                <a:latin typeface="Gill Sans MT"/>
                <a:cs typeface="Gill Sans MT"/>
              </a:rPr>
              <a:t>d</a:t>
            </a:r>
            <a:r>
              <a:rPr sz="2000" dirty="0">
                <a:solidFill>
                  <a:srgbClr val="C00000"/>
                </a:solidFill>
                <a:latin typeface="Gill Sans MT"/>
                <a:cs typeface="Gill Sans MT"/>
              </a:rPr>
              <a:t>e</a:t>
            </a:r>
            <a:r>
              <a:rPr sz="2000" spc="-1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C00000"/>
                </a:solidFill>
                <a:latin typeface="Gill Sans MT"/>
                <a:cs typeface="Gill Sans MT"/>
              </a:rPr>
              <a:t>espe</a:t>
            </a:r>
            <a:r>
              <a:rPr sz="2000" spc="5" dirty="0">
                <a:solidFill>
                  <a:srgbClr val="C00000"/>
                </a:solidFill>
                <a:latin typeface="Gill Sans MT"/>
                <a:cs typeface="Gill Sans MT"/>
              </a:rPr>
              <a:t>r</a:t>
            </a:r>
            <a:r>
              <a:rPr sz="2000" dirty="0">
                <a:solidFill>
                  <a:srgbClr val="C00000"/>
                </a:solidFill>
                <a:latin typeface="Gill Sans MT"/>
                <a:cs typeface="Gill Sans MT"/>
              </a:rPr>
              <a:t>a</a:t>
            </a:r>
            <a:r>
              <a:rPr sz="2000" dirty="0">
                <a:latin typeface="Gill Sans MT"/>
                <a:cs typeface="Gill Sans MT"/>
              </a:rPr>
              <a:t>:</a:t>
            </a:r>
            <a:r>
              <a:rPr sz="2000" spc="-21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l</a:t>
            </a:r>
            <a:r>
              <a:rPr sz="2000" spc="5" dirty="0">
                <a:latin typeface="Gill Sans MT"/>
                <a:cs typeface="Gill Sans MT"/>
              </a:rPr>
              <a:t>o</a:t>
            </a:r>
            <a:r>
              <a:rPr sz="2000" dirty="0">
                <a:latin typeface="Gill Sans MT"/>
                <a:cs typeface="Gill Sans MT"/>
              </a:rPr>
              <a:t>n</a:t>
            </a:r>
            <a:r>
              <a:rPr sz="2000" spc="5" dirty="0">
                <a:latin typeface="Gill Sans MT"/>
                <a:cs typeface="Gill Sans MT"/>
              </a:rPr>
              <a:t>g</a:t>
            </a:r>
            <a:r>
              <a:rPr sz="2000" spc="-5" dirty="0">
                <a:latin typeface="Gill Sans MT"/>
                <a:cs typeface="Gill Sans MT"/>
              </a:rPr>
              <a:t>i</a:t>
            </a:r>
            <a:r>
              <a:rPr sz="2000" dirty="0">
                <a:latin typeface="Gill Sans MT"/>
                <a:cs typeface="Gill Sans MT"/>
              </a:rPr>
              <a:t>t</a:t>
            </a:r>
            <a:r>
              <a:rPr sz="2000" spc="5" dirty="0">
                <a:latin typeface="Gill Sans MT"/>
                <a:cs typeface="Gill Sans MT"/>
              </a:rPr>
              <a:t>u</a:t>
            </a:r>
            <a:r>
              <a:rPr sz="2000" dirty="0">
                <a:latin typeface="Gill Sans MT"/>
                <a:cs typeface="Gill Sans MT"/>
              </a:rPr>
              <a:t>d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y</a:t>
            </a:r>
            <a:r>
              <a:rPr sz="2000" spc="-5" dirty="0">
                <a:latin typeface="Gill Sans MT"/>
                <a:cs typeface="Gill Sans MT"/>
              </a:rPr>
              <a:t> d</a:t>
            </a:r>
            <a:r>
              <a:rPr sz="2000" spc="5" dirty="0">
                <a:latin typeface="Gill Sans MT"/>
                <a:cs typeface="Gill Sans MT"/>
              </a:rPr>
              <a:t>i</a:t>
            </a:r>
            <a:r>
              <a:rPr sz="2000" spc="-10" dirty="0">
                <a:latin typeface="Gill Sans MT"/>
                <a:cs typeface="Gill Sans MT"/>
              </a:rPr>
              <a:t>s</a:t>
            </a:r>
            <a:r>
              <a:rPr sz="2000" dirty="0">
                <a:latin typeface="Gill Sans MT"/>
                <a:cs typeface="Gill Sans MT"/>
              </a:rPr>
              <a:t>c</a:t>
            </a:r>
            <a:r>
              <a:rPr sz="2000" spc="-5" dirty="0">
                <a:latin typeface="Gill Sans MT"/>
                <a:cs typeface="Gill Sans MT"/>
              </a:rPr>
              <a:t>i</a:t>
            </a:r>
            <a:r>
              <a:rPr sz="2000" spc="5" dirty="0">
                <a:latin typeface="Gill Sans MT"/>
                <a:cs typeface="Gill Sans MT"/>
              </a:rPr>
              <a:t>pl</a:t>
            </a:r>
            <a:r>
              <a:rPr sz="2000" spc="-5" dirty="0">
                <a:latin typeface="Gill Sans MT"/>
                <a:cs typeface="Gill Sans MT"/>
              </a:rPr>
              <a:t>i</a:t>
            </a:r>
            <a:r>
              <a:rPr sz="2000" spc="5" dirty="0">
                <a:latin typeface="Gill Sans MT"/>
                <a:cs typeface="Gill Sans MT"/>
              </a:rPr>
              <a:t>n</a:t>
            </a:r>
            <a:r>
              <a:rPr sz="2000" dirty="0">
                <a:latin typeface="Gill Sans MT"/>
                <a:cs typeface="Gill Sans MT"/>
              </a:rPr>
              <a:t>a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d</a:t>
            </a:r>
            <a:r>
              <a:rPr sz="2000" dirty="0">
                <a:latin typeface="Gill Sans MT"/>
                <a:cs typeface="Gill Sans MT"/>
              </a:rPr>
              <a:t>e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spc="5" dirty="0">
                <a:latin typeface="Gill Sans MT"/>
                <a:cs typeface="Gill Sans MT"/>
              </a:rPr>
              <a:t>l</a:t>
            </a:r>
            <a:r>
              <a:rPr sz="2000" dirty="0">
                <a:latin typeface="Gill Sans MT"/>
                <a:cs typeface="Gill Sans MT"/>
              </a:rPr>
              <a:t>a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c</a:t>
            </a:r>
            <a:r>
              <a:rPr sz="2000" spc="-5" dirty="0">
                <a:latin typeface="Gill Sans MT"/>
                <a:cs typeface="Gill Sans MT"/>
              </a:rPr>
              <a:t>ola</a:t>
            </a:r>
            <a:endParaRPr sz="2000">
              <a:latin typeface="Gill Sans MT"/>
              <a:cs typeface="Gill Sans MT"/>
            </a:endParaRPr>
          </a:p>
          <a:p>
            <a:pPr marL="876300" lvl="1" indent="-589915">
              <a:lnSpc>
                <a:spcPct val="100000"/>
              </a:lnSpc>
              <a:spcBef>
                <a:spcPts val="880"/>
              </a:spcBef>
              <a:buClr>
                <a:srgbClr val="000000"/>
              </a:buClr>
              <a:buFont typeface="Gill Sans Ultra Bold"/>
              <a:buAutoNum type="arabicParenBoth" startAt="2"/>
              <a:tabLst>
                <a:tab pos="876935" algn="l"/>
              </a:tabLst>
            </a:pPr>
            <a:r>
              <a:rPr sz="2000" spc="-10" dirty="0">
                <a:solidFill>
                  <a:srgbClr val="C00000"/>
                </a:solidFill>
                <a:latin typeface="Gill Sans MT"/>
                <a:cs typeface="Gill Sans MT"/>
              </a:rPr>
              <a:t>Proceso</a:t>
            </a:r>
            <a:r>
              <a:rPr sz="2000" spc="-5" dirty="0">
                <a:solidFill>
                  <a:srgbClr val="C00000"/>
                </a:solidFill>
                <a:latin typeface="Gill Sans MT"/>
                <a:cs typeface="Gill Sans MT"/>
              </a:rPr>
              <a:t> del</a:t>
            </a:r>
            <a:r>
              <a:rPr sz="2000" spc="5" dirty="0">
                <a:solidFill>
                  <a:srgbClr val="C00000"/>
                </a:solidFill>
                <a:latin typeface="Gill Sans MT"/>
                <a:cs typeface="Gill Sans MT"/>
              </a:rPr>
              <a:t> servicio</a:t>
            </a:r>
            <a:r>
              <a:rPr sz="2000" spc="5" dirty="0">
                <a:latin typeface="Gill Sans MT"/>
                <a:cs typeface="Gill Sans MT"/>
              </a:rPr>
              <a:t>:</a:t>
            </a:r>
            <a:r>
              <a:rPr sz="2000" spc="-21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diseño </a:t>
            </a:r>
            <a:r>
              <a:rPr sz="2000" dirty="0">
                <a:latin typeface="Gill Sans MT"/>
                <a:cs typeface="Gill Sans MT"/>
              </a:rPr>
              <a:t>y </a:t>
            </a:r>
            <a:r>
              <a:rPr sz="2000" spc="-5" dirty="0">
                <a:latin typeface="Gill Sans MT"/>
                <a:cs typeface="Gill Sans MT"/>
              </a:rPr>
              <a:t>distribución</a:t>
            </a:r>
            <a:r>
              <a:rPr sz="2000" spc="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de </a:t>
            </a:r>
            <a:r>
              <a:rPr sz="2000" dirty="0">
                <a:latin typeface="Gill Sans MT"/>
                <a:cs typeface="Gill Sans MT"/>
              </a:rPr>
              <a:t>los</a:t>
            </a:r>
            <a:r>
              <a:rPr sz="2000" spc="-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tiempos </a:t>
            </a:r>
            <a:r>
              <a:rPr sz="2000" spc="-5" dirty="0">
                <a:latin typeface="Gill Sans MT"/>
                <a:cs typeface="Gill Sans MT"/>
              </a:rPr>
              <a:t>de </a:t>
            </a:r>
            <a:r>
              <a:rPr sz="2000" spc="5" dirty="0">
                <a:latin typeface="Gill Sans MT"/>
                <a:cs typeface="Gill Sans MT"/>
              </a:rPr>
              <a:t>servicio</a:t>
            </a:r>
            <a:endParaRPr sz="2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2500">
              <a:latin typeface="Gill Sans MT"/>
              <a:cs typeface="Gill Sans MT"/>
            </a:endParaRPr>
          </a:p>
          <a:p>
            <a:pPr marR="372110" algn="ctr">
              <a:lnSpc>
                <a:spcPct val="100000"/>
              </a:lnSpc>
              <a:spcBef>
                <a:spcPts val="1530"/>
              </a:spcBef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SISTEMA</a:t>
            </a:r>
            <a:r>
              <a:rPr sz="1800" b="1" spc="-8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ESPERA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84759" y="4566958"/>
            <a:ext cx="1571625" cy="786130"/>
          </a:xfrm>
          <a:custGeom>
            <a:avLst/>
            <a:gdLst/>
            <a:ahLst/>
            <a:cxnLst/>
            <a:rect l="l" t="t" r="r" b="b"/>
            <a:pathLst>
              <a:path w="1571625" h="786129">
                <a:moveTo>
                  <a:pt x="1571396" y="0"/>
                </a:moveTo>
                <a:lnTo>
                  <a:pt x="0" y="0"/>
                </a:lnTo>
                <a:lnTo>
                  <a:pt x="0" y="785520"/>
                </a:lnTo>
                <a:lnTo>
                  <a:pt x="785876" y="785520"/>
                </a:lnTo>
                <a:lnTo>
                  <a:pt x="1571396" y="785520"/>
                </a:lnTo>
                <a:lnTo>
                  <a:pt x="1571396" y="0"/>
                </a:lnTo>
                <a:close/>
              </a:path>
            </a:pathLst>
          </a:custGeom>
          <a:solidFill>
            <a:srgbClr val="EA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84759" y="4566958"/>
            <a:ext cx="1571625" cy="786130"/>
          </a:xfrm>
          <a:prstGeom prst="rect">
            <a:avLst/>
          </a:prstGeom>
          <a:ln w="28435">
            <a:solidFill>
              <a:srgbClr val="00000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150">
              <a:latin typeface="Times New Roman"/>
              <a:cs typeface="Times New Roman"/>
            </a:endParaRPr>
          </a:p>
          <a:p>
            <a:pPr marL="324485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Llegadas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923402" y="4566958"/>
            <a:ext cx="2076450" cy="786130"/>
            <a:chOff x="1923402" y="4566958"/>
            <a:chExt cx="2076450" cy="786130"/>
          </a:xfrm>
        </p:grpSpPr>
        <p:sp>
          <p:nvSpPr>
            <p:cNvPr id="22" name="object 22"/>
            <p:cNvSpPr/>
            <p:nvPr/>
          </p:nvSpPr>
          <p:spPr>
            <a:xfrm>
              <a:off x="1928164" y="4852796"/>
              <a:ext cx="429259" cy="214629"/>
            </a:xfrm>
            <a:custGeom>
              <a:avLst/>
              <a:gdLst/>
              <a:ahLst/>
              <a:cxnLst/>
              <a:rect l="l" t="t" r="r" b="b"/>
              <a:pathLst>
                <a:path w="429260" h="214629">
                  <a:moveTo>
                    <a:pt x="321475" y="0"/>
                  </a:moveTo>
                  <a:lnTo>
                    <a:pt x="321475" y="53289"/>
                  </a:lnTo>
                  <a:lnTo>
                    <a:pt x="0" y="53289"/>
                  </a:lnTo>
                  <a:lnTo>
                    <a:pt x="0" y="160566"/>
                  </a:lnTo>
                  <a:lnTo>
                    <a:pt x="321475" y="160566"/>
                  </a:lnTo>
                  <a:lnTo>
                    <a:pt x="321475" y="214198"/>
                  </a:lnTo>
                  <a:lnTo>
                    <a:pt x="428752" y="106921"/>
                  </a:lnTo>
                  <a:lnTo>
                    <a:pt x="321475" y="0"/>
                  </a:lnTo>
                  <a:close/>
                </a:path>
              </a:pathLst>
            </a:custGeom>
            <a:solidFill>
              <a:srgbClr val="979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928164" y="4852796"/>
              <a:ext cx="429259" cy="214629"/>
            </a:xfrm>
            <a:custGeom>
              <a:avLst/>
              <a:gdLst/>
              <a:ahLst/>
              <a:cxnLst/>
              <a:rect l="l" t="t" r="r" b="b"/>
              <a:pathLst>
                <a:path w="429260" h="214629">
                  <a:moveTo>
                    <a:pt x="0" y="53289"/>
                  </a:moveTo>
                  <a:lnTo>
                    <a:pt x="321475" y="53289"/>
                  </a:lnTo>
                  <a:lnTo>
                    <a:pt x="321475" y="0"/>
                  </a:lnTo>
                  <a:lnTo>
                    <a:pt x="428752" y="106921"/>
                  </a:lnTo>
                  <a:lnTo>
                    <a:pt x="321475" y="214198"/>
                  </a:lnTo>
                  <a:lnTo>
                    <a:pt x="321475" y="160566"/>
                  </a:lnTo>
                  <a:lnTo>
                    <a:pt x="0" y="160566"/>
                  </a:lnTo>
                  <a:lnTo>
                    <a:pt x="0" y="53289"/>
                  </a:lnTo>
                  <a:close/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427846" y="4566958"/>
              <a:ext cx="1571625" cy="786130"/>
            </a:xfrm>
            <a:custGeom>
              <a:avLst/>
              <a:gdLst/>
              <a:ahLst/>
              <a:cxnLst/>
              <a:rect l="l" t="t" r="r" b="b"/>
              <a:pathLst>
                <a:path w="1571625" h="786129">
                  <a:moveTo>
                    <a:pt x="1571396" y="0"/>
                  </a:moveTo>
                  <a:lnTo>
                    <a:pt x="0" y="0"/>
                  </a:lnTo>
                  <a:lnTo>
                    <a:pt x="0" y="785520"/>
                  </a:lnTo>
                  <a:lnTo>
                    <a:pt x="785876" y="785520"/>
                  </a:lnTo>
                  <a:lnTo>
                    <a:pt x="1571396" y="785520"/>
                  </a:lnTo>
                  <a:lnTo>
                    <a:pt x="1571396" y="0"/>
                  </a:lnTo>
                  <a:close/>
                </a:path>
              </a:pathLst>
            </a:custGeom>
            <a:solidFill>
              <a:srgbClr val="EAEB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427846" y="4566958"/>
            <a:ext cx="1571625" cy="786130"/>
          </a:xfrm>
          <a:prstGeom prst="rect">
            <a:avLst/>
          </a:prstGeom>
          <a:ln w="2843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55244" algn="ctr">
              <a:lnSpc>
                <a:spcPts val="2020"/>
              </a:lnSpc>
            </a:pPr>
            <a:r>
              <a:rPr sz="1800" spc="-10" dirty="0">
                <a:latin typeface="Arial"/>
                <a:cs typeface="Arial"/>
              </a:rPr>
              <a:t>Línea</a:t>
            </a:r>
            <a:endParaRPr sz="1800">
              <a:latin typeface="Arial"/>
              <a:cs typeface="Arial"/>
            </a:endParaRPr>
          </a:p>
          <a:p>
            <a:pPr marL="246379" marR="302895" algn="ctr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de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espera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(COLA)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642205" y="4566958"/>
            <a:ext cx="1571625" cy="786130"/>
          </a:xfrm>
          <a:custGeom>
            <a:avLst/>
            <a:gdLst/>
            <a:ahLst/>
            <a:cxnLst/>
            <a:rect l="l" t="t" r="r" b="b"/>
            <a:pathLst>
              <a:path w="1571625" h="786129">
                <a:moveTo>
                  <a:pt x="1571396" y="0"/>
                </a:moveTo>
                <a:lnTo>
                  <a:pt x="0" y="0"/>
                </a:lnTo>
                <a:lnTo>
                  <a:pt x="0" y="785520"/>
                </a:lnTo>
                <a:lnTo>
                  <a:pt x="785876" y="785520"/>
                </a:lnTo>
                <a:lnTo>
                  <a:pt x="1571396" y="785520"/>
                </a:lnTo>
                <a:lnTo>
                  <a:pt x="1571396" y="0"/>
                </a:lnTo>
                <a:close/>
              </a:path>
            </a:pathLst>
          </a:custGeom>
          <a:solidFill>
            <a:srgbClr val="EA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642205" y="4566958"/>
            <a:ext cx="1571625" cy="786130"/>
          </a:xfrm>
          <a:prstGeom prst="rect">
            <a:avLst/>
          </a:prstGeom>
          <a:ln w="28435">
            <a:solidFill>
              <a:srgbClr val="000000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380365" marR="359410" indent="-12700">
              <a:lnSpc>
                <a:spcPct val="100000"/>
              </a:lnSpc>
              <a:spcBef>
                <a:spcPts val="345"/>
              </a:spcBef>
            </a:pPr>
            <a:r>
              <a:rPr sz="1800" spc="-5" dirty="0">
                <a:latin typeface="Arial"/>
                <a:cs typeface="Arial"/>
              </a:rPr>
              <a:t>Pr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5" dirty="0">
                <a:latin typeface="Arial"/>
                <a:cs typeface="Arial"/>
              </a:rPr>
              <a:t>c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so  </a:t>
            </a:r>
            <a:r>
              <a:rPr sz="1800" spc="-5" dirty="0">
                <a:latin typeface="Arial"/>
                <a:cs typeface="Arial"/>
              </a:rPr>
              <a:t>S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rvicio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137761" y="4566958"/>
            <a:ext cx="4290695" cy="786130"/>
            <a:chOff x="4137761" y="4566958"/>
            <a:chExt cx="4290695" cy="786130"/>
          </a:xfrm>
        </p:grpSpPr>
        <p:sp>
          <p:nvSpPr>
            <p:cNvPr id="29" name="object 29"/>
            <p:cNvSpPr/>
            <p:nvPr/>
          </p:nvSpPr>
          <p:spPr>
            <a:xfrm>
              <a:off x="4142524" y="4852796"/>
              <a:ext cx="429259" cy="214629"/>
            </a:xfrm>
            <a:custGeom>
              <a:avLst/>
              <a:gdLst/>
              <a:ahLst/>
              <a:cxnLst/>
              <a:rect l="l" t="t" r="r" b="b"/>
              <a:pathLst>
                <a:path w="429260" h="214629">
                  <a:moveTo>
                    <a:pt x="321475" y="0"/>
                  </a:moveTo>
                  <a:lnTo>
                    <a:pt x="321475" y="53289"/>
                  </a:lnTo>
                  <a:lnTo>
                    <a:pt x="0" y="53289"/>
                  </a:lnTo>
                  <a:lnTo>
                    <a:pt x="0" y="160566"/>
                  </a:lnTo>
                  <a:lnTo>
                    <a:pt x="321475" y="160566"/>
                  </a:lnTo>
                  <a:lnTo>
                    <a:pt x="321475" y="214198"/>
                  </a:lnTo>
                  <a:lnTo>
                    <a:pt x="428752" y="106921"/>
                  </a:lnTo>
                  <a:lnTo>
                    <a:pt x="321475" y="0"/>
                  </a:lnTo>
                  <a:close/>
                </a:path>
              </a:pathLst>
            </a:custGeom>
            <a:solidFill>
              <a:srgbClr val="979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142524" y="4852796"/>
              <a:ext cx="429259" cy="214629"/>
            </a:xfrm>
            <a:custGeom>
              <a:avLst/>
              <a:gdLst/>
              <a:ahLst/>
              <a:cxnLst/>
              <a:rect l="l" t="t" r="r" b="b"/>
              <a:pathLst>
                <a:path w="429260" h="214629">
                  <a:moveTo>
                    <a:pt x="0" y="53289"/>
                  </a:moveTo>
                  <a:lnTo>
                    <a:pt x="321475" y="53289"/>
                  </a:lnTo>
                  <a:lnTo>
                    <a:pt x="321475" y="0"/>
                  </a:lnTo>
                  <a:lnTo>
                    <a:pt x="428752" y="106921"/>
                  </a:lnTo>
                  <a:lnTo>
                    <a:pt x="321475" y="214198"/>
                  </a:lnTo>
                  <a:lnTo>
                    <a:pt x="321475" y="160566"/>
                  </a:lnTo>
                  <a:lnTo>
                    <a:pt x="0" y="160566"/>
                  </a:lnTo>
                  <a:lnTo>
                    <a:pt x="0" y="53289"/>
                  </a:lnTo>
                  <a:close/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856920" y="4566958"/>
              <a:ext cx="1571625" cy="786130"/>
            </a:xfrm>
            <a:custGeom>
              <a:avLst/>
              <a:gdLst/>
              <a:ahLst/>
              <a:cxnLst/>
              <a:rect l="l" t="t" r="r" b="b"/>
              <a:pathLst>
                <a:path w="1571625" h="786129">
                  <a:moveTo>
                    <a:pt x="1571396" y="0"/>
                  </a:moveTo>
                  <a:lnTo>
                    <a:pt x="0" y="0"/>
                  </a:lnTo>
                  <a:lnTo>
                    <a:pt x="0" y="785520"/>
                  </a:lnTo>
                  <a:lnTo>
                    <a:pt x="785876" y="785520"/>
                  </a:lnTo>
                  <a:lnTo>
                    <a:pt x="1571396" y="785520"/>
                  </a:lnTo>
                  <a:lnTo>
                    <a:pt x="1571396" y="0"/>
                  </a:lnTo>
                  <a:close/>
                </a:path>
              </a:pathLst>
            </a:custGeom>
            <a:solidFill>
              <a:srgbClr val="EAEB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6856920" y="4566958"/>
            <a:ext cx="1571625" cy="786130"/>
          </a:xfrm>
          <a:prstGeom prst="rect">
            <a:avLst/>
          </a:prstGeom>
          <a:ln w="28435">
            <a:solidFill>
              <a:srgbClr val="000000"/>
            </a:solidFill>
          </a:ln>
        </p:spPr>
        <p:txBody>
          <a:bodyPr vert="horz" wrap="square" lIns="0" tIns="119380" rIns="0" bIns="0" rtlCol="0">
            <a:spAutoFit/>
          </a:bodyPr>
          <a:lstStyle/>
          <a:p>
            <a:pPr marL="291465" marR="285115" indent="81915">
              <a:lnSpc>
                <a:spcPct val="100000"/>
              </a:lnSpc>
              <a:spcBef>
                <a:spcPts val="940"/>
              </a:spcBef>
            </a:pPr>
            <a:r>
              <a:rPr sz="1800" spc="-10" dirty="0">
                <a:latin typeface="Arial"/>
                <a:cs typeface="Arial"/>
              </a:rPr>
              <a:t>Clientes 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5" dirty="0">
                <a:latin typeface="Arial"/>
                <a:cs typeface="Arial"/>
              </a:rPr>
              <a:t>t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spc="-15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5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os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859997" y="4848116"/>
            <a:ext cx="4140200" cy="1739900"/>
            <a:chOff x="4859997" y="4848116"/>
            <a:chExt cx="4140200" cy="1739900"/>
          </a:xfrm>
        </p:grpSpPr>
        <p:sp>
          <p:nvSpPr>
            <p:cNvPr id="34" name="object 34"/>
            <p:cNvSpPr/>
            <p:nvPr/>
          </p:nvSpPr>
          <p:spPr>
            <a:xfrm>
              <a:off x="6357238" y="4852796"/>
              <a:ext cx="429259" cy="214629"/>
            </a:xfrm>
            <a:custGeom>
              <a:avLst/>
              <a:gdLst/>
              <a:ahLst/>
              <a:cxnLst/>
              <a:rect l="l" t="t" r="r" b="b"/>
              <a:pathLst>
                <a:path w="429259" h="214629">
                  <a:moveTo>
                    <a:pt x="321475" y="0"/>
                  </a:moveTo>
                  <a:lnTo>
                    <a:pt x="321475" y="53289"/>
                  </a:lnTo>
                  <a:lnTo>
                    <a:pt x="0" y="53289"/>
                  </a:lnTo>
                  <a:lnTo>
                    <a:pt x="0" y="160566"/>
                  </a:lnTo>
                  <a:lnTo>
                    <a:pt x="321475" y="160566"/>
                  </a:lnTo>
                  <a:lnTo>
                    <a:pt x="321475" y="214198"/>
                  </a:lnTo>
                  <a:lnTo>
                    <a:pt x="428764" y="106921"/>
                  </a:lnTo>
                  <a:lnTo>
                    <a:pt x="321475" y="0"/>
                  </a:lnTo>
                  <a:close/>
                </a:path>
              </a:pathLst>
            </a:custGeom>
            <a:solidFill>
              <a:srgbClr val="979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357238" y="4852796"/>
              <a:ext cx="429259" cy="214629"/>
            </a:xfrm>
            <a:custGeom>
              <a:avLst/>
              <a:gdLst/>
              <a:ahLst/>
              <a:cxnLst/>
              <a:rect l="l" t="t" r="r" b="b"/>
              <a:pathLst>
                <a:path w="429259" h="214629">
                  <a:moveTo>
                    <a:pt x="0" y="53289"/>
                  </a:moveTo>
                  <a:lnTo>
                    <a:pt x="321475" y="53289"/>
                  </a:lnTo>
                  <a:lnTo>
                    <a:pt x="321475" y="0"/>
                  </a:lnTo>
                  <a:lnTo>
                    <a:pt x="428764" y="106921"/>
                  </a:lnTo>
                  <a:lnTo>
                    <a:pt x="321475" y="214198"/>
                  </a:lnTo>
                  <a:lnTo>
                    <a:pt x="321475" y="160566"/>
                  </a:lnTo>
                  <a:lnTo>
                    <a:pt x="0" y="160566"/>
                  </a:lnTo>
                  <a:lnTo>
                    <a:pt x="0" y="53289"/>
                  </a:lnTo>
                  <a:close/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859997" y="6047993"/>
              <a:ext cx="4140200" cy="540385"/>
            </a:xfrm>
            <a:custGeom>
              <a:avLst/>
              <a:gdLst/>
              <a:ahLst/>
              <a:cxnLst/>
              <a:rect l="l" t="t" r="r" b="b"/>
              <a:pathLst>
                <a:path w="4140200" h="540384">
                  <a:moveTo>
                    <a:pt x="4139996" y="0"/>
                  </a:moveTo>
                  <a:lnTo>
                    <a:pt x="0" y="0"/>
                  </a:lnTo>
                  <a:lnTo>
                    <a:pt x="0" y="540003"/>
                  </a:lnTo>
                  <a:lnTo>
                    <a:pt x="2069998" y="540003"/>
                  </a:lnTo>
                  <a:lnTo>
                    <a:pt x="4139996" y="540003"/>
                  </a:lnTo>
                  <a:lnTo>
                    <a:pt x="41399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859997" y="6047993"/>
              <a:ext cx="4140200" cy="540385"/>
            </a:xfrm>
            <a:custGeom>
              <a:avLst/>
              <a:gdLst/>
              <a:ahLst/>
              <a:cxnLst/>
              <a:rect l="l" t="t" r="r" b="b"/>
              <a:pathLst>
                <a:path w="4140200" h="540384">
                  <a:moveTo>
                    <a:pt x="2069998" y="540003"/>
                  </a:moveTo>
                  <a:lnTo>
                    <a:pt x="0" y="540003"/>
                  </a:lnTo>
                  <a:lnTo>
                    <a:pt x="0" y="0"/>
                  </a:lnTo>
                  <a:lnTo>
                    <a:pt x="4139996" y="0"/>
                  </a:lnTo>
                  <a:lnTo>
                    <a:pt x="4139996" y="540003"/>
                  </a:lnTo>
                  <a:lnTo>
                    <a:pt x="2069998" y="54000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295"/>
              </a:lnSpc>
            </a:pPr>
            <a:r>
              <a:rPr spc="-5" dirty="0"/>
              <a:t>Dirección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Operaciones</a:t>
            </a:r>
            <a:r>
              <a:rPr spc="-10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5" dirty="0"/>
              <a:t>Servicios</a:t>
            </a:r>
          </a:p>
          <a:p>
            <a:pPr algn="ctr">
              <a:lnSpc>
                <a:spcPts val="1545"/>
              </a:lnSpc>
            </a:pP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Grado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en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Ciencia</a:t>
            </a:r>
            <a:r>
              <a:rPr i="0" spc="-15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Gestión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Ingeniería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de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Servicios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55" y="0"/>
            <a:ext cx="9144000" cy="6858000"/>
            <a:chOff x="-355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60859"/>
              <a:ext cx="9143631" cy="89678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-355" y="6000838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9143631" y="0"/>
                  </a:moveTo>
                  <a:lnTo>
                    <a:pt x="0" y="0"/>
                  </a:lnTo>
                  <a:lnTo>
                    <a:pt x="0" y="856805"/>
                  </a:lnTo>
                  <a:lnTo>
                    <a:pt x="4572000" y="856805"/>
                  </a:lnTo>
                  <a:lnTo>
                    <a:pt x="9143631" y="856805"/>
                  </a:lnTo>
                  <a:lnTo>
                    <a:pt x="91436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4560" y="6137287"/>
              <a:ext cx="1421980" cy="54251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957237"/>
              <a:ext cx="6300470" cy="493395"/>
            </a:xfrm>
            <a:custGeom>
              <a:avLst/>
              <a:gdLst/>
              <a:ahLst/>
              <a:cxnLst/>
              <a:rect l="l" t="t" r="r" b="b"/>
              <a:pathLst>
                <a:path w="6300470" h="493394">
                  <a:moveTo>
                    <a:pt x="6300000" y="0"/>
                  </a:moveTo>
                  <a:lnTo>
                    <a:pt x="0" y="0"/>
                  </a:lnTo>
                  <a:lnTo>
                    <a:pt x="0" y="493204"/>
                  </a:lnTo>
                  <a:lnTo>
                    <a:pt x="3149993" y="493204"/>
                  </a:lnTo>
                  <a:lnTo>
                    <a:pt x="6300000" y="493204"/>
                  </a:lnTo>
                  <a:lnTo>
                    <a:pt x="6300000" y="0"/>
                  </a:lnTo>
                  <a:close/>
                </a:path>
              </a:pathLst>
            </a:custGeom>
            <a:solidFill>
              <a:srgbClr val="D12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8739" y="1633220"/>
            <a:ext cx="58737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Gill Sans MT"/>
                <a:cs typeface="Gill Sans MT"/>
              </a:rPr>
              <a:t>Es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la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población potencial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que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puede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necesitar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el </a:t>
            </a:r>
            <a:r>
              <a:rPr sz="2000" spc="-5" dirty="0">
                <a:latin typeface="Gill Sans MT"/>
                <a:cs typeface="Gill Sans MT"/>
              </a:rPr>
              <a:t>servicio.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2101938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D1282D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3139" y="2466619"/>
            <a:ext cx="96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D1282D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3139" y="3091230"/>
            <a:ext cx="96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D1282D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3433940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D1282D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93139" y="4131627"/>
            <a:ext cx="96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D1282D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5940" y="4474336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D1282D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93139" y="2014414"/>
            <a:ext cx="7933055" cy="306451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885"/>
              </a:spcBef>
            </a:pPr>
            <a:r>
              <a:rPr sz="1800" b="1" spc="-20" dirty="0">
                <a:latin typeface="Gill Sans Ultra Bold"/>
                <a:cs typeface="Gill Sans Ultra Bold"/>
              </a:rPr>
              <a:t>Tamaño</a:t>
            </a:r>
            <a:r>
              <a:rPr sz="1800" b="1" spc="-30" dirty="0">
                <a:latin typeface="Gill Sans Ultra Bold"/>
                <a:cs typeface="Gill Sans Ultra Bold"/>
              </a:rPr>
              <a:t> </a:t>
            </a:r>
            <a:r>
              <a:rPr sz="1800" b="1" spc="-10" dirty="0">
                <a:latin typeface="Gill Sans Ultra Bold"/>
                <a:cs typeface="Gill Sans Ultra Bold"/>
              </a:rPr>
              <a:t>(origen):</a:t>
            </a:r>
            <a:endParaRPr sz="1800">
              <a:latin typeface="Gill Sans Ultra Bold"/>
              <a:cs typeface="Gill Sans Ultra Bold"/>
            </a:endParaRPr>
          </a:p>
          <a:p>
            <a:pPr marL="469900" marR="5080">
              <a:lnSpc>
                <a:spcPct val="119900"/>
              </a:lnSpc>
              <a:spcBef>
                <a:spcPts val="320"/>
              </a:spcBef>
            </a:pPr>
            <a:r>
              <a:rPr sz="1600" i="1" u="sng" spc="-1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Ilimitado</a:t>
            </a:r>
            <a:r>
              <a:rPr sz="1600" i="1" spc="-10" dirty="0">
                <a:latin typeface="Gill Sans MT"/>
                <a:cs typeface="Gill Sans MT"/>
              </a:rPr>
              <a:t> </a:t>
            </a:r>
            <a:r>
              <a:rPr sz="1600" spc="-5" dirty="0">
                <a:latin typeface="Gill Sans MT"/>
                <a:cs typeface="Gill Sans MT"/>
              </a:rPr>
              <a:t>(infinito), el </a:t>
            </a:r>
            <a:r>
              <a:rPr sz="1600" spc="-10" dirty="0">
                <a:latin typeface="Gill Sans MT"/>
                <a:cs typeface="Gill Sans MT"/>
              </a:rPr>
              <a:t>número </a:t>
            </a:r>
            <a:r>
              <a:rPr sz="1600" spc="-5" dirty="0">
                <a:latin typeface="Gill Sans MT"/>
                <a:cs typeface="Gill Sans MT"/>
              </a:rPr>
              <a:t>de llegadas o clientes </a:t>
            </a:r>
            <a:r>
              <a:rPr sz="1600" spc="-10" dirty="0">
                <a:latin typeface="Gill Sans MT"/>
                <a:cs typeface="Gill Sans MT"/>
              </a:rPr>
              <a:t>presentes </a:t>
            </a:r>
            <a:r>
              <a:rPr sz="1600" spc="-5" dirty="0">
                <a:latin typeface="Gill Sans MT"/>
                <a:cs typeface="Gill Sans MT"/>
              </a:rPr>
              <a:t>es </a:t>
            </a:r>
            <a:r>
              <a:rPr sz="1600" spc="-10" dirty="0">
                <a:latin typeface="Gill Sans MT"/>
                <a:cs typeface="Gill Sans MT"/>
              </a:rPr>
              <a:t>solo </a:t>
            </a:r>
            <a:r>
              <a:rPr sz="1600" dirty="0">
                <a:latin typeface="Gill Sans MT"/>
                <a:cs typeface="Gill Sans MT"/>
              </a:rPr>
              <a:t>una parte </a:t>
            </a:r>
            <a:r>
              <a:rPr sz="1600" spc="-10" dirty="0">
                <a:latin typeface="Gill Sans MT"/>
                <a:cs typeface="Gill Sans MT"/>
              </a:rPr>
              <a:t>de </a:t>
            </a:r>
            <a:r>
              <a:rPr sz="1600" spc="-5" dirty="0">
                <a:latin typeface="Gill Sans MT"/>
                <a:cs typeface="Gill Sans MT"/>
              </a:rPr>
              <a:t>todas las </a:t>
            </a:r>
            <a:r>
              <a:rPr sz="1600" spc="-430" dirty="0">
                <a:latin typeface="Gill Sans MT"/>
                <a:cs typeface="Gill Sans MT"/>
              </a:rPr>
              <a:t> </a:t>
            </a:r>
            <a:r>
              <a:rPr sz="1600" spc="-5" dirty="0">
                <a:latin typeface="Gill Sans MT"/>
                <a:cs typeface="Gill Sans MT"/>
              </a:rPr>
              <a:t>llegadas</a:t>
            </a:r>
            <a:r>
              <a:rPr sz="1600" spc="-10" dirty="0">
                <a:latin typeface="Gill Sans MT"/>
                <a:cs typeface="Gill Sans MT"/>
              </a:rPr>
              <a:t> </a:t>
            </a:r>
            <a:r>
              <a:rPr sz="1600" spc="-5" dirty="0">
                <a:latin typeface="Gill Sans MT"/>
                <a:cs typeface="Gill Sans MT"/>
              </a:rPr>
              <a:t>potenciales.</a:t>
            </a:r>
            <a:endParaRPr sz="1600">
              <a:latin typeface="Gill Sans MT"/>
              <a:cs typeface="Gill Sans MT"/>
            </a:endParaRPr>
          </a:p>
          <a:p>
            <a:pPr marL="469900">
              <a:lnSpc>
                <a:spcPct val="100000"/>
              </a:lnSpc>
              <a:spcBef>
                <a:spcPts val="700"/>
              </a:spcBef>
            </a:pPr>
            <a:r>
              <a:rPr sz="1600" i="1" u="sng" spc="-1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Limitado</a:t>
            </a:r>
            <a:r>
              <a:rPr sz="1600" i="1" spc="10" dirty="0">
                <a:latin typeface="Gill Sans MT"/>
                <a:cs typeface="Gill Sans MT"/>
              </a:rPr>
              <a:t> </a:t>
            </a:r>
            <a:r>
              <a:rPr sz="1600" spc="-5" dirty="0">
                <a:latin typeface="Gill Sans MT"/>
                <a:cs typeface="Gill Sans MT"/>
              </a:rPr>
              <a:t>(finito),</a:t>
            </a:r>
            <a:r>
              <a:rPr sz="1600" spc="-180" dirty="0">
                <a:latin typeface="Gill Sans MT"/>
                <a:cs typeface="Gill Sans MT"/>
              </a:rPr>
              <a:t> </a:t>
            </a:r>
            <a:r>
              <a:rPr sz="1600" spc="-15" dirty="0">
                <a:latin typeface="Gill Sans MT"/>
                <a:cs typeface="Gill Sans MT"/>
              </a:rPr>
              <a:t>representan</a:t>
            </a:r>
            <a:r>
              <a:rPr sz="1600" dirty="0">
                <a:latin typeface="Gill Sans MT"/>
                <a:cs typeface="Gill Sans MT"/>
              </a:rPr>
              <a:t> </a:t>
            </a:r>
            <a:r>
              <a:rPr sz="1600" spc="-5" dirty="0">
                <a:latin typeface="Gill Sans MT"/>
                <a:cs typeface="Gill Sans MT"/>
              </a:rPr>
              <a:t>la</a:t>
            </a:r>
            <a:r>
              <a:rPr sz="1600" dirty="0">
                <a:latin typeface="Gill Sans MT"/>
                <a:cs typeface="Gill Sans MT"/>
              </a:rPr>
              <a:t> </a:t>
            </a:r>
            <a:r>
              <a:rPr sz="1600" spc="-5" dirty="0">
                <a:latin typeface="Gill Sans MT"/>
                <a:cs typeface="Gill Sans MT"/>
              </a:rPr>
              <a:t>gran</a:t>
            </a:r>
            <a:r>
              <a:rPr sz="1600" dirty="0">
                <a:latin typeface="Gill Sans MT"/>
                <a:cs typeface="Gill Sans MT"/>
              </a:rPr>
              <a:t> </a:t>
            </a:r>
            <a:r>
              <a:rPr sz="1600" spc="5" dirty="0">
                <a:latin typeface="Gill Sans MT"/>
                <a:cs typeface="Gill Sans MT"/>
              </a:rPr>
              <a:t>parte</a:t>
            </a:r>
            <a:r>
              <a:rPr sz="1600" spc="-5" dirty="0">
                <a:latin typeface="Gill Sans MT"/>
                <a:cs typeface="Gill Sans MT"/>
              </a:rPr>
              <a:t> de </a:t>
            </a:r>
            <a:r>
              <a:rPr sz="1600" dirty="0">
                <a:latin typeface="Gill Sans MT"/>
                <a:cs typeface="Gill Sans MT"/>
              </a:rPr>
              <a:t>una</a:t>
            </a:r>
            <a:r>
              <a:rPr sz="1600" spc="-5" dirty="0">
                <a:latin typeface="Gill Sans MT"/>
                <a:cs typeface="Gill Sans MT"/>
              </a:rPr>
              <a:t> población.</a:t>
            </a:r>
            <a:endParaRPr sz="1600">
              <a:latin typeface="Gill Sans MT"/>
              <a:cs typeface="Gill Sans MT"/>
            </a:endParaRPr>
          </a:p>
          <a:p>
            <a:pPr marL="88900">
              <a:lnSpc>
                <a:spcPct val="100000"/>
              </a:lnSpc>
              <a:spcBef>
                <a:spcPts val="790"/>
              </a:spcBef>
            </a:pPr>
            <a:r>
              <a:rPr sz="1800" b="1" spc="-10" dirty="0">
                <a:latin typeface="Gill Sans Ultra Bold"/>
                <a:cs typeface="Gill Sans Ultra Bold"/>
              </a:rPr>
              <a:t>Patrón</a:t>
            </a:r>
            <a:r>
              <a:rPr sz="1800" b="1" spc="-40" dirty="0">
                <a:latin typeface="Gill Sans Ultra Bold"/>
                <a:cs typeface="Gill Sans Ultra Bold"/>
              </a:rPr>
              <a:t> </a:t>
            </a:r>
            <a:r>
              <a:rPr sz="1800" b="1" spc="-5" dirty="0">
                <a:latin typeface="Gill Sans Ultra Bold"/>
                <a:cs typeface="Gill Sans Ultra Bold"/>
              </a:rPr>
              <a:t>de</a:t>
            </a:r>
            <a:r>
              <a:rPr sz="1800" b="1" spc="-30" dirty="0">
                <a:latin typeface="Gill Sans Ultra Bold"/>
                <a:cs typeface="Gill Sans Ultra Bold"/>
              </a:rPr>
              <a:t> </a:t>
            </a:r>
            <a:r>
              <a:rPr sz="1800" b="1" spc="-5" dirty="0">
                <a:latin typeface="Gill Sans Ultra Bold"/>
                <a:cs typeface="Gill Sans Ultra Bold"/>
              </a:rPr>
              <a:t>llegadas:</a:t>
            </a:r>
            <a:endParaRPr sz="1800">
              <a:latin typeface="Gill Sans Ultra Bold"/>
              <a:cs typeface="Gill Sans Ultra Bold"/>
            </a:endParaRPr>
          </a:p>
          <a:p>
            <a:pPr marL="469900" indent="-457200">
              <a:lnSpc>
                <a:spcPct val="100000"/>
              </a:lnSpc>
              <a:spcBef>
                <a:spcPts val="700"/>
              </a:spcBef>
              <a:buClr>
                <a:srgbClr val="D1282D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1600" spc="-10" dirty="0">
                <a:latin typeface="Gill Sans MT"/>
                <a:cs typeface="Gill Sans MT"/>
              </a:rPr>
              <a:t>Programación</a:t>
            </a:r>
            <a:r>
              <a:rPr sz="1600" spc="15" dirty="0">
                <a:latin typeface="Gill Sans MT"/>
                <a:cs typeface="Gill Sans MT"/>
              </a:rPr>
              <a:t> </a:t>
            </a:r>
            <a:r>
              <a:rPr sz="1600" i="1" u="sng" spc="-1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conocida</a:t>
            </a:r>
            <a:r>
              <a:rPr sz="1600" i="1" spc="10" dirty="0">
                <a:latin typeface="Gill Sans MT"/>
                <a:cs typeface="Gill Sans MT"/>
              </a:rPr>
              <a:t> </a:t>
            </a:r>
            <a:r>
              <a:rPr sz="1600" spc="-5" dirty="0">
                <a:latin typeface="Gill Sans MT"/>
                <a:cs typeface="Gill Sans MT"/>
              </a:rPr>
              <a:t>para</a:t>
            </a:r>
            <a:r>
              <a:rPr sz="1600" dirty="0">
                <a:latin typeface="Gill Sans MT"/>
                <a:cs typeface="Gill Sans MT"/>
              </a:rPr>
              <a:t> </a:t>
            </a:r>
            <a:r>
              <a:rPr sz="1600" spc="-5" dirty="0">
                <a:latin typeface="Gill Sans MT"/>
                <a:cs typeface="Gill Sans MT"/>
              </a:rPr>
              <a:t>la </a:t>
            </a:r>
            <a:r>
              <a:rPr sz="1600" spc="-10" dirty="0">
                <a:latin typeface="Gill Sans MT"/>
                <a:cs typeface="Gill Sans MT"/>
              </a:rPr>
              <a:t>prestación</a:t>
            </a:r>
            <a:r>
              <a:rPr sz="1600" dirty="0">
                <a:latin typeface="Gill Sans MT"/>
                <a:cs typeface="Gill Sans MT"/>
              </a:rPr>
              <a:t> </a:t>
            </a:r>
            <a:r>
              <a:rPr sz="1600" spc="-5" dirty="0">
                <a:latin typeface="Gill Sans MT"/>
                <a:cs typeface="Gill Sans MT"/>
              </a:rPr>
              <a:t>del servicio</a:t>
            </a:r>
            <a:endParaRPr sz="1600">
              <a:latin typeface="Gill Sans MT"/>
              <a:cs typeface="Gill Sans MT"/>
            </a:endParaRPr>
          </a:p>
          <a:p>
            <a:pPr marL="469900">
              <a:lnSpc>
                <a:spcPct val="100000"/>
              </a:lnSpc>
              <a:spcBef>
                <a:spcPts val="695"/>
              </a:spcBef>
            </a:pPr>
            <a:r>
              <a:rPr sz="1600" spc="-10" dirty="0">
                <a:latin typeface="Gill Sans MT"/>
                <a:cs typeface="Gill Sans MT"/>
              </a:rPr>
              <a:t>Programación</a:t>
            </a:r>
            <a:r>
              <a:rPr sz="1600" spc="20" dirty="0">
                <a:latin typeface="Gill Sans MT"/>
                <a:cs typeface="Gill Sans MT"/>
              </a:rPr>
              <a:t> </a:t>
            </a:r>
            <a:r>
              <a:rPr sz="1600" i="1" u="sng" spc="-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aleatoria</a:t>
            </a:r>
            <a:r>
              <a:rPr sz="1600" spc="-5" dirty="0">
                <a:latin typeface="Gill Sans MT"/>
                <a:cs typeface="Gill Sans MT"/>
              </a:rPr>
              <a:t>,</a:t>
            </a:r>
            <a:r>
              <a:rPr sz="1600" spc="-180" dirty="0">
                <a:latin typeface="Gill Sans MT"/>
                <a:cs typeface="Gill Sans MT"/>
              </a:rPr>
              <a:t> </a:t>
            </a:r>
            <a:r>
              <a:rPr sz="1600" spc="-5" dirty="0">
                <a:latin typeface="Gill Sans MT"/>
                <a:cs typeface="Gill Sans MT"/>
              </a:rPr>
              <a:t>la</a:t>
            </a:r>
            <a:r>
              <a:rPr sz="1600" spc="5" dirty="0">
                <a:latin typeface="Gill Sans MT"/>
                <a:cs typeface="Gill Sans MT"/>
              </a:rPr>
              <a:t> </a:t>
            </a:r>
            <a:r>
              <a:rPr sz="1600" spc="-5" dirty="0">
                <a:latin typeface="Gill Sans MT"/>
                <a:cs typeface="Gill Sans MT"/>
              </a:rPr>
              <a:t>llegada del cliente</a:t>
            </a:r>
            <a:r>
              <a:rPr sz="1600" dirty="0">
                <a:latin typeface="Gill Sans MT"/>
                <a:cs typeface="Gill Sans MT"/>
              </a:rPr>
              <a:t> no</a:t>
            </a:r>
            <a:r>
              <a:rPr sz="1600" spc="-5" dirty="0">
                <a:latin typeface="Gill Sans MT"/>
                <a:cs typeface="Gill Sans MT"/>
              </a:rPr>
              <a:t> puede</a:t>
            </a:r>
            <a:r>
              <a:rPr sz="1600" dirty="0">
                <a:latin typeface="Gill Sans MT"/>
                <a:cs typeface="Gill Sans MT"/>
              </a:rPr>
              <a:t> </a:t>
            </a:r>
            <a:r>
              <a:rPr sz="1600" spc="-10" dirty="0">
                <a:latin typeface="Gill Sans MT"/>
                <a:cs typeface="Gill Sans MT"/>
              </a:rPr>
              <a:t>conocerse</a:t>
            </a:r>
            <a:r>
              <a:rPr sz="1600" spc="5" dirty="0">
                <a:latin typeface="Gill Sans MT"/>
                <a:cs typeface="Gill Sans MT"/>
              </a:rPr>
              <a:t> </a:t>
            </a:r>
            <a:r>
              <a:rPr sz="1600" spc="-10" dirty="0">
                <a:latin typeface="Gill Sans MT"/>
                <a:cs typeface="Gill Sans MT"/>
              </a:rPr>
              <a:t>con</a:t>
            </a:r>
            <a:r>
              <a:rPr sz="1600" spc="5" dirty="0">
                <a:latin typeface="Gill Sans MT"/>
                <a:cs typeface="Gill Sans MT"/>
              </a:rPr>
              <a:t> </a:t>
            </a:r>
            <a:r>
              <a:rPr sz="1600" spc="-5" dirty="0">
                <a:latin typeface="Gill Sans MT"/>
                <a:cs typeface="Gill Sans MT"/>
              </a:rPr>
              <a:t>exactitud.</a:t>
            </a:r>
            <a:endParaRPr sz="1600">
              <a:latin typeface="Gill Sans MT"/>
              <a:cs typeface="Gill Sans MT"/>
            </a:endParaRPr>
          </a:p>
          <a:p>
            <a:pPr marL="88900" marR="574040">
              <a:lnSpc>
                <a:spcPct val="117500"/>
              </a:lnSpc>
              <a:spcBef>
                <a:spcPts val="415"/>
              </a:spcBef>
            </a:pPr>
            <a:r>
              <a:rPr sz="1800" b="1" spc="-5" dirty="0">
                <a:latin typeface="Gill Sans Ultra Bold"/>
                <a:cs typeface="Gill Sans Ultra Bold"/>
              </a:rPr>
              <a:t>Comportamiento</a:t>
            </a:r>
            <a:r>
              <a:rPr sz="1800" b="1" spc="5" dirty="0">
                <a:latin typeface="Gill Sans Ultra Bold"/>
                <a:cs typeface="Gill Sans Ultra Bold"/>
              </a:rPr>
              <a:t> </a:t>
            </a:r>
            <a:r>
              <a:rPr sz="1800" b="1" spc="-5" dirty="0">
                <a:latin typeface="Gill Sans Ultra Bold"/>
                <a:cs typeface="Gill Sans Ultra Bold"/>
              </a:rPr>
              <a:t>de</a:t>
            </a:r>
            <a:r>
              <a:rPr sz="1800" b="1" spc="10" dirty="0">
                <a:latin typeface="Gill Sans Ultra Bold"/>
                <a:cs typeface="Gill Sans Ultra Bold"/>
              </a:rPr>
              <a:t> </a:t>
            </a:r>
            <a:r>
              <a:rPr sz="1800" b="1" spc="-5" dirty="0">
                <a:latin typeface="Gill Sans Ultra Bold"/>
                <a:cs typeface="Gill Sans Ultra Bold"/>
              </a:rPr>
              <a:t>las</a:t>
            </a:r>
            <a:r>
              <a:rPr sz="1800" b="1" spc="10" dirty="0">
                <a:latin typeface="Gill Sans Ultra Bold"/>
                <a:cs typeface="Gill Sans Ultra Bold"/>
              </a:rPr>
              <a:t> </a:t>
            </a:r>
            <a:r>
              <a:rPr sz="1800" b="1" spc="-5" dirty="0">
                <a:latin typeface="Gill Sans Ultra Bold"/>
                <a:cs typeface="Gill Sans Ultra Bold"/>
              </a:rPr>
              <a:t>llegadas</a:t>
            </a:r>
            <a:r>
              <a:rPr sz="1600" b="1" spc="-5" dirty="0">
                <a:latin typeface="Gill Sans Ultra Bold"/>
                <a:cs typeface="Gill Sans Ultra Bold"/>
              </a:rPr>
              <a:t>:</a:t>
            </a:r>
            <a:r>
              <a:rPr sz="1600" b="1" spc="-100" dirty="0">
                <a:latin typeface="Gill Sans Ultra Bold"/>
                <a:cs typeface="Gill Sans Ultra Bold"/>
              </a:rPr>
              <a:t> </a:t>
            </a:r>
            <a:r>
              <a:rPr sz="1600" spc="-5" dirty="0">
                <a:latin typeface="Gill Sans MT"/>
                <a:cs typeface="Gill Sans MT"/>
              </a:rPr>
              <a:t>El</a:t>
            </a:r>
            <a:r>
              <a:rPr sz="1600" spc="5" dirty="0">
                <a:latin typeface="Gill Sans MT"/>
                <a:cs typeface="Gill Sans MT"/>
              </a:rPr>
              <a:t> </a:t>
            </a:r>
            <a:r>
              <a:rPr sz="1600" spc="-10" dirty="0">
                <a:latin typeface="Gill Sans MT"/>
                <a:cs typeface="Gill Sans MT"/>
              </a:rPr>
              <a:t>cliente</a:t>
            </a:r>
            <a:r>
              <a:rPr sz="1600" spc="5" dirty="0">
                <a:latin typeface="Gill Sans MT"/>
                <a:cs typeface="Gill Sans MT"/>
              </a:rPr>
              <a:t> </a:t>
            </a:r>
            <a:r>
              <a:rPr sz="1600" spc="-5" dirty="0">
                <a:latin typeface="Gill Sans MT"/>
                <a:cs typeface="Gill Sans MT"/>
              </a:rPr>
              <a:t>que</a:t>
            </a:r>
            <a:r>
              <a:rPr sz="1600" spc="5" dirty="0">
                <a:latin typeface="Gill Sans MT"/>
                <a:cs typeface="Gill Sans MT"/>
              </a:rPr>
              <a:t> </a:t>
            </a:r>
            <a:r>
              <a:rPr sz="1600" spc="-5" dirty="0">
                <a:latin typeface="Gill Sans MT"/>
                <a:cs typeface="Gill Sans MT"/>
              </a:rPr>
              <a:t>llega</a:t>
            </a:r>
            <a:r>
              <a:rPr sz="1600" spc="5" dirty="0">
                <a:latin typeface="Gill Sans MT"/>
                <a:cs typeface="Gill Sans MT"/>
              </a:rPr>
              <a:t> </a:t>
            </a:r>
            <a:r>
              <a:rPr sz="1600" spc="-5" dirty="0">
                <a:latin typeface="Gill Sans MT"/>
                <a:cs typeface="Gill Sans MT"/>
              </a:rPr>
              <a:t>espera</a:t>
            </a:r>
            <a:r>
              <a:rPr sz="1600" spc="10" dirty="0">
                <a:latin typeface="Gill Sans MT"/>
                <a:cs typeface="Gill Sans MT"/>
              </a:rPr>
              <a:t> </a:t>
            </a:r>
            <a:r>
              <a:rPr sz="1600" spc="-5" dirty="0">
                <a:latin typeface="Gill Sans MT"/>
                <a:cs typeface="Gill Sans MT"/>
              </a:rPr>
              <a:t>a</a:t>
            </a:r>
            <a:r>
              <a:rPr sz="1600" spc="5" dirty="0">
                <a:latin typeface="Gill Sans MT"/>
                <a:cs typeface="Gill Sans MT"/>
              </a:rPr>
              <a:t> </a:t>
            </a:r>
            <a:r>
              <a:rPr sz="1600" spc="-5" dirty="0">
                <a:latin typeface="Gill Sans MT"/>
                <a:cs typeface="Gill Sans MT"/>
              </a:rPr>
              <a:t>ser </a:t>
            </a:r>
            <a:r>
              <a:rPr sz="1600" spc="-430" dirty="0">
                <a:latin typeface="Gill Sans MT"/>
                <a:cs typeface="Gill Sans MT"/>
              </a:rPr>
              <a:t> </a:t>
            </a:r>
            <a:r>
              <a:rPr sz="1600" spc="-5" dirty="0">
                <a:latin typeface="Gill Sans MT"/>
                <a:cs typeface="Gill Sans MT"/>
              </a:rPr>
              <a:t>atendido</a:t>
            </a:r>
            <a:r>
              <a:rPr sz="1600" spc="-10" dirty="0">
                <a:latin typeface="Gill Sans MT"/>
                <a:cs typeface="Gill Sans MT"/>
              </a:rPr>
              <a:t> </a:t>
            </a:r>
            <a:r>
              <a:rPr sz="1600" spc="-5" dirty="0">
                <a:latin typeface="Gill Sans MT"/>
                <a:cs typeface="Gill Sans MT"/>
              </a:rPr>
              <a:t>o</a:t>
            </a:r>
            <a:r>
              <a:rPr sz="1600" spc="-10" dirty="0">
                <a:latin typeface="Gill Sans MT"/>
                <a:cs typeface="Gill Sans MT"/>
              </a:rPr>
              <a:t> se</a:t>
            </a:r>
            <a:r>
              <a:rPr sz="1600" dirty="0">
                <a:latin typeface="Gill Sans MT"/>
                <a:cs typeface="Gill Sans MT"/>
              </a:rPr>
              <a:t> </a:t>
            </a:r>
            <a:r>
              <a:rPr sz="1600" spc="-10" dirty="0">
                <a:latin typeface="Gill Sans MT"/>
                <a:cs typeface="Gill Sans MT"/>
              </a:rPr>
              <a:t>marcha</a:t>
            </a:r>
            <a:r>
              <a:rPr sz="1600" dirty="0">
                <a:latin typeface="Gill Sans MT"/>
                <a:cs typeface="Gill Sans MT"/>
              </a:rPr>
              <a:t> </a:t>
            </a:r>
            <a:r>
              <a:rPr sz="1600" spc="-10" dirty="0">
                <a:latin typeface="Gill Sans MT"/>
                <a:cs typeface="Gill Sans MT"/>
              </a:rPr>
              <a:t>si </a:t>
            </a:r>
            <a:r>
              <a:rPr sz="1600" spc="-15" dirty="0">
                <a:latin typeface="Gill Sans MT"/>
                <a:cs typeface="Gill Sans MT"/>
              </a:rPr>
              <a:t>recibir</a:t>
            </a:r>
            <a:r>
              <a:rPr sz="1600" spc="-5" dirty="0">
                <a:latin typeface="Gill Sans MT"/>
                <a:cs typeface="Gill Sans MT"/>
              </a:rPr>
              <a:t> el</a:t>
            </a:r>
            <a:r>
              <a:rPr sz="1600" spc="-10" dirty="0">
                <a:latin typeface="Gill Sans MT"/>
                <a:cs typeface="Gill Sans MT"/>
              </a:rPr>
              <a:t> </a:t>
            </a:r>
            <a:r>
              <a:rPr sz="1600" spc="-5" dirty="0">
                <a:latin typeface="Gill Sans MT"/>
                <a:cs typeface="Gill Sans MT"/>
              </a:rPr>
              <a:t>servicio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91704" y="989177"/>
            <a:ext cx="3978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1.</a:t>
            </a:r>
            <a:r>
              <a:rPr sz="1800" spc="-1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Gill Sans MT"/>
                <a:cs typeface="Gill Sans MT"/>
              </a:rPr>
              <a:t>LL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Gill Sans MT"/>
                <a:cs typeface="Gill Sans MT"/>
              </a:rPr>
              <a:t>GA</a:t>
            </a:r>
            <a:r>
              <a:rPr sz="1800" spc="-105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1800" spc="-5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S O</a:t>
            </a:r>
            <a:r>
              <a:rPr sz="1800" spc="-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ENTR</a:t>
            </a:r>
            <a:r>
              <a:rPr sz="1800" spc="-5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800" spc="-105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1800" spc="-5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1800" spc="-1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L S</a:t>
            </a:r>
            <a:r>
              <a:rPr sz="1800" spc="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STE</a:t>
            </a:r>
            <a:r>
              <a:rPr sz="1800" spc="-5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395274"/>
            <a:ext cx="8496935" cy="561975"/>
          </a:xfrm>
          <a:custGeom>
            <a:avLst/>
            <a:gdLst/>
            <a:ahLst/>
            <a:cxnLst/>
            <a:rect l="l" t="t" r="r" b="b"/>
            <a:pathLst>
              <a:path w="8496935" h="561975">
                <a:moveTo>
                  <a:pt x="8496719" y="0"/>
                </a:moveTo>
                <a:lnTo>
                  <a:pt x="0" y="0"/>
                </a:lnTo>
                <a:lnTo>
                  <a:pt x="0" y="561606"/>
                </a:lnTo>
                <a:lnTo>
                  <a:pt x="4248365" y="561606"/>
                </a:lnTo>
                <a:lnTo>
                  <a:pt x="8496719" y="561606"/>
                </a:lnTo>
                <a:lnTo>
                  <a:pt x="8496719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753021" y="426859"/>
            <a:ext cx="7391400" cy="3409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050" b="1" spc="5" dirty="0">
                <a:latin typeface="Gill Sans Ultra Bold"/>
                <a:cs typeface="Gill Sans Ultra Bold"/>
              </a:rPr>
              <a:t>4.4.</a:t>
            </a:r>
            <a:r>
              <a:rPr sz="2050" b="1" spc="-125" dirty="0">
                <a:latin typeface="Gill Sans Ultra Bold"/>
                <a:cs typeface="Gill Sans Ultra Bold"/>
              </a:rPr>
              <a:t> </a:t>
            </a:r>
            <a:r>
              <a:rPr sz="2050" b="1" spc="5" dirty="0">
                <a:latin typeface="Gill Sans Ultra Bold"/>
                <a:cs typeface="Gill Sans Ultra Bold"/>
              </a:rPr>
              <a:t>Mode</a:t>
            </a:r>
            <a:r>
              <a:rPr sz="2050" b="1" dirty="0">
                <a:latin typeface="Gill Sans Ultra Bold"/>
                <a:cs typeface="Gill Sans Ultra Bold"/>
              </a:rPr>
              <a:t>l</a:t>
            </a:r>
            <a:r>
              <a:rPr sz="2050" b="1" spc="5" dirty="0">
                <a:latin typeface="Gill Sans Ultra Bold"/>
                <a:cs typeface="Gill Sans Ultra Bold"/>
              </a:rPr>
              <a:t>o</a:t>
            </a:r>
            <a:r>
              <a:rPr sz="2050" b="1" spc="10" dirty="0">
                <a:latin typeface="Gill Sans Ultra Bold"/>
                <a:cs typeface="Gill Sans Ultra Bold"/>
              </a:rPr>
              <a:t>s</a:t>
            </a:r>
            <a:r>
              <a:rPr sz="2050" b="1" spc="-10" dirty="0">
                <a:latin typeface="Gill Sans Ultra Bold"/>
                <a:cs typeface="Gill Sans Ultra Bold"/>
              </a:rPr>
              <a:t> </a:t>
            </a:r>
            <a:r>
              <a:rPr sz="2050" b="1" spc="5" dirty="0">
                <a:latin typeface="Gill Sans Ultra Bold"/>
                <a:cs typeface="Gill Sans Ultra Bold"/>
              </a:rPr>
              <a:t>d</a:t>
            </a:r>
            <a:r>
              <a:rPr sz="2050" b="1" spc="10" dirty="0">
                <a:latin typeface="Gill Sans Ultra Bold"/>
                <a:cs typeface="Gill Sans Ultra Bold"/>
              </a:rPr>
              <a:t>e</a:t>
            </a:r>
            <a:r>
              <a:rPr sz="2050" b="1" spc="-10" dirty="0">
                <a:latin typeface="Gill Sans Ultra Bold"/>
                <a:cs typeface="Gill Sans Ultra Bold"/>
              </a:rPr>
              <a:t> </a:t>
            </a:r>
            <a:r>
              <a:rPr sz="2050" b="1" spc="10" dirty="0">
                <a:latin typeface="Gill Sans Ultra Bold"/>
                <a:cs typeface="Gill Sans Ultra Bold"/>
              </a:rPr>
              <a:t>c</a:t>
            </a:r>
            <a:r>
              <a:rPr sz="2050" b="1" spc="5" dirty="0">
                <a:latin typeface="Gill Sans Ultra Bold"/>
                <a:cs typeface="Gill Sans Ultra Bold"/>
              </a:rPr>
              <a:t>ol</a:t>
            </a:r>
            <a:r>
              <a:rPr sz="2050" b="1" dirty="0">
                <a:latin typeface="Gill Sans Ultra Bold"/>
                <a:cs typeface="Gill Sans Ultra Bold"/>
              </a:rPr>
              <a:t>a</a:t>
            </a:r>
            <a:r>
              <a:rPr sz="2050" b="1" spc="10" dirty="0">
                <a:latin typeface="Gill Sans Ultra Bold"/>
                <a:cs typeface="Gill Sans Ultra Bold"/>
              </a:rPr>
              <a:t>s</a:t>
            </a:r>
            <a:r>
              <a:rPr sz="2050" b="1" spc="5" dirty="0">
                <a:latin typeface="Gill Sans Ultra Bold"/>
                <a:cs typeface="Gill Sans Ultra Bold"/>
              </a:rPr>
              <a:t>:</a:t>
            </a:r>
            <a:r>
              <a:rPr sz="2050" b="1" spc="-285" dirty="0">
                <a:latin typeface="Gill Sans Ultra Bold"/>
                <a:cs typeface="Gill Sans Ultra Bold"/>
              </a:rPr>
              <a:t> </a:t>
            </a:r>
            <a:r>
              <a:rPr sz="2050" b="1" spc="-5" dirty="0">
                <a:latin typeface="Gill Sans Ultra Bold"/>
                <a:cs typeface="Gill Sans Ultra Bold"/>
              </a:rPr>
              <a:t>A</a:t>
            </a:r>
            <a:r>
              <a:rPr sz="2050" b="1" spc="5" dirty="0">
                <a:latin typeface="Gill Sans Ultra Bold"/>
                <a:cs typeface="Gill Sans Ultra Bold"/>
              </a:rPr>
              <a:t>pli</a:t>
            </a:r>
            <a:r>
              <a:rPr sz="2050" b="1" dirty="0">
                <a:latin typeface="Gill Sans Ultra Bold"/>
                <a:cs typeface="Gill Sans Ultra Bold"/>
              </a:rPr>
              <a:t>c</a:t>
            </a:r>
            <a:r>
              <a:rPr sz="2050" b="1" spc="10" dirty="0">
                <a:latin typeface="Gill Sans Ultra Bold"/>
                <a:cs typeface="Gill Sans Ultra Bold"/>
              </a:rPr>
              <a:t>a</a:t>
            </a:r>
            <a:r>
              <a:rPr sz="2050" b="1" dirty="0">
                <a:latin typeface="Gill Sans Ultra Bold"/>
                <a:cs typeface="Gill Sans Ultra Bold"/>
              </a:rPr>
              <a:t>c</a:t>
            </a:r>
            <a:r>
              <a:rPr sz="2050" b="1" spc="5" dirty="0">
                <a:latin typeface="Gill Sans Ultra Bold"/>
                <a:cs typeface="Gill Sans Ultra Bold"/>
              </a:rPr>
              <a:t>ió</a:t>
            </a:r>
            <a:r>
              <a:rPr sz="2050" b="1" spc="10" dirty="0">
                <a:latin typeface="Gill Sans Ultra Bold"/>
                <a:cs typeface="Gill Sans Ultra Bold"/>
              </a:rPr>
              <a:t>n</a:t>
            </a:r>
            <a:r>
              <a:rPr sz="2050" b="1" spc="-5" dirty="0">
                <a:latin typeface="Gill Sans Ultra Bold"/>
                <a:cs typeface="Gill Sans Ultra Bold"/>
              </a:rPr>
              <a:t> </a:t>
            </a:r>
            <a:r>
              <a:rPr sz="2050" b="1" spc="5" dirty="0">
                <a:latin typeface="Gill Sans Ultra Bold"/>
                <a:cs typeface="Gill Sans Ultra Bold"/>
              </a:rPr>
              <a:t>e</a:t>
            </a:r>
            <a:r>
              <a:rPr sz="2050" b="1" spc="10" dirty="0">
                <a:latin typeface="Gill Sans Ultra Bold"/>
                <a:cs typeface="Gill Sans Ultra Bold"/>
              </a:rPr>
              <a:t>n</a:t>
            </a:r>
            <a:r>
              <a:rPr sz="2050" b="1" spc="-5" dirty="0">
                <a:latin typeface="Gill Sans Ultra Bold"/>
                <a:cs typeface="Gill Sans Ultra Bold"/>
              </a:rPr>
              <a:t> </a:t>
            </a:r>
            <a:r>
              <a:rPr sz="2050" b="1" dirty="0">
                <a:latin typeface="Gill Sans Ultra Bold"/>
                <a:cs typeface="Gill Sans Ultra Bold"/>
              </a:rPr>
              <a:t>S</a:t>
            </a:r>
            <a:r>
              <a:rPr sz="2050" b="1" spc="5" dirty="0">
                <a:latin typeface="Gill Sans Ultra Bold"/>
                <a:cs typeface="Gill Sans Ultra Bold"/>
              </a:rPr>
              <a:t>e</a:t>
            </a:r>
            <a:r>
              <a:rPr sz="2050" b="1" spc="25" dirty="0">
                <a:latin typeface="Gill Sans Ultra Bold"/>
                <a:cs typeface="Gill Sans Ultra Bold"/>
              </a:rPr>
              <a:t>r</a:t>
            </a:r>
            <a:r>
              <a:rPr sz="2050" b="1" dirty="0">
                <a:latin typeface="Gill Sans Ultra Bold"/>
                <a:cs typeface="Gill Sans Ultra Bold"/>
              </a:rPr>
              <a:t>vi</a:t>
            </a:r>
            <a:r>
              <a:rPr sz="2050" b="1" spc="10" dirty="0">
                <a:latin typeface="Gill Sans Ultra Bold"/>
                <a:cs typeface="Gill Sans Ultra Bold"/>
              </a:rPr>
              <a:t>c</a:t>
            </a:r>
            <a:r>
              <a:rPr sz="2050" b="1" dirty="0">
                <a:latin typeface="Gill Sans Ultra Bold"/>
                <a:cs typeface="Gill Sans Ultra Bold"/>
              </a:rPr>
              <a:t>i</a:t>
            </a:r>
            <a:r>
              <a:rPr sz="2050" b="1" spc="5" dirty="0">
                <a:latin typeface="Gill Sans Ultra Bold"/>
                <a:cs typeface="Gill Sans Ultra Bold"/>
              </a:rPr>
              <a:t>os</a:t>
            </a:r>
            <a:endParaRPr sz="2050">
              <a:latin typeface="Gill Sans Ultra Bold"/>
              <a:cs typeface="Gill Sans Ultra Bold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859997" y="6083998"/>
            <a:ext cx="4140200" cy="540385"/>
            <a:chOff x="4859997" y="6083998"/>
            <a:chExt cx="4140200" cy="540385"/>
          </a:xfrm>
        </p:grpSpPr>
        <p:sp>
          <p:nvSpPr>
            <p:cNvPr id="19" name="object 19"/>
            <p:cNvSpPr/>
            <p:nvPr/>
          </p:nvSpPr>
          <p:spPr>
            <a:xfrm>
              <a:off x="4859997" y="6083998"/>
              <a:ext cx="4140200" cy="540385"/>
            </a:xfrm>
            <a:custGeom>
              <a:avLst/>
              <a:gdLst/>
              <a:ahLst/>
              <a:cxnLst/>
              <a:rect l="l" t="t" r="r" b="b"/>
              <a:pathLst>
                <a:path w="4140200" h="540384">
                  <a:moveTo>
                    <a:pt x="4139996" y="0"/>
                  </a:moveTo>
                  <a:lnTo>
                    <a:pt x="0" y="0"/>
                  </a:lnTo>
                  <a:lnTo>
                    <a:pt x="0" y="540004"/>
                  </a:lnTo>
                  <a:lnTo>
                    <a:pt x="2069998" y="540004"/>
                  </a:lnTo>
                  <a:lnTo>
                    <a:pt x="4139996" y="540004"/>
                  </a:lnTo>
                  <a:lnTo>
                    <a:pt x="41399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859997" y="6083998"/>
              <a:ext cx="4140200" cy="540385"/>
            </a:xfrm>
            <a:custGeom>
              <a:avLst/>
              <a:gdLst/>
              <a:ahLst/>
              <a:cxnLst/>
              <a:rect l="l" t="t" r="r" b="b"/>
              <a:pathLst>
                <a:path w="4140200" h="540384">
                  <a:moveTo>
                    <a:pt x="2069998" y="540004"/>
                  </a:moveTo>
                  <a:lnTo>
                    <a:pt x="0" y="540004"/>
                  </a:lnTo>
                  <a:lnTo>
                    <a:pt x="0" y="0"/>
                  </a:lnTo>
                  <a:lnTo>
                    <a:pt x="4139996" y="0"/>
                  </a:lnTo>
                  <a:lnTo>
                    <a:pt x="4139996" y="540004"/>
                  </a:lnTo>
                  <a:lnTo>
                    <a:pt x="2069998" y="5400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295"/>
              </a:lnSpc>
            </a:pPr>
            <a:r>
              <a:rPr spc="-5" dirty="0"/>
              <a:t>Dirección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Operaciones</a:t>
            </a:r>
            <a:r>
              <a:rPr spc="-10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5" dirty="0"/>
              <a:t>Servicios</a:t>
            </a:r>
          </a:p>
          <a:p>
            <a:pPr algn="ctr">
              <a:lnSpc>
                <a:spcPts val="1545"/>
              </a:lnSpc>
            </a:pP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Grado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en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Ciencia</a:t>
            </a:r>
            <a:r>
              <a:rPr i="0" spc="-15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Gestión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Ingeniería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de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Servicios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55" y="0"/>
            <a:ext cx="9144000" cy="6858000"/>
            <a:chOff x="-355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9001074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570" y="0"/>
                  </a:moveTo>
                  <a:lnTo>
                    <a:pt x="0" y="0"/>
                  </a:lnTo>
                  <a:lnTo>
                    <a:pt x="0" y="1371231"/>
                  </a:lnTo>
                  <a:lnTo>
                    <a:pt x="71285" y="1371231"/>
                  </a:lnTo>
                  <a:lnTo>
                    <a:pt x="142570" y="1371231"/>
                  </a:lnTo>
                  <a:lnTo>
                    <a:pt x="142570" y="0"/>
                  </a:lnTo>
                  <a:close/>
                </a:path>
              </a:pathLst>
            </a:custGeom>
            <a:solidFill>
              <a:srgbClr val="D02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001074" y="1371244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570" y="0"/>
                  </a:moveTo>
                  <a:lnTo>
                    <a:pt x="0" y="0"/>
                  </a:lnTo>
                  <a:lnTo>
                    <a:pt x="0" y="5486031"/>
                  </a:lnTo>
                  <a:lnTo>
                    <a:pt x="71285" y="5486031"/>
                  </a:lnTo>
                  <a:lnTo>
                    <a:pt x="142570" y="5486031"/>
                  </a:lnTo>
                  <a:lnTo>
                    <a:pt x="1425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5106"/>
              <a:ext cx="9143631" cy="90253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001194"/>
              <a:ext cx="9144000" cy="856615"/>
            </a:xfrm>
            <a:custGeom>
              <a:avLst/>
              <a:gdLst/>
              <a:ahLst/>
              <a:cxnLst/>
              <a:rect l="l" t="t" r="r" b="b"/>
              <a:pathLst>
                <a:path w="9144000" h="856615">
                  <a:moveTo>
                    <a:pt x="0" y="856449"/>
                  </a:moveTo>
                  <a:lnTo>
                    <a:pt x="0" y="0"/>
                  </a:lnTo>
                  <a:lnTo>
                    <a:pt x="9143631" y="0"/>
                  </a:lnTo>
                  <a:lnTo>
                    <a:pt x="9143631" y="856449"/>
                  </a:lnTo>
                  <a:lnTo>
                    <a:pt x="0" y="8564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5994894"/>
              <a:ext cx="9144000" cy="12700"/>
            </a:xfrm>
            <a:custGeom>
              <a:avLst/>
              <a:gdLst/>
              <a:ahLst/>
              <a:cxnLst/>
              <a:rect l="l" t="t" r="r" b="b"/>
              <a:pathLst>
                <a:path w="9144000" h="12700">
                  <a:moveTo>
                    <a:pt x="0" y="12599"/>
                  </a:moveTo>
                  <a:lnTo>
                    <a:pt x="9143631" y="12599"/>
                  </a:lnTo>
                  <a:lnTo>
                    <a:pt x="9143631" y="0"/>
                  </a:lnTo>
                  <a:lnTo>
                    <a:pt x="0" y="0"/>
                  </a:lnTo>
                  <a:lnTo>
                    <a:pt x="0" y="125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24" y="6137287"/>
              <a:ext cx="1423784" cy="54251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957237"/>
              <a:ext cx="3150870" cy="375920"/>
            </a:xfrm>
            <a:custGeom>
              <a:avLst/>
              <a:gdLst/>
              <a:ahLst/>
              <a:cxnLst/>
              <a:rect l="l" t="t" r="r" b="b"/>
              <a:pathLst>
                <a:path w="3150870" h="375919">
                  <a:moveTo>
                    <a:pt x="3150717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575358" y="375843"/>
                  </a:lnTo>
                  <a:lnTo>
                    <a:pt x="3150717" y="375843"/>
                  </a:lnTo>
                  <a:lnTo>
                    <a:pt x="3150717" y="0"/>
                  </a:lnTo>
                  <a:close/>
                </a:path>
              </a:pathLst>
            </a:custGeom>
            <a:solidFill>
              <a:srgbClr val="0C0C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355" y="957237"/>
              <a:ext cx="3556000" cy="375920"/>
            </a:xfrm>
            <a:custGeom>
              <a:avLst/>
              <a:gdLst/>
              <a:ahLst/>
              <a:cxnLst/>
              <a:rect l="l" t="t" r="r" b="b"/>
              <a:pathLst>
                <a:path w="3556000" h="375919">
                  <a:moveTo>
                    <a:pt x="3555720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778038" y="375843"/>
                  </a:lnTo>
                  <a:lnTo>
                    <a:pt x="3555720" y="375843"/>
                  </a:lnTo>
                  <a:lnTo>
                    <a:pt x="3555720" y="0"/>
                  </a:lnTo>
                  <a:close/>
                </a:path>
              </a:pathLst>
            </a:custGeom>
            <a:solidFill>
              <a:srgbClr val="D02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395274"/>
              <a:ext cx="8496935" cy="561975"/>
            </a:xfrm>
            <a:custGeom>
              <a:avLst/>
              <a:gdLst/>
              <a:ahLst/>
              <a:cxnLst/>
              <a:rect l="l" t="t" r="r" b="b"/>
              <a:pathLst>
                <a:path w="8496935" h="561975">
                  <a:moveTo>
                    <a:pt x="8496719" y="0"/>
                  </a:moveTo>
                  <a:lnTo>
                    <a:pt x="0" y="0"/>
                  </a:lnTo>
                  <a:lnTo>
                    <a:pt x="0" y="561606"/>
                  </a:lnTo>
                  <a:lnTo>
                    <a:pt x="4248365" y="561606"/>
                  </a:lnTo>
                  <a:lnTo>
                    <a:pt x="8496719" y="561606"/>
                  </a:lnTo>
                  <a:lnTo>
                    <a:pt x="8496719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45020" y="1590014"/>
            <a:ext cx="77241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Gill Sans MT"/>
                <a:cs typeface="Gill Sans MT"/>
              </a:rPr>
              <a:t>Es una</a:t>
            </a:r>
            <a:r>
              <a:rPr sz="2000" spc="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estrategia</a:t>
            </a:r>
            <a:r>
              <a:rPr sz="2000" spc="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a</a:t>
            </a:r>
            <a:r>
              <a:rPr sz="2000" spc="10" dirty="0">
                <a:latin typeface="Gill Sans MT"/>
                <a:cs typeface="Gill Sans MT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nivel</a:t>
            </a:r>
            <a:r>
              <a:rPr sz="2000" u="sng" spc="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funcional</a:t>
            </a:r>
            <a:r>
              <a:rPr sz="2000" spc="14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(departamento</a:t>
            </a:r>
            <a:r>
              <a:rPr sz="2000" spc="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operaciones/producción)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7674" y="428294"/>
            <a:ext cx="7651750" cy="83566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76530">
              <a:lnSpc>
                <a:spcPct val="100000"/>
              </a:lnSpc>
              <a:spcBef>
                <a:spcPts val="135"/>
              </a:spcBef>
            </a:pPr>
            <a:r>
              <a:rPr sz="1750" b="1" spc="15" dirty="0">
                <a:solidFill>
                  <a:srgbClr val="FFFFFF"/>
                </a:solidFill>
                <a:latin typeface="Gill Sans Ultra Bold"/>
                <a:cs typeface="Gill Sans Ultra Bold"/>
              </a:rPr>
              <a:t>1.1.</a:t>
            </a:r>
            <a:r>
              <a:rPr sz="1750" b="1" spc="-90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1750" b="1" spc="20" dirty="0">
                <a:solidFill>
                  <a:srgbClr val="FFFFFF"/>
                </a:solidFill>
                <a:latin typeface="Gill Sans Ultra Bold"/>
                <a:cs typeface="Gill Sans Ultra Bold"/>
              </a:rPr>
              <a:t>La</a:t>
            </a:r>
            <a:r>
              <a:rPr sz="1750" b="1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1750" b="1" spc="10" dirty="0">
                <a:solidFill>
                  <a:srgbClr val="FFFFFF"/>
                </a:solidFill>
                <a:latin typeface="Gill Sans Ultra Bold"/>
                <a:cs typeface="Gill Sans Ultra Bold"/>
              </a:rPr>
              <a:t>estrategia </a:t>
            </a:r>
            <a:r>
              <a:rPr sz="1750" b="1" spc="25" dirty="0">
                <a:solidFill>
                  <a:srgbClr val="FFFFFF"/>
                </a:solidFill>
                <a:latin typeface="Gill Sans Ultra Bold"/>
                <a:cs typeface="Gill Sans Ultra Bold"/>
              </a:rPr>
              <a:t>de</a:t>
            </a:r>
            <a:r>
              <a:rPr sz="1750" b="1" spc="15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1750" b="1" spc="10" dirty="0">
                <a:solidFill>
                  <a:srgbClr val="FFFFFF"/>
                </a:solidFill>
                <a:latin typeface="Gill Sans Ultra Bold"/>
                <a:cs typeface="Gill Sans Ultra Bold"/>
              </a:rPr>
              <a:t>operaciones:</a:t>
            </a:r>
            <a:r>
              <a:rPr sz="1750" b="1" spc="-95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1750" b="1" spc="20" dirty="0">
                <a:solidFill>
                  <a:srgbClr val="FFFFFF"/>
                </a:solidFill>
                <a:latin typeface="Gill Sans Ultra Bold"/>
                <a:cs typeface="Gill Sans Ultra Bold"/>
              </a:rPr>
              <a:t>concepto</a:t>
            </a:r>
            <a:r>
              <a:rPr sz="1750" b="1" spc="10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1750" b="1" spc="25" dirty="0">
                <a:solidFill>
                  <a:srgbClr val="FFFFFF"/>
                </a:solidFill>
                <a:latin typeface="Gill Sans Ultra Bold"/>
                <a:cs typeface="Gill Sans Ultra Bold"/>
              </a:rPr>
              <a:t>y</a:t>
            </a:r>
            <a:r>
              <a:rPr sz="1750" b="1" spc="10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1750" b="1" spc="20" dirty="0">
                <a:solidFill>
                  <a:srgbClr val="FFFFFF"/>
                </a:solidFill>
                <a:latin typeface="Gill Sans Ultra Bold"/>
                <a:cs typeface="Gill Sans Ultra Bold"/>
              </a:rPr>
              <a:t>alcance</a:t>
            </a:r>
            <a:endParaRPr sz="1750">
              <a:latin typeface="Gill Sans Ultra Bold"/>
              <a:cs typeface="Gill Sans Ultra Bold"/>
            </a:endParaRPr>
          </a:p>
          <a:p>
            <a:pPr marL="25400">
              <a:lnSpc>
                <a:spcPct val="100000"/>
              </a:lnSpc>
              <a:spcBef>
                <a:spcPts val="740"/>
              </a:spcBef>
            </a:pP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1</a:t>
            </a:r>
            <a:r>
              <a:rPr sz="650" spc="5" dirty="0">
                <a:solidFill>
                  <a:srgbClr val="F1F1F1"/>
                </a:solidFill>
                <a:latin typeface="Gill Sans MT"/>
                <a:cs typeface="Gill Sans MT"/>
              </a:rPr>
              <a:t>.</a:t>
            </a:r>
            <a:r>
              <a:rPr sz="650" spc="-35" dirty="0">
                <a:solidFill>
                  <a:srgbClr val="F1F1F1"/>
                </a:solidFill>
                <a:latin typeface="Gill Sans MT"/>
                <a:cs typeface="Gill Sans MT"/>
              </a:rPr>
              <a:t>C</a:t>
            </a:r>
            <a:r>
              <a:rPr sz="650" spc="-65" dirty="0">
                <a:solidFill>
                  <a:srgbClr val="F1F1F1"/>
                </a:solidFill>
                <a:latin typeface="Gill Sans MT"/>
                <a:cs typeface="Gill Sans MT"/>
              </a:rPr>
              <a:t>A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650" spc="-65" dirty="0">
                <a:solidFill>
                  <a:srgbClr val="F1F1F1"/>
                </a:solidFill>
                <a:latin typeface="Gill Sans MT"/>
                <a:cs typeface="Gill Sans MT"/>
              </a:rPr>
              <a:t>P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U</a:t>
            </a:r>
            <a:r>
              <a:rPr sz="65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114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D</a:t>
            </a:r>
            <a:r>
              <a:rPr sz="650" spc="65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ÓS</a:t>
            </a:r>
            <a:r>
              <a:rPr sz="650" spc="-105" dirty="0">
                <a:solidFill>
                  <a:srgbClr val="F1F1F1"/>
                </a:solidFill>
                <a:latin typeface="Gill Sans MT"/>
                <a:cs typeface="Gill Sans MT"/>
              </a:rPr>
              <a:t>T</a:t>
            </a:r>
            <a:r>
              <a:rPr sz="650" spc="-50" dirty="0">
                <a:solidFill>
                  <a:srgbClr val="F1F1F1"/>
                </a:solidFill>
                <a:latin typeface="Gill Sans MT"/>
                <a:cs typeface="Gill Sans MT"/>
              </a:rPr>
              <a:t>OL</a:t>
            </a: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65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endParaRPr sz="650">
              <a:latin typeface="Gill Sans MT"/>
              <a:cs typeface="Gill Sans MT"/>
            </a:endParaRPr>
          </a:p>
          <a:p>
            <a:pPr marL="506730">
              <a:lnSpc>
                <a:spcPct val="100000"/>
              </a:lnSpc>
              <a:spcBef>
                <a:spcPts val="560"/>
              </a:spcBef>
            </a:pPr>
            <a:r>
              <a:rPr sz="1600" spc="-305" dirty="0">
                <a:solidFill>
                  <a:srgbClr val="D0272D"/>
                </a:solidFill>
                <a:latin typeface="Gill Sans MT"/>
                <a:cs typeface="Gill Sans MT"/>
              </a:rPr>
              <a:t>S</a:t>
            </a:r>
            <a:r>
              <a:rPr sz="2700" b="1" spc="-457" baseline="-6172" dirty="0">
                <a:solidFill>
                  <a:srgbClr val="FFFFFF"/>
                </a:solidFill>
                <a:latin typeface="Gill Sans Ultra Bold"/>
                <a:cs typeface="Gill Sans Ultra Bold"/>
              </a:rPr>
              <a:t>E</a:t>
            </a:r>
            <a:r>
              <a:rPr sz="1600" spc="-305" dirty="0">
                <a:solidFill>
                  <a:srgbClr val="D0272D"/>
                </a:solidFill>
                <a:latin typeface="Gill Sans MT"/>
                <a:cs typeface="Gill Sans MT"/>
              </a:rPr>
              <a:t>u</a:t>
            </a:r>
            <a:r>
              <a:rPr sz="2700" b="1" spc="-457" baseline="-6172" dirty="0">
                <a:solidFill>
                  <a:srgbClr val="FFFFFF"/>
                </a:solidFill>
                <a:latin typeface="Gill Sans Ultra Bold"/>
                <a:cs typeface="Gill Sans Ultra Bold"/>
              </a:rPr>
              <a:t>l</a:t>
            </a:r>
            <a:r>
              <a:rPr sz="1600" spc="-305" dirty="0">
                <a:solidFill>
                  <a:srgbClr val="D0272D"/>
                </a:solidFill>
                <a:latin typeface="Gill Sans MT"/>
                <a:cs typeface="Gill Sans MT"/>
              </a:rPr>
              <a:t>bt</a:t>
            </a:r>
            <a:r>
              <a:rPr sz="2700" b="1" spc="-457" baseline="-6172" dirty="0">
                <a:solidFill>
                  <a:srgbClr val="FFFFFF"/>
                </a:solidFill>
                <a:latin typeface="Gill Sans Ultra Bold"/>
                <a:cs typeface="Gill Sans Ultra Bold"/>
              </a:rPr>
              <a:t>c</a:t>
            </a:r>
            <a:r>
              <a:rPr sz="1600" spc="-305" dirty="0">
                <a:solidFill>
                  <a:srgbClr val="D0272D"/>
                </a:solidFill>
                <a:latin typeface="Gill Sans MT"/>
                <a:cs typeface="Gill Sans MT"/>
              </a:rPr>
              <a:t>ítu</a:t>
            </a:r>
            <a:r>
              <a:rPr sz="2700" b="1" spc="-457" baseline="-6172" dirty="0">
                <a:solidFill>
                  <a:srgbClr val="FFFFFF"/>
                </a:solidFill>
                <a:latin typeface="Gill Sans Ultra Bold"/>
                <a:cs typeface="Gill Sans Ultra Bold"/>
              </a:rPr>
              <a:t>o</a:t>
            </a:r>
            <a:r>
              <a:rPr sz="1600" spc="-305" dirty="0">
                <a:solidFill>
                  <a:srgbClr val="D0272D"/>
                </a:solidFill>
                <a:latin typeface="Gill Sans MT"/>
                <a:cs typeface="Gill Sans MT"/>
              </a:rPr>
              <a:t>lo</a:t>
            </a:r>
            <a:r>
              <a:rPr sz="2700" b="1" spc="-457" baseline="-6172" dirty="0">
                <a:solidFill>
                  <a:srgbClr val="FFFFFF"/>
                </a:solidFill>
                <a:latin typeface="Gill Sans Ultra Bold"/>
                <a:cs typeface="Gill Sans Ultra Bold"/>
              </a:rPr>
              <a:t>n</a:t>
            </a:r>
            <a:r>
              <a:rPr sz="1600" spc="-305" dirty="0">
                <a:solidFill>
                  <a:srgbClr val="D0272D"/>
                </a:solidFill>
                <a:latin typeface="Gill Sans MT"/>
                <a:cs typeface="Gill Sans MT"/>
              </a:rPr>
              <a:t>1</a:t>
            </a:r>
            <a:r>
              <a:rPr sz="2700" b="1" spc="-457" baseline="-6172" dirty="0">
                <a:solidFill>
                  <a:srgbClr val="FFFFFF"/>
                </a:solidFill>
                <a:latin typeface="Gill Sans Ultra Bold"/>
                <a:cs typeface="Gill Sans Ultra Bold"/>
              </a:rPr>
              <a:t>cepto</a:t>
            </a:r>
            <a:endParaRPr sz="2700" baseline="-6172">
              <a:latin typeface="Gill Sans Ultra Bold"/>
              <a:cs typeface="Gill Sans Ultra Bold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1640" y="2052002"/>
            <a:ext cx="8809355" cy="1188085"/>
          </a:xfrm>
          <a:custGeom>
            <a:avLst/>
            <a:gdLst/>
            <a:ahLst/>
            <a:cxnLst/>
            <a:rect l="l" t="t" r="r" b="b"/>
            <a:pathLst>
              <a:path w="8809355" h="1188085">
                <a:moveTo>
                  <a:pt x="8808834" y="0"/>
                </a:moveTo>
                <a:lnTo>
                  <a:pt x="0" y="0"/>
                </a:lnTo>
                <a:lnTo>
                  <a:pt x="0" y="1187996"/>
                </a:lnTo>
                <a:lnTo>
                  <a:pt x="4404601" y="1187996"/>
                </a:lnTo>
                <a:lnTo>
                  <a:pt x="8808834" y="1187996"/>
                </a:lnTo>
                <a:lnTo>
                  <a:pt x="8808834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1640" y="2052002"/>
            <a:ext cx="8809355" cy="1188085"/>
          </a:xfrm>
          <a:prstGeom prst="rect">
            <a:avLst/>
          </a:prstGeom>
          <a:ln w="9359">
            <a:solidFill>
              <a:srgbClr val="D0272D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130810" marR="135255" algn="ctr">
              <a:lnSpc>
                <a:spcPct val="100000"/>
              </a:lnSpc>
              <a:spcBef>
                <a:spcPts val="360"/>
              </a:spcBef>
            </a:pPr>
            <a:r>
              <a:rPr sz="2400" i="1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2400" i="1" spc="-5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400" i="1" dirty="0">
                <a:solidFill>
                  <a:srgbClr val="FFFFFF"/>
                </a:solidFill>
                <a:latin typeface="Gill Sans MT"/>
                <a:cs typeface="Gill Sans MT"/>
              </a:rPr>
              <a:t>an de</a:t>
            </a:r>
            <a:r>
              <a:rPr sz="2400" i="1" spc="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i="1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400" i="1" spc="-5" dirty="0">
                <a:solidFill>
                  <a:srgbClr val="FFFFFF"/>
                </a:solidFill>
                <a:latin typeface="Gill Sans MT"/>
                <a:cs typeface="Gill Sans MT"/>
              </a:rPr>
              <a:t>cc</a:t>
            </a:r>
            <a:r>
              <a:rPr sz="2400" i="1" spc="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400" i="1" dirty="0">
                <a:solidFill>
                  <a:srgbClr val="FFFFFF"/>
                </a:solidFill>
                <a:latin typeface="Gill Sans MT"/>
                <a:cs typeface="Gill Sans MT"/>
              </a:rPr>
              <a:t>ón a </a:t>
            </a:r>
            <a:r>
              <a:rPr sz="2400" i="1" spc="5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400" i="1" spc="-1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400" i="1" spc="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400" i="1" spc="-25" dirty="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r>
              <a:rPr sz="2400" i="1" dirty="0">
                <a:solidFill>
                  <a:srgbClr val="FFFFFF"/>
                </a:solidFill>
                <a:latin typeface="Gill Sans MT"/>
                <a:cs typeface="Gill Sans MT"/>
              </a:rPr>
              <a:t>o </a:t>
            </a:r>
            <a:r>
              <a:rPr sz="2400" i="1" spc="-10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2400" i="1" spc="5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400" i="1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400" i="1" spc="-40" dirty="0">
                <a:solidFill>
                  <a:srgbClr val="FFFFFF"/>
                </a:solidFill>
                <a:latin typeface="Gill Sans MT"/>
                <a:cs typeface="Gill Sans MT"/>
              </a:rPr>
              <a:t>z</a:t>
            </a:r>
            <a:r>
              <a:rPr sz="2400" i="1" dirty="0">
                <a:solidFill>
                  <a:srgbClr val="FFFFFF"/>
                </a:solidFill>
                <a:latin typeface="Gill Sans MT"/>
                <a:cs typeface="Gill Sans MT"/>
              </a:rPr>
              <a:t>o </a:t>
            </a:r>
            <a:r>
              <a:rPr sz="2400" i="1" spc="-10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2400" i="1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400" i="1" spc="-4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400" i="1" dirty="0">
                <a:solidFill>
                  <a:srgbClr val="FFFFFF"/>
                </a:solidFill>
                <a:latin typeface="Gill Sans MT"/>
                <a:cs typeface="Gill Sans MT"/>
              </a:rPr>
              <a:t>a </a:t>
            </a:r>
            <a:r>
              <a:rPr sz="2400" i="1" spc="-5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400" i="1" dirty="0">
                <a:solidFill>
                  <a:srgbClr val="FFFFFF"/>
                </a:solidFill>
                <a:latin typeface="Gill Sans MT"/>
                <a:cs typeface="Gill Sans MT"/>
              </a:rPr>
              <a:t>a p</a:t>
            </a:r>
            <a:r>
              <a:rPr sz="2400" i="1" spc="-2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400" i="1" spc="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400" i="1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400" i="1" spc="-5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400" i="1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400" i="1" spc="-5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400" i="1" spc="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400" i="1" dirty="0">
                <a:solidFill>
                  <a:srgbClr val="FFFFFF"/>
                </a:solidFill>
                <a:latin typeface="Gill Sans MT"/>
                <a:cs typeface="Gill Sans MT"/>
              </a:rPr>
              <a:t>ón de</a:t>
            </a:r>
            <a:r>
              <a:rPr sz="2400" i="1" spc="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i="1" dirty="0">
                <a:solidFill>
                  <a:srgbClr val="FFFFFF"/>
                </a:solidFill>
                <a:latin typeface="Gill Sans MT"/>
                <a:cs typeface="Gill Sans MT"/>
              </a:rPr>
              <a:t>se</a:t>
            </a:r>
            <a:r>
              <a:rPr sz="2400" i="1" spc="8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400" i="1" spc="-10" dirty="0">
                <a:solidFill>
                  <a:srgbClr val="FFFFFF"/>
                </a:solidFill>
                <a:latin typeface="Gill Sans MT"/>
                <a:cs typeface="Gill Sans MT"/>
              </a:rPr>
              <a:t>v</a:t>
            </a:r>
            <a:r>
              <a:rPr sz="2400" i="1" spc="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400" i="1" spc="-5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400" i="1" spc="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400" i="1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400" i="1" spc="75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400" i="1" dirty="0">
                <a:solidFill>
                  <a:srgbClr val="FFFFFF"/>
                </a:solidFill>
                <a:latin typeface="Gill Sans MT"/>
                <a:cs typeface="Gill Sans MT"/>
              </a:rPr>
              <a:t>,</a:t>
            </a:r>
            <a:r>
              <a:rPr sz="2400" i="1" spc="-2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i="1" dirty="0">
                <a:solidFill>
                  <a:srgbClr val="FFFFFF"/>
                </a:solidFill>
                <a:latin typeface="Gill Sans MT"/>
                <a:cs typeface="Gill Sans MT"/>
              </a:rPr>
              <a:t>que</a:t>
            </a:r>
            <a:r>
              <a:rPr sz="2400" i="1" spc="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i="1" spc="-2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400" i="1" spc="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400" i="1" spc="-5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400" i="1" spc="-1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400" i="1" spc="-45" dirty="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r>
              <a:rPr sz="2400" i="1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400" i="1" spc="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Gill Sans MT"/>
                <a:cs typeface="Gill Sans MT"/>
              </a:rPr>
              <a:t>el  conjunto de </a:t>
            </a:r>
            <a:r>
              <a:rPr sz="2400" i="1" dirty="0">
                <a:solidFill>
                  <a:srgbClr val="FFFFFF"/>
                </a:solidFill>
                <a:latin typeface="Gill Sans MT"/>
                <a:cs typeface="Gill Sans MT"/>
              </a:rPr>
              <a:t>decisiones </a:t>
            </a:r>
            <a:r>
              <a:rPr sz="2400" i="1" spc="-5" dirty="0">
                <a:solidFill>
                  <a:srgbClr val="FFFFFF"/>
                </a:solidFill>
                <a:latin typeface="Gill Sans MT"/>
                <a:cs typeface="Gill Sans MT"/>
              </a:rPr>
              <a:t>estratégicas </a:t>
            </a:r>
            <a:r>
              <a:rPr sz="2400" i="1" spc="-15" dirty="0">
                <a:solidFill>
                  <a:srgbClr val="FFFFFF"/>
                </a:solidFill>
                <a:latin typeface="Gill Sans MT"/>
                <a:cs typeface="Gill Sans MT"/>
              </a:rPr>
              <a:t>para </a:t>
            </a:r>
            <a:r>
              <a:rPr sz="2400" i="1" spc="-5" dirty="0">
                <a:solidFill>
                  <a:srgbClr val="FFFFFF"/>
                </a:solidFill>
                <a:latin typeface="Gill Sans MT"/>
                <a:cs typeface="Gill Sans MT"/>
              </a:rPr>
              <a:t>cumplir </a:t>
            </a:r>
            <a:r>
              <a:rPr sz="2400" i="1" dirty="0">
                <a:solidFill>
                  <a:srgbClr val="FFFFFF"/>
                </a:solidFill>
                <a:latin typeface="Gill Sans MT"/>
                <a:cs typeface="Gill Sans MT"/>
              </a:rPr>
              <a:t>los </a:t>
            </a:r>
            <a:r>
              <a:rPr sz="2400" i="1" spc="5" dirty="0">
                <a:solidFill>
                  <a:srgbClr val="FFFFFF"/>
                </a:solidFill>
                <a:latin typeface="Gill Sans MT"/>
                <a:cs typeface="Gill Sans MT"/>
              </a:rPr>
              <a:t>objetivos, </a:t>
            </a:r>
            <a:r>
              <a:rPr sz="2400" i="1" spc="-10" dirty="0">
                <a:solidFill>
                  <a:srgbClr val="FFFFFF"/>
                </a:solidFill>
                <a:latin typeface="Gill Sans MT"/>
                <a:cs typeface="Gill Sans MT"/>
              </a:rPr>
              <a:t>facilitando </a:t>
            </a:r>
            <a:r>
              <a:rPr sz="2400" i="1" spc="-5" dirty="0">
                <a:solidFill>
                  <a:srgbClr val="FFFFFF"/>
                </a:solidFill>
                <a:latin typeface="Gill Sans MT"/>
                <a:cs typeface="Gill Sans MT"/>
              </a:rPr>
              <a:t>la </a:t>
            </a:r>
            <a:r>
              <a:rPr sz="2400" i="1" spc="-6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Gill Sans MT"/>
                <a:cs typeface="Gill Sans MT"/>
              </a:rPr>
              <a:t>consecución</a:t>
            </a:r>
            <a:r>
              <a:rPr sz="2400" i="1" dirty="0">
                <a:solidFill>
                  <a:srgbClr val="FFFFFF"/>
                </a:solidFill>
                <a:latin typeface="Gill Sans MT"/>
                <a:cs typeface="Gill Sans MT"/>
              </a:rPr>
              <a:t> de</a:t>
            </a:r>
            <a:r>
              <a:rPr sz="2400" i="1" spc="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Gill Sans MT"/>
                <a:cs typeface="Gill Sans MT"/>
              </a:rPr>
              <a:t>una</a:t>
            </a:r>
            <a:r>
              <a:rPr sz="2400" i="1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Gill Sans MT"/>
                <a:cs typeface="Gill Sans MT"/>
              </a:rPr>
              <a:t>ventaja</a:t>
            </a:r>
            <a:r>
              <a:rPr sz="2400" i="1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Gill Sans MT"/>
                <a:cs typeface="Gill Sans MT"/>
              </a:rPr>
              <a:t>competitiva.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5622" y="3421044"/>
            <a:ext cx="7428230" cy="1956435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2000" b="1" i="1" spc="-5" dirty="0">
                <a:latin typeface="Gill Sans MT"/>
                <a:cs typeface="Gill Sans MT"/>
              </a:rPr>
              <a:t>Al</a:t>
            </a:r>
            <a:r>
              <a:rPr sz="2000" b="1" i="1" spc="-15" dirty="0">
                <a:latin typeface="Gill Sans MT"/>
                <a:cs typeface="Gill Sans MT"/>
              </a:rPr>
              <a:t> </a:t>
            </a:r>
            <a:r>
              <a:rPr sz="2000" b="1" i="1" spc="-5" dirty="0">
                <a:latin typeface="Gill Sans MT"/>
                <a:cs typeface="Gill Sans MT"/>
              </a:rPr>
              <a:t>formularla</a:t>
            </a:r>
            <a:r>
              <a:rPr sz="2000" b="1" i="1" spc="-15" dirty="0">
                <a:latin typeface="Gill Sans MT"/>
                <a:cs typeface="Gill Sans MT"/>
              </a:rPr>
              <a:t> </a:t>
            </a:r>
            <a:r>
              <a:rPr sz="2000" b="1" i="1" dirty="0">
                <a:latin typeface="Gill Sans MT"/>
                <a:cs typeface="Gill Sans MT"/>
              </a:rPr>
              <a:t>se</a:t>
            </a:r>
            <a:r>
              <a:rPr sz="2000" b="1" i="1" spc="-15" dirty="0">
                <a:latin typeface="Gill Sans MT"/>
                <a:cs typeface="Gill Sans MT"/>
              </a:rPr>
              <a:t> </a:t>
            </a:r>
            <a:r>
              <a:rPr sz="2000" b="1" i="1" dirty="0">
                <a:latin typeface="Gill Sans MT"/>
                <a:cs typeface="Gill Sans MT"/>
              </a:rPr>
              <a:t>debe</a:t>
            </a:r>
            <a:r>
              <a:rPr sz="2000" b="1" i="1" spc="-10" dirty="0">
                <a:latin typeface="Gill Sans MT"/>
                <a:cs typeface="Gill Sans MT"/>
              </a:rPr>
              <a:t> </a:t>
            </a:r>
            <a:r>
              <a:rPr sz="2000" b="1" i="1" spc="-5" dirty="0">
                <a:latin typeface="Gill Sans MT"/>
                <a:cs typeface="Gill Sans MT"/>
              </a:rPr>
              <a:t>tener en</a:t>
            </a:r>
            <a:r>
              <a:rPr sz="2000" b="1" i="1" spc="-15" dirty="0">
                <a:latin typeface="Gill Sans MT"/>
                <a:cs typeface="Gill Sans MT"/>
              </a:rPr>
              <a:t> </a:t>
            </a:r>
            <a:r>
              <a:rPr sz="2000" b="1" i="1" spc="-5" dirty="0">
                <a:latin typeface="Gill Sans MT"/>
                <a:cs typeface="Gill Sans MT"/>
              </a:rPr>
              <a:t>cuenta:</a:t>
            </a:r>
            <a:endParaRPr sz="2000">
              <a:latin typeface="Gill Sans MT"/>
              <a:cs typeface="Gill Sans MT"/>
            </a:endParaRPr>
          </a:p>
          <a:p>
            <a:pPr marL="400050" indent="-183515">
              <a:lnSpc>
                <a:spcPct val="100000"/>
              </a:lnSpc>
              <a:spcBef>
                <a:spcPts val="1000"/>
              </a:spcBef>
              <a:buClr>
                <a:srgbClr val="D0272D"/>
              </a:buClr>
              <a:buFont typeface="Arial"/>
              <a:buChar char="•"/>
              <a:tabLst>
                <a:tab pos="400685" algn="l"/>
              </a:tabLst>
            </a:pPr>
            <a:r>
              <a:rPr sz="2000" dirty="0">
                <a:latin typeface="Gill Sans MT"/>
                <a:cs typeface="Gill Sans MT"/>
              </a:rPr>
              <a:t>Función </a:t>
            </a:r>
            <a:r>
              <a:rPr sz="2000" spc="-5" dirty="0">
                <a:latin typeface="Gill Sans MT"/>
                <a:cs typeface="Gill Sans MT"/>
              </a:rPr>
              <a:t>de operaciones</a:t>
            </a:r>
            <a:r>
              <a:rPr sz="2000" dirty="0">
                <a:latin typeface="Gill Sans MT"/>
                <a:cs typeface="Gill Sans MT"/>
              </a:rPr>
              <a:t> </a:t>
            </a:r>
            <a:r>
              <a:rPr sz="2000" spc="-30" dirty="0">
                <a:latin typeface="Gill Sans MT"/>
                <a:cs typeface="Gill Sans MT"/>
              </a:rPr>
              <a:t>clave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para</a:t>
            </a:r>
            <a:r>
              <a:rPr sz="2000" spc="-5" dirty="0">
                <a:latin typeface="Gill Sans MT"/>
                <a:cs typeface="Gill Sans MT"/>
              </a:rPr>
              <a:t> lograr </a:t>
            </a:r>
            <a:r>
              <a:rPr sz="2000" dirty="0">
                <a:latin typeface="Gill Sans MT"/>
                <a:cs typeface="Gill Sans MT"/>
              </a:rPr>
              <a:t>una</a:t>
            </a:r>
            <a:r>
              <a:rPr sz="2000" spc="5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ventaja</a:t>
            </a:r>
            <a:r>
              <a:rPr sz="2000" spc="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competitiva</a:t>
            </a:r>
            <a:endParaRPr sz="2000">
              <a:latin typeface="Gill Sans MT"/>
              <a:cs typeface="Gill Sans MT"/>
            </a:endParaRPr>
          </a:p>
          <a:p>
            <a:pPr marL="400050" indent="-183515">
              <a:lnSpc>
                <a:spcPct val="100000"/>
              </a:lnSpc>
              <a:spcBef>
                <a:spcPts val="400"/>
              </a:spcBef>
              <a:buClr>
                <a:srgbClr val="D0272D"/>
              </a:buClr>
              <a:buFont typeface="Arial"/>
              <a:buChar char="•"/>
              <a:tabLst>
                <a:tab pos="400685" algn="l"/>
              </a:tabLst>
            </a:pPr>
            <a:r>
              <a:rPr sz="2000" spc="-5" dirty="0">
                <a:latin typeface="Gill Sans MT"/>
                <a:cs typeface="Gill Sans MT"/>
              </a:rPr>
              <a:t>Coherencia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con</a:t>
            </a:r>
            <a:r>
              <a:rPr sz="200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estrategia</a:t>
            </a:r>
            <a:r>
              <a:rPr sz="200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corporativa</a:t>
            </a:r>
            <a:endParaRPr sz="2000">
              <a:latin typeface="Gill Sans MT"/>
              <a:cs typeface="Gill Sans MT"/>
            </a:endParaRPr>
          </a:p>
          <a:p>
            <a:pPr marL="400050" indent="-183515">
              <a:lnSpc>
                <a:spcPct val="100000"/>
              </a:lnSpc>
              <a:spcBef>
                <a:spcPts val="400"/>
              </a:spcBef>
              <a:buClr>
                <a:srgbClr val="D0272D"/>
              </a:buClr>
              <a:buFont typeface="Arial"/>
              <a:buChar char="•"/>
              <a:tabLst>
                <a:tab pos="400685" algn="l"/>
              </a:tabLst>
            </a:pPr>
            <a:r>
              <a:rPr sz="2000" spc="-5" dirty="0">
                <a:latin typeface="Gill Sans MT"/>
                <a:cs typeface="Gill Sans MT"/>
              </a:rPr>
              <a:t>Coherencia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con</a:t>
            </a:r>
            <a:r>
              <a:rPr sz="2000" dirty="0">
                <a:latin typeface="Gill Sans MT"/>
                <a:cs typeface="Gill Sans MT"/>
              </a:rPr>
              <a:t> las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decisiones </a:t>
            </a:r>
            <a:r>
              <a:rPr sz="2000" dirty="0">
                <a:latin typeface="Gill Sans MT"/>
                <a:cs typeface="Gill Sans MT"/>
              </a:rPr>
              <a:t>y</a:t>
            </a:r>
            <a:r>
              <a:rPr sz="2000" spc="-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estrategias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de</a:t>
            </a:r>
            <a:r>
              <a:rPr sz="2000" spc="5" dirty="0">
                <a:latin typeface="Gill Sans MT"/>
                <a:cs typeface="Gill Sans MT"/>
              </a:rPr>
              <a:t> </a:t>
            </a:r>
            <a:r>
              <a:rPr sz="2000" spc="-15" dirty="0">
                <a:latin typeface="Gill Sans MT"/>
                <a:cs typeface="Gill Sans MT"/>
              </a:rPr>
              <a:t>otros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departamentos</a:t>
            </a:r>
            <a:endParaRPr sz="2000">
              <a:latin typeface="Gill Sans MT"/>
              <a:cs typeface="Gill Sans MT"/>
            </a:endParaRPr>
          </a:p>
          <a:p>
            <a:pPr marL="400050" indent="-183515">
              <a:lnSpc>
                <a:spcPct val="100000"/>
              </a:lnSpc>
              <a:spcBef>
                <a:spcPts val="400"/>
              </a:spcBef>
              <a:buClr>
                <a:srgbClr val="D0272D"/>
              </a:buClr>
              <a:buFont typeface="Arial"/>
              <a:buChar char="•"/>
              <a:tabLst>
                <a:tab pos="400685" algn="l"/>
              </a:tabLst>
            </a:pPr>
            <a:r>
              <a:rPr sz="2000" spc="-5" dirty="0">
                <a:latin typeface="Gill Sans MT"/>
                <a:cs typeface="Gill Sans MT"/>
              </a:rPr>
              <a:t>Relación</a:t>
            </a:r>
            <a:r>
              <a:rPr sz="2000" spc="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con</a:t>
            </a:r>
            <a:r>
              <a:rPr sz="2000" spc="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necesidades de</a:t>
            </a:r>
            <a:r>
              <a:rPr sz="2000" dirty="0">
                <a:latin typeface="Gill Sans MT"/>
                <a:cs typeface="Gill Sans MT"/>
              </a:rPr>
              <a:t> los</a:t>
            </a:r>
            <a:r>
              <a:rPr sz="2000" spc="-5" dirty="0">
                <a:latin typeface="Gill Sans MT"/>
                <a:cs typeface="Gill Sans MT"/>
              </a:rPr>
              <a:t> clientes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859997" y="6083998"/>
            <a:ext cx="4140200" cy="540385"/>
          </a:xfrm>
          <a:custGeom>
            <a:avLst/>
            <a:gdLst/>
            <a:ahLst/>
            <a:cxnLst/>
            <a:rect l="l" t="t" r="r" b="b"/>
            <a:pathLst>
              <a:path w="4140200" h="540384">
                <a:moveTo>
                  <a:pt x="2069998" y="540004"/>
                </a:moveTo>
                <a:lnTo>
                  <a:pt x="0" y="540004"/>
                </a:lnTo>
                <a:lnTo>
                  <a:pt x="0" y="0"/>
                </a:lnTo>
                <a:lnTo>
                  <a:pt x="4139996" y="0"/>
                </a:lnTo>
                <a:lnTo>
                  <a:pt x="4139996" y="540004"/>
                </a:lnTo>
                <a:lnTo>
                  <a:pt x="2069998" y="54000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290"/>
              </a:lnSpc>
            </a:pPr>
            <a:r>
              <a:rPr spc="-5" dirty="0"/>
              <a:t>Dirección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Operaciones</a:t>
            </a:r>
            <a:r>
              <a:rPr spc="-10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5" dirty="0"/>
              <a:t>Servicios</a:t>
            </a:r>
          </a:p>
          <a:p>
            <a:pPr algn="ctr">
              <a:lnSpc>
                <a:spcPts val="1540"/>
              </a:lnSpc>
            </a:pP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Grado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en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Ciencia</a:t>
            </a:r>
            <a:r>
              <a:rPr i="0" spc="-15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Gestión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Ingeniería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de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Servicios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55" y="0"/>
            <a:ext cx="9144000" cy="6858000"/>
            <a:chOff x="-355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60859"/>
              <a:ext cx="9143631" cy="89678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-355" y="6000838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9143631" y="0"/>
                  </a:moveTo>
                  <a:lnTo>
                    <a:pt x="0" y="0"/>
                  </a:lnTo>
                  <a:lnTo>
                    <a:pt x="0" y="856805"/>
                  </a:lnTo>
                  <a:lnTo>
                    <a:pt x="4572000" y="856805"/>
                  </a:lnTo>
                  <a:lnTo>
                    <a:pt x="9143631" y="856805"/>
                  </a:lnTo>
                  <a:lnTo>
                    <a:pt x="91436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4560" y="6137287"/>
              <a:ext cx="1421980" cy="54251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69074" y="4131729"/>
              <a:ext cx="1690916" cy="126791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-355" y="957237"/>
              <a:ext cx="4427855" cy="375920"/>
            </a:xfrm>
            <a:custGeom>
              <a:avLst/>
              <a:gdLst/>
              <a:ahLst/>
              <a:cxnLst/>
              <a:rect l="l" t="t" r="r" b="b"/>
              <a:pathLst>
                <a:path w="4427855" h="375919">
                  <a:moveTo>
                    <a:pt x="4427639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2213991" y="375843"/>
                  </a:lnTo>
                  <a:lnTo>
                    <a:pt x="4427639" y="375843"/>
                  </a:lnTo>
                  <a:lnTo>
                    <a:pt x="4427639" y="0"/>
                  </a:lnTo>
                  <a:close/>
                </a:path>
              </a:pathLst>
            </a:custGeom>
            <a:solidFill>
              <a:srgbClr val="D12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5940" y="1624215"/>
            <a:ext cx="12382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D1282D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69454" y="1573534"/>
            <a:ext cx="6710680" cy="828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700"/>
              </a:lnSpc>
              <a:spcBef>
                <a:spcPts val="100"/>
              </a:spcBef>
            </a:pPr>
            <a:r>
              <a:rPr sz="2200" b="1" spc="-5" dirty="0">
                <a:latin typeface="Gill Sans Ultra Bold"/>
                <a:cs typeface="Gill Sans Ultra Bold"/>
              </a:rPr>
              <a:t>Longitud:</a:t>
            </a:r>
            <a:r>
              <a:rPr sz="2200" b="1" spc="-145" dirty="0">
                <a:latin typeface="Gill Sans Ultra Bold"/>
                <a:cs typeface="Gill Sans Ultra Bold"/>
              </a:rPr>
              <a:t> </a:t>
            </a:r>
            <a:r>
              <a:rPr sz="2200" spc="-15" dirty="0">
                <a:latin typeface="Gill Sans MT"/>
                <a:cs typeface="Gill Sans MT"/>
              </a:rPr>
              <a:t>Número</a:t>
            </a:r>
            <a:r>
              <a:rPr sz="2200" spc="-5" dirty="0">
                <a:latin typeface="Gill Sans MT"/>
                <a:cs typeface="Gill Sans MT"/>
              </a:rPr>
              <a:t> máximo</a:t>
            </a:r>
            <a:r>
              <a:rPr sz="2200" spc="-15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de clientes</a:t>
            </a:r>
            <a:r>
              <a:rPr sz="2200" spc="-15" dirty="0">
                <a:latin typeface="Gill Sans MT"/>
                <a:cs typeface="Gill Sans MT"/>
              </a:rPr>
              <a:t> </a:t>
            </a:r>
            <a:r>
              <a:rPr sz="2200" dirty="0">
                <a:latin typeface="Gill Sans MT"/>
                <a:cs typeface="Gill Sans MT"/>
              </a:rPr>
              <a:t>que</a:t>
            </a:r>
            <a:r>
              <a:rPr sz="2200" spc="-5" dirty="0">
                <a:latin typeface="Gill Sans MT"/>
                <a:cs typeface="Gill Sans MT"/>
              </a:rPr>
              <a:t> se pueden </a:t>
            </a:r>
            <a:r>
              <a:rPr sz="2200" spc="-600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admitir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3139" y="2361856"/>
            <a:ext cx="106045" cy="78803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800" dirty="0">
                <a:solidFill>
                  <a:srgbClr val="D1282D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800" dirty="0">
                <a:solidFill>
                  <a:srgbClr val="D1282D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50339" y="2376627"/>
            <a:ext cx="807085" cy="784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300"/>
              </a:lnSpc>
              <a:spcBef>
                <a:spcPts val="100"/>
              </a:spcBef>
            </a:pPr>
            <a:r>
              <a:rPr sz="1800" i="1" u="sng" spc="-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I</a:t>
            </a:r>
            <a:r>
              <a:rPr sz="1800" i="1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l</a:t>
            </a:r>
            <a:r>
              <a:rPr sz="1800" i="1" u="sng" spc="-1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i</a:t>
            </a:r>
            <a:r>
              <a:rPr sz="1800" i="1" u="sng" spc="-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m</a:t>
            </a:r>
            <a:r>
              <a:rPr sz="1800" i="1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i</a:t>
            </a:r>
            <a:r>
              <a:rPr sz="1800" i="1" u="sng" spc="-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tad</a:t>
            </a:r>
            <a:r>
              <a:rPr sz="1800" i="1" u="sng" spc="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o</a:t>
            </a:r>
            <a:r>
              <a:rPr sz="1800" dirty="0">
                <a:latin typeface="Gill Sans MT"/>
                <a:cs typeface="Gill Sans MT"/>
              </a:rPr>
              <a:t>.  </a:t>
            </a:r>
            <a:r>
              <a:rPr sz="1800" i="1" u="sng" spc="-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Limitado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5940" y="3248532"/>
            <a:ext cx="12382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D1282D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69454" y="3197839"/>
            <a:ext cx="7233284" cy="828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700"/>
              </a:lnSpc>
              <a:spcBef>
                <a:spcPts val="100"/>
              </a:spcBef>
            </a:pPr>
            <a:r>
              <a:rPr sz="2200" b="1" spc="-10" dirty="0">
                <a:latin typeface="Gill Sans Ultra Bold"/>
                <a:cs typeface="Gill Sans Ultra Bold"/>
              </a:rPr>
              <a:t>Disciplina </a:t>
            </a:r>
            <a:r>
              <a:rPr sz="2200" b="1" spc="-5" dirty="0">
                <a:latin typeface="Gill Sans Ultra Bold"/>
                <a:cs typeface="Gill Sans Ultra Bold"/>
              </a:rPr>
              <a:t>de </a:t>
            </a:r>
            <a:r>
              <a:rPr sz="2200" b="1" spc="-10" dirty="0">
                <a:latin typeface="Gill Sans Ultra Bold"/>
                <a:cs typeface="Gill Sans Ultra Bold"/>
              </a:rPr>
              <a:t>la </a:t>
            </a:r>
            <a:r>
              <a:rPr sz="2200" b="1" spc="-5" dirty="0">
                <a:latin typeface="Gill Sans Ultra Bold"/>
                <a:cs typeface="Gill Sans Ultra Bold"/>
              </a:rPr>
              <a:t>cola:</a:t>
            </a:r>
            <a:r>
              <a:rPr sz="2200" b="1" spc="-130" dirty="0">
                <a:latin typeface="Gill Sans Ultra Bold"/>
                <a:cs typeface="Gill Sans Ultra Bold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orden</a:t>
            </a:r>
            <a:r>
              <a:rPr sz="2200" spc="5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en</a:t>
            </a:r>
            <a:r>
              <a:rPr sz="2200" spc="5" dirty="0">
                <a:latin typeface="Gill Sans MT"/>
                <a:cs typeface="Gill Sans MT"/>
              </a:rPr>
              <a:t> </a:t>
            </a:r>
            <a:r>
              <a:rPr sz="2200" dirty="0">
                <a:latin typeface="Gill Sans MT"/>
                <a:cs typeface="Gill Sans MT"/>
              </a:rPr>
              <a:t>el</a:t>
            </a:r>
            <a:r>
              <a:rPr sz="2200" spc="-10" dirty="0">
                <a:latin typeface="Gill Sans MT"/>
                <a:cs typeface="Gill Sans MT"/>
              </a:rPr>
              <a:t> </a:t>
            </a:r>
            <a:r>
              <a:rPr sz="2200" dirty="0">
                <a:latin typeface="Gill Sans MT"/>
                <a:cs typeface="Gill Sans MT"/>
              </a:rPr>
              <a:t>que </a:t>
            </a:r>
            <a:r>
              <a:rPr sz="2200" spc="-5" dirty="0">
                <a:latin typeface="Gill Sans MT"/>
                <a:cs typeface="Gill Sans MT"/>
              </a:rPr>
              <a:t>los clientes</a:t>
            </a:r>
            <a:r>
              <a:rPr sz="2200" spc="-15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son </a:t>
            </a:r>
            <a:r>
              <a:rPr sz="2200" spc="-600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atendidos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93139" y="3989070"/>
            <a:ext cx="106045" cy="785495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1800" dirty="0">
                <a:solidFill>
                  <a:srgbClr val="D1282D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800" dirty="0">
                <a:solidFill>
                  <a:srgbClr val="D1282D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50339" y="4000944"/>
            <a:ext cx="3790315" cy="784860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1800" spc="-5" dirty="0">
                <a:latin typeface="Gill Sans MT"/>
                <a:cs typeface="Gill Sans MT"/>
              </a:rPr>
              <a:t>FIFO</a:t>
            </a:r>
            <a:endParaRPr sz="18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800" spc="-25" dirty="0">
                <a:latin typeface="Gill Sans MT"/>
                <a:cs typeface="Gill Sans MT"/>
              </a:rPr>
              <a:t>ESTABLECIMIENTO</a:t>
            </a:r>
            <a:r>
              <a:rPr sz="1800" spc="-1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DE</a:t>
            </a:r>
            <a:r>
              <a:rPr sz="1800" spc="-20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PRIORIDADES: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50339" y="4748230"/>
            <a:ext cx="96520" cy="70167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600" spc="-5" dirty="0">
                <a:solidFill>
                  <a:srgbClr val="D1282D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600" spc="-5" dirty="0">
                <a:solidFill>
                  <a:srgbClr val="D1282D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07539" y="4762263"/>
            <a:ext cx="1403985" cy="699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000"/>
              </a:lnSpc>
              <a:spcBef>
                <a:spcPts val="100"/>
              </a:spcBef>
            </a:pPr>
            <a:r>
              <a:rPr sz="1600" spc="-5" dirty="0">
                <a:latin typeface="Gill Sans MT"/>
                <a:cs typeface="Gill Sans MT"/>
              </a:rPr>
              <a:t>Urgencias </a:t>
            </a:r>
            <a:r>
              <a:rPr sz="1600" dirty="0">
                <a:latin typeface="Gill Sans MT"/>
                <a:cs typeface="Gill Sans MT"/>
              </a:rPr>
              <a:t> </a:t>
            </a:r>
            <a:r>
              <a:rPr sz="1600" spc="-10" dirty="0">
                <a:latin typeface="Gill Sans MT"/>
                <a:cs typeface="Gill Sans MT"/>
              </a:rPr>
              <a:t>C</a:t>
            </a:r>
            <a:r>
              <a:rPr sz="1600" spc="-20" dirty="0">
                <a:latin typeface="Gill Sans MT"/>
                <a:cs typeface="Gill Sans MT"/>
              </a:rPr>
              <a:t>l</a:t>
            </a:r>
            <a:r>
              <a:rPr sz="1600" spc="-10" dirty="0">
                <a:latin typeface="Gill Sans MT"/>
                <a:cs typeface="Gill Sans MT"/>
              </a:rPr>
              <a:t>i</a:t>
            </a:r>
            <a:r>
              <a:rPr sz="1600" spc="-5" dirty="0">
                <a:latin typeface="Gill Sans MT"/>
                <a:cs typeface="Gill Sans MT"/>
              </a:rPr>
              <a:t>en</a:t>
            </a:r>
            <a:r>
              <a:rPr sz="1600" spc="-10" dirty="0">
                <a:latin typeface="Gill Sans MT"/>
                <a:cs typeface="Gill Sans MT"/>
              </a:rPr>
              <a:t>t</a:t>
            </a:r>
            <a:r>
              <a:rPr sz="1600" spc="-5" dirty="0">
                <a:latin typeface="Gill Sans MT"/>
                <a:cs typeface="Gill Sans MT"/>
              </a:rPr>
              <a:t>es</a:t>
            </a:r>
            <a:r>
              <a:rPr sz="1600" spc="-254" dirty="0">
                <a:latin typeface="Gill Sans MT"/>
                <a:cs typeface="Gill Sans MT"/>
              </a:rPr>
              <a:t> </a:t>
            </a:r>
            <a:r>
              <a:rPr sz="1600" spc="-5" dirty="0">
                <a:latin typeface="Gill Sans MT"/>
                <a:cs typeface="Gill Sans MT"/>
              </a:rPr>
              <a:t>V</a:t>
            </a:r>
            <a:r>
              <a:rPr sz="1600" spc="-15" dirty="0">
                <a:latin typeface="Gill Sans MT"/>
                <a:cs typeface="Gill Sans MT"/>
              </a:rPr>
              <a:t>I</a:t>
            </a:r>
            <a:r>
              <a:rPr sz="1600" spc="-5" dirty="0">
                <a:latin typeface="Gill Sans MT"/>
                <a:cs typeface="Gill Sans MT"/>
              </a:rPr>
              <a:t>P</a:t>
            </a:r>
            <a:r>
              <a:rPr sz="1600" spc="-15" dirty="0">
                <a:latin typeface="Gill Sans MT"/>
                <a:cs typeface="Gill Sans MT"/>
              </a:rPr>
              <a:t>…</a:t>
            </a:r>
            <a:r>
              <a:rPr sz="1600" spc="-5" dirty="0">
                <a:latin typeface="Gill Sans MT"/>
                <a:cs typeface="Gill Sans MT"/>
              </a:rPr>
              <a:t>…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91704" y="989177"/>
            <a:ext cx="2927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2.</a:t>
            </a:r>
            <a:r>
              <a:rPr sz="1800" spc="-1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1800" spc="-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800" spc="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1800" spc="-5" dirty="0">
                <a:solidFill>
                  <a:srgbClr val="FFFFFF"/>
                </a:solidFill>
                <a:latin typeface="Gill Sans MT"/>
                <a:cs typeface="Gill Sans MT"/>
              </a:rPr>
              <a:t> CO</a:t>
            </a:r>
            <a:r>
              <a:rPr sz="1800" spc="5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800" spc="-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DE</a:t>
            </a:r>
            <a:r>
              <a:rPr sz="1800" spc="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ES</a:t>
            </a:r>
            <a:r>
              <a:rPr sz="1800" spc="-10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ERA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95274"/>
            <a:ext cx="8496935" cy="561975"/>
          </a:xfrm>
          <a:custGeom>
            <a:avLst/>
            <a:gdLst/>
            <a:ahLst/>
            <a:cxnLst/>
            <a:rect l="l" t="t" r="r" b="b"/>
            <a:pathLst>
              <a:path w="8496935" h="561975">
                <a:moveTo>
                  <a:pt x="8496719" y="0"/>
                </a:moveTo>
                <a:lnTo>
                  <a:pt x="0" y="0"/>
                </a:lnTo>
                <a:lnTo>
                  <a:pt x="0" y="561606"/>
                </a:lnTo>
                <a:lnTo>
                  <a:pt x="4248365" y="561606"/>
                </a:lnTo>
                <a:lnTo>
                  <a:pt x="8496719" y="561606"/>
                </a:lnTo>
                <a:lnTo>
                  <a:pt x="8496719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753021" y="426859"/>
            <a:ext cx="7391400" cy="3409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050" b="1" spc="5" dirty="0">
                <a:latin typeface="Gill Sans Ultra Bold"/>
                <a:cs typeface="Gill Sans Ultra Bold"/>
              </a:rPr>
              <a:t>4.4.</a:t>
            </a:r>
            <a:r>
              <a:rPr sz="2050" b="1" spc="-125" dirty="0">
                <a:latin typeface="Gill Sans Ultra Bold"/>
                <a:cs typeface="Gill Sans Ultra Bold"/>
              </a:rPr>
              <a:t> </a:t>
            </a:r>
            <a:r>
              <a:rPr sz="2050" b="1" spc="5" dirty="0">
                <a:latin typeface="Gill Sans Ultra Bold"/>
                <a:cs typeface="Gill Sans Ultra Bold"/>
              </a:rPr>
              <a:t>Mode</a:t>
            </a:r>
            <a:r>
              <a:rPr sz="2050" b="1" dirty="0">
                <a:latin typeface="Gill Sans Ultra Bold"/>
                <a:cs typeface="Gill Sans Ultra Bold"/>
              </a:rPr>
              <a:t>l</a:t>
            </a:r>
            <a:r>
              <a:rPr sz="2050" b="1" spc="5" dirty="0">
                <a:latin typeface="Gill Sans Ultra Bold"/>
                <a:cs typeface="Gill Sans Ultra Bold"/>
              </a:rPr>
              <a:t>o</a:t>
            </a:r>
            <a:r>
              <a:rPr sz="2050" b="1" spc="10" dirty="0">
                <a:latin typeface="Gill Sans Ultra Bold"/>
                <a:cs typeface="Gill Sans Ultra Bold"/>
              </a:rPr>
              <a:t>s</a:t>
            </a:r>
            <a:r>
              <a:rPr sz="2050" b="1" spc="-10" dirty="0">
                <a:latin typeface="Gill Sans Ultra Bold"/>
                <a:cs typeface="Gill Sans Ultra Bold"/>
              </a:rPr>
              <a:t> </a:t>
            </a:r>
            <a:r>
              <a:rPr sz="2050" b="1" spc="5" dirty="0">
                <a:latin typeface="Gill Sans Ultra Bold"/>
                <a:cs typeface="Gill Sans Ultra Bold"/>
              </a:rPr>
              <a:t>d</a:t>
            </a:r>
            <a:r>
              <a:rPr sz="2050" b="1" spc="10" dirty="0">
                <a:latin typeface="Gill Sans Ultra Bold"/>
                <a:cs typeface="Gill Sans Ultra Bold"/>
              </a:rPr>
              <a:t>e</a:t>
            </a:r>
            <a:r>
              <a:rPr sz="2050" b="1" spc="-10" dirty="0">
                <a:latin typeface="Gill Sans Ultra Bold"/>
                <a:cs typeface="Gill Sans Ultra Bold"/>
              </a:rPr>
              <a:t> </a:t>
            </a:r>
            <a:r>
              <a:rPr sz="2050" b="1" spc="10" dirty="0">
                <a:latin typeface="Gill Sans Ultra Bold"/>
                <a:cs typeface="Gill Sans Ultra Bold"/>
              </a:rPr>
              <a:t>c</a:t>
            </a:r>
            <a:r>
              <a:rPr sz="2050" b="1" spc="5" dirty="0">
                <a:latin typeface="Gill Sans Ultra Bold"/>
                <a:cs typeface="Gill Sans Ultra Bold"/>
              </a:rPr>
              <a:t>ol</a:t>
            </a:r>
            <a:r>
              <a:rPr sz="2050" b="1" dirty="0">
                <a:latin typeface="Gill Sans Ultra Bold"/>
                <a:cs typeface="Gill Sans Ultra Bold"/>
              </a:rPr>
              <a:t>a</a:t>
            </a:r>
            <a:r>
              <a:rPr sz="2050" b="1" spc="10" dirty="0">
                <a:latin typeface="Gill Sans Ultra Bold"/>
                <a:cs typeface="Gill Sans Ultra Bold"/>
              </a:rPr>
              <a:t>s</a:t>
            </a:r>
            <a:r>
              <a:rPr sz="2050" b="1" spc="5" dirty="0">
                <a:latin typeface="Gill Sans Ultra Bold"/>
                <a:cs typeface="Gill Sans Ultra Bold"/>
              </a:rPr>
              <a:t>:</a:t>
            </a:r>
            <a:r>
              <a:rPr sz="2050" b="1" spc="-285" dirty="0">
                <a:latin typeface="Gill Sans Ultra Bold"/>
                <a:cs typeface="Gill Sans Ultra Bold"/>
              </a:rPr>
              <a:t> </a:t>
            </a:r>
            <a:r>
              <a:rPr sz="2050" b="1" spc="-5" dirty="0">
                <a:latin typeface="Gill Sans Ultra Bold"/>
                <a:cs typeface="Gill Sans Ultra Bold"/>
              </a:rPr>
              <a:t>A</a:t>
            </a:r>
            <a:r>
              <a:rPr sz="2050" b="1" spc="5" dirty="0">
                <a:latin typeface="Gill Sans Ultra Bold"/>
                <a:cs typeface="Gill Sans Ultra Bold"/>
              </a:rPr>
              <a:t>pli</a:t>
            </a:r>
            <a:r>
              <a:rPr sz="2050" b="1" dirty="0">
                <a:latin typeface="Gill Sans Ultra Bold"/>
                <a:cs typeface="Gill Sans Ultra Bold"/>
              </a:rPr>
              <a:t>c</a:t>
            </a:r>
            <a:r>
              <a:rPr sz="2050" b="1" spc="10" dirty="0">
                <a:latin typeface="Gill Sans Ultra Bold"/>
                <a:cs typeface="Gill Sans Ultra Bold"/>
              </a:rPr>
              <a:t>a</a:t>
            </a:r>
            <a:r>
              <a:rPr sz="2050" b="1" dirty="0">
                <a:latin typeface="Gill Sans Ultra Bold"/>
                <a:cs typeface="Gill Sans Ultra Bold"/>
              </a:rPr>
              <a:t>c</a:t>
            </a:r>
            <a:r>
              <a:rPr sz="2050" b="1" spc="5" dirty="0">
                <a:latin typeface="Gill Sans Ultra Bold"/>
                <a:cs typeface="Gill Sans Ultra Bold"/>
              </a:rPr>
              <a:t>ió</a:t>
            </a:r>
            <a:r>
              <a:rPr sz="2050" b="1" spc="10" dirty="0">
                <a:latin typeface="Gill Sans Ultra Bold"/>
                <a:cs typeface="Gill Sans Ultra Bold"/>
              </a:rPr>
              <a:t>n</a:t>
            </a:r>
            <a:r>
              <a:rPr sz="2050" b="1" spc="-5" dirty="0">
                <a:latin typeface="Gill Sans Ultra Bold"/>
                <a:cs typeface="Gill Sans Ultra Bold"/>
              </a:rPr>
              <a:t> </a:t>
            </a:r>
            <a:r>
              <a:rPr sz="2050" b="1" spc="5" dirty="0">
                <a:latin typeface="Gill Sans Ultra Bold"/>
                <a:cs typeface="Gill Sans Ultra Bold"/>
              </a:rPr>
              <a:t>e</a:t>
            </a:r>
            <a:r>
              <a:rPr sz="2050" b="1" spc="10" dirty="0">
                <a:latin typeface="Gill Sans Ultra Bold"/>
                <a:cs typeface="Gill Sans Ultra Bold"/>
              </a:rPr>
              <a:t>n</a:t>
            </a:r>
            <a:r>
              <a:rPr sz="2050" b="1" spc="-5" dirty="0">
                <a:latin typeface="Gill Sans Ultra Bold"/>
                <a:cs typeface="Gill Sans Ultra Bold"/>
              </a:rPr>
              <a:t> </a:t>
            </a:r>
            <a:r>
              <a:rPr sz="2050" b="1" dirty="0">
                <a:latin typeface="Gill Sans Ultra Bold"/>
                <a:cs typeface="Gill Sans Ultra Bold"/>
              </a:rPr>
              <a:t>S</a:t>
            </a:r>
            <a:r>
              <a:rPr sz="2050" b="1" spc="5" dirty="0">
                <a:latin typeface="Gill Sans Ultra Bold"/>
                <a:cs typeface="Gill Sans Ultra Bold"/>
              </a:rPr>
              <a:t>e</a:t>
            </a:r>
            <a:r>
              <a:rPr sz="2050" b="1" spc="25" dirty="0">
                <a:latin typeface="Gill Sans Ultra Bold"/>
                <a:cs typeface="Gill Sans Ultra Bold"/>
              </a:rPr>
              <a:t>r</a:t>
            </a:r>
            <a:r>
              <a:rPr sz="2050" b="1" dirty="0">
                <a:latin typeface="Gill Sans Ultra Bold"/>
                <a:cs typeface="Gill Sans Ultra Bold"/>
              </a:rPr>
              <a:t>vi</a:t>
            </a:r>
            <a:r>
              <a:rPr sz="2050" b="1" spc="10" dirty="0">
                <a:latin typeface="Gill Sans Ultra Bold"/>
                <a:cs typeface="Gill Sans Ultra Bold"/>
              </a:rPr>
              <a:t>c</a:t>
            </a:r>
            <a:r>
              <a:rPr sz="2050" b="1" dirty="0">
                <a:latin typeface="Gill Sans Ultra Bold"/>
                <a:cs typeface="Gill Sans Ultra Bold"/>
              </a:rPr>
              <a:t>i</a:t>
            </a:r>
            <a:r>
              <a:rPr sz="2050" b="1" spc="5" dirty="0">
                <a:latin typeface="Gill Sans Ultra Bold"/>
                <a:cs typeface="Gill Sans Ultra Bold"/>
              </a:rPr>
              <a:t>os</a:t>
            </a:r>
            <a:endParaRPr sz="2050">
              <a:latin typeface="Gill Sans Ultra Bold"/>
              <a:cs typeface="Gill Sans Ultra Bold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859997" y="6047994"/>
            <a:ext cx="4140200" cy="540385"/>
            <a:chOff x="4859997" y="6047994"/>
            <a:chExt cx="4140200" cy="540385"/>
          </a:xfrm>
        </p:grpSpPr>
        <p:sp>
          <p:nvSpPr>
            <p:cNvPr id="22" name="object 22"/>
            <p:cNvSpPr/>
            <p:nvPr/>
          </p:nvSpPr>
          <p:spPr>
            <a:xfrm>
              <a:off x="4859997" y="6047994"/>
              <a:ext cx="4140200" cy="540385"/>
            </a:xfrm>
            <a:custGeom>
              <a:avLst/>
              <a:gdLst/>
              <a:ahLst/>
              <a:cxnLst/>
              <a:rect l="l" t="t" r="r" b="b"/>
              <a:pathLst>
                <a:path w="4140200" h="540384">
                  <a:moveTo>
                    <a:pt x="4139996" y="0"/>
                  </a:moveTo>
                  <a:lnTo>
                    <a:pt x="0" y="0"/>
                  </a:lnTo>
                  <a:lnTo>
                    <a:pt x="0" y="540003"/>
                  </a:lnTo>
                  <a:lnTo>
                    <a:pt x="2069998" y="540003"/>
                  </a:lnTo>
                  <a:lnTo>
                    <a:pt x="4139996" y="540003"/>
                  </a:lnTo>
                  <a:lnTo>
                    <a:pt x="41399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859997" y="6047994"/>
              <a:ext cx="4140200" cy="540385"/>
            </a:xfrm>
            <a:custGeom>
              <a:avLst/>
              <a:gdLst/>
              <a:ahLst/>
              <a:cxnLst/>
              <a:rect l="l" t="t" r="r" b="b"/>
              <a:pathLst>
                <a:path w="4140200" h="540384">
                  <a:moveTo>
                    <a:pt x="2069998" y="540003"/>
                  </a:moveTo>
                  <a:lnTo>
                    <a:pt x="0" y="540003"/>
                  </a:lnTo>
                  <a:lnTo>
                    <a:pt x="0" y="0"/>
                  </a:lnTo>
                  <a:lnTo>
                    <a:pt x="4139996" y="0"/>
                  </a:lnTo>
                  <a:lnTo>
                    <a:pt x="4139996" y="540003"/>
                  </a:lnTo>
                  <a:lnTo>
                    <a:pt x="2069998" y="54000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295"/>
              </a:lnSpc>
            </a:pPr>
            <a:r>
              <a:rPr spc="-5" dirty="0"/>
              <a:t>Dirección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Operaciones</a:t>
            </a:r>
            <a:r>
              <a:rPr spc="-10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5" dirty="0"/>
              <a:t>Servicios</a:t>
            </a:r>
          </a:p>
          <a:p>
            <a:pPr algn="ctr">
              <a:lnSpc>
                <a:spcPts val="1545"/>
              </a:lnSpc>
            </a:pP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Grado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en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Ciencia</a:t>
            </a:r>
            <a:r>
              <a:rPr i="0" spc="-15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Gestión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Ingeniería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de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Servicios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55" y="0"/>
            <a:ext cx="9144000" cy="6858000"/>
            <a:chOff x="-355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60859"/>
              <a:ext cx="9143631" cy="89678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-355" y="6000838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9143631" y="0"/>
                  </a:moveTo>
                  <a:lnTo>
                    <a:pt x="0" y="0"/>
                  </a:lnTo>
                  <a:lnTo>
                    <a:pt x="0" y="856805"/>
                  </a:lnTo>
                  <a:lnTo>
                    <a:pt x="4572000" y="856805"/>
                  </a:lnTo>
                  <a:lnTo>
                    <a:pt x="9143631" y="856805"/>
                  </a:lnTo>
                  <a:lnTo>
                    <a:pt x="91436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4560" y="6137287"/>
              <a:ext cx="1421980" cy="54251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35940" y="1988540"/>
            <a:ext cx="1149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D1282D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9454" y="1973841"/>
            <a:ext cx="7132955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95"/>
              </a:spcBef>
              <a:tabLst>
                <a:tab pos="5023485" algn="l"/>
              </a:tabLst>
            </a:pPr>
            <a:r>
              <a:rPr sz="2000" b="1" dirty="0">
                <a:latin typeface="Gill Sans Ultra Bold"/>
                <a:cs typeface="Gill Sans Ultra Bold"/>
              </a:rPr>
              <a:t>Diseño</a:t>
            </a:r>
            <a:r>
              <a:rPr sz="2000" b="1" spc="20" dirty="0">
                <a:latin typeface="Gill Sans Ultra Bold"/>
                <a:cs typeface="Gill Sans Ultra Bold"/>
              </a:rPr>
              <a:t> </a:t>
            </a:r>
            <a:r>
              <a:rPr sz="2000" b="1" dirty="0">
                <a:latin typeface="Gill Sans Ultra Bold"/>
                <a:cs typeface="Gill Sans Ultra Bold"/>
              </a:rPr>
              <a:t>del</a:t>
            </a:r>
            <a:r>
              <a:rPr sz="2000" b="1" spc="15" dirty="0">
                <a:latin typeface="Gill Sans Ultra Bold"/>
                <a:cs typeface="Gill Sans Ultra Bold"/>
              </a:rPr>
              <a:t> </a:t>
            </a:r>
            <a:r>
              <a:rPr sz="2000" b="1" dirty="0">
                <a:latin typeface="Gill Sans Ultra Bold"/>
                <a:cs typeface="Gill Sans Ultra Bold"/>
              </a:rPr>
              <a:t>sistema</a:t>
            </a:r>
            <a:r>
              <a:rPr sz="2000" b="1" spc="10" dirty="0">
                <a:latin typeface="Gill Sans Ultra Bold"/>
                <a:cs typeface="Gill Sans Ultra Bold"/>
              </a:rPr>
              <a:t> </a:t>
            </a:r>
            <a:r>
              <a:rPr sz="2000" b="1" spc="-5" dirty="0">
                <a:latin typeface="Gill Sans Ultra Bold"/>
                <a:cs typeface="Gill Sans Ultra Bold"/>
              </a:rPr>
              <a:t>de</a:t>
            </a:r>
            <a:r>
              <a:rPr sz="2000" b="1" spc="10" dirty="0">
                <a:latin typeface="Gill Sans Ultra Bold"/>
                <a:cs typeface="Gill Sans Ultra Bold"/>
              </a:rPr>
              <a:t> </a:t>
            </a:r>
            <a:r>
              <a:rPr sz="2000" b="1" dirty="0">
                <a:latin typeface="Gill Sans Ultra Bold"/>
                <a:cs typeface="Gill Sans Ultra Bold"/>
              </a:rPr>
              <a:t>servicio:	</a:t>
            </a:r>
            <a:r>
              <a:rPr sz="2000" spc="-10" dirty="0">
                <a:latin typeface="Gill Sans MT"/>
                <a:cs typeface="Gill Sans MT"/>
              </a:rPr>
              <a:t>Número </a:t>
            </a:r>
            <a:r>
              <a:rPr sz="2000" spc="-5" dirty="0">
                <a:latin typeface="Gill Sans MT"/>
                <a:cs typeface="Gill Sans MT"/>
              </a:rPr>
              <a:t>de </a:t>
            </a:r>
            <a:r>
              <a:rPr sz="2000" dirty="0">
                <a:latin typeface="Gill Sans MT"/>
                <a:cs typeface="Gill Sans MT"/>
              </a:rPr>
              <a:t> servidores que </a:t>
            </a:r>
            <a:r>
              <a:rPr sz="2000" spc="-5" dirty="0">
                <a:latin typeface="Gill Sans MT"/>
                <a:cs typeface="Gill Sans MT"/>
              </a:rPr>
              <a:t>atienden </a:t>
            </a:r>
            <a:r>
              <a:rPr sz="2000" dirty="0">
                <a:latin typeface="Gill Sans MT"/>
                <a:cs typeface="Gill Sans MT"/>
              </a:rPr>
              <a:t>al cliente y </a:t>
            </a:r>
            <a:r>
              <a:rPr sz="2000" spc="-5" dirty="0">
                <a:latin typeface="Gill Sans MT"/>
                <a:cs typeface="Gill Sans MT"/>
              </a:rPr>
              <a:t>fases </a:t>
            </a:r>
            <a:r>
              <a:rPr sz="2000" dirty="0">
                <a:latin typeface="Gill Sans MT"/>
                <a:cs typeface="Gill Sans MT"/>
              </a:rPr>
              <a:t>o </a:t>
            </a:r>
            <a:r>
              <a:rPr sz="2000" spc="-5" dirty="0">
                <a:latin typeface="Gill Sans MT"/>
                <a:cs typeface="Gill Sans MT"/>
              </a:rPr>
              <a:t>paradas </a:t>
            </a:r>
            <a:r>
              <a:rPr sz="2000" dirty="0">
                <a:latin typeface="Gill Sans MT"/>
                <a:cs typeface="Gill Sans MT"/>
              </a:rPr>
              <a:t>en el </a:t>
            </a:r>
            <a:r>
              <a:rPr sz="2000" spc="-10" dirty="0">
                <a:latin typeface="Gill Sans MT"/>
                <a:cs typeface="Gill Sans MT"/>
              </a:rPr>
              <a:t>proceso </a:t>
            </a:r>
            <a:r>
              <a:rPr sz="2000" spc="-5" dirty="0">
                <a:latin typeface="Gill Sans MT"/>
                <a:cs typeface="Gill Sans MT"/>
              </a:rPr>
              <a:t>del </a:t>
            </a:r>
            <a:r>
              <a:rPr sz="2000" spc="-545" dirty="0">
                <a:latin typeface="Gill Sans MT"/>
                <a:cs typeface="Gill Sans MT"/>
              </a:rPr>
              <a:t> </a:t>
            </a:r>
            <a:r>
              <a:rPr sz="2000" spc="5" dirty="0">
                <a:latin typeface="Gill Sans MT"/>
                <a:cs typeface="Gill Sans MT"/>
              </a:rPr>
              <a:t>servicio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3139" y="2978530"/>
            <a:ext cx="3197860" cy="141605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675"/>
              </a:spcBef>
              <a:buClr>
                <a:srgbClr val="D1282D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1800" dirty="0">
                <a:solidFill>
                  <a:srgbClr val="C00000"/>
                </a:solidFill>
                <a:latin typeface="Gill Sans MT"/>
                <a:cs typeface="Gill Sans MT"/>
              </a:rPr>
              <a:t>S</a:t>
            </a:r>
            <a:r>
              <a:rPr sz="1800" spc="-5" dirty="0">
                <a:solidFill>
                  <a:srgbClr val="C00000"/>
                </a:solidFill>
                <a:latin typeface="Gill Sans MT"/>
                <a:cs typeface="Gill Sans MT"/>
              </a:rPr>
              <a:t>i</a:t>
            </a:r>
            <a:r>
              <a:rPr sz="1800" spc="5" dirty="0">
                <a:solidFill>
                  <a:srgbClr val="C00000"/>
                </a:solidFill>
                <a:latin typeface="Gill Sans MT"/>
                <a:cs typeface="Gill Sans MT"/>
              </a:rPr>
              <a:t>s</a:t>
            </a:r>
            <a:r>
              <a:rPr sz="1800" dirty="0">
                <a:solidFill>
                  <a:srgbClr val="C00000"/>
                </a:solidFill>
                <a:latin typeface="Gill Sans MT"/>
                <a:cs typeface="Gill Sans MT"/>
              </a:rPr>
              <a:t>t</a:t>
            </a:r>
            <a:r>
              <a:rPr sz="1800" spc="-5" dirty="0">
                <a:solidFill>
                  <a:srgbClr val="C00000"/>
                </a:solidFill>
                <a:latin typeface="Gill Sans MT"/>
                <a:cs typeface="Gill Sans MT"/>
              </a:rPr>
              <a:t>e</a:t>
            </a:r>
            <a:r>
              <a:rPr sz="1800" dirty="0">
                <a:solidFill>
                  <a:srgbClr val="C00000"/>
                </a:solidFill>
                <a:latin typeface="Gill Sans MT"/>
                <a:cs typeface="Gill Sans MT"/>
              </a:rPr>
              <a:t>ma</a:t>
            </a:r>
            <a:r>
              <a:rPr sz="1800" spc="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Gill Sans MT"/>
                <a:cs typeface="Gill Sans MT"/>
              </a:rPr>
              <a:t>d</a:t>
            </a:r>
            <a:r>
              <a:rPr sz="1800" dirty="0">
                <a:solidFill>
                  <a:srgbClr val="C00000"/>
                </a:solidFill>
                <a:latin typeface="Gill Sans MT"/>
                <a:cs typeface="Gill Sans MT"/>
              </a:rPr>
              <a:t>e</a:t>
            </a:r>
            <a:r>
              <a:rPr sz="1800" spc="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800" spc="-15" dirty="0">
                <a:solidFill>
                  <a:srgbClr val="C00000"/>
                </a:solidFill>
                <a:latin typeface="Gill Sans MT"/>
                <a:cs typeface="Gill Sans MT"/>
              </a:rPr>
              <a:t>u</a:t>
            </a:r>
            <a:r>
              <a:rPr sz="1800" dirty="0">
                <a:solidFill>
                  <a:srgbClr val="C00000"/>
                </a:solidFill>
                <a:latin typeface="Gill Sans MT"/>
                <a:cs typeface="Gill Sans MT"/>
              </a:rPr>
              <a:t>n</a:t>
            </a:r>
            <a:r>
              <a:rPr sz="1800" spc="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C00000"/>
                </a:solidFill>
                <a:latin typeface="Gill Sans MT"/>
                <a:cs typeface="Gill Sans MT"/>
              </a:rPr>
              <a:t>cana</a:t>
            </a:r>
            <a:r>
              <a:rPr sz="1800" spc="-5" dirty="0">
                <a:solidFill>
                  <a:srgbClr val="C00000"/>
                </a:solidFill>
                <a:latin typeface="Gill Sans MT"/>
                <a:cs typeface="Gill Sans MT"/>
              </a:rPr>
              <a:t>l</a:t>
            </a:r>
            <a:r>
              <a:rPr sz="1800" dirty="0">
                <a:solidFill>
                  <a:srgbClr val="C00000"/>
                </a:solidFill>
                <a:latin typeface="Gill Sans MT"/>
                <a:cs typeface="Gill Sans MT"/>
              </a:rPr>
              <a:t>,</a:t>
            </a:r>
            <a:r>
              <a:rPr sz="1800" spc="-19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C00000"/>
                </a:solidFill>
                <a:latin typeface="Gill Sans MT"/>
                <a:cs typeface="Gill Sans MT"/>
              </a:rPr>
              <a:t>una </a:t>
            </a:r>
            <a:r>
              <a:rPr sz="1800" spc="5" dirty="0">
                <a:solidFill>
                  <a:srgbClr val="C00000"/>
                </a:solidFill>
                <a:latin typeface="Gill Sans MT"/>
                <a:cs typeface="Gill Sans MT"/>
              </a:rPr>
              <a:t>f</a:t>
            </a:r>
            <a:r>
              <a:rPr sz="1800" dirty="0">
                <a:solidFill>
                  <a:srgbClr val="C00000"/>
                </a:solidFill>
                <a:latin typeface="Gill Sans MT"/>
                <a:cs typeface="Gill Sans MT"/>
              </a:rPr>
              <a:t>a</a:t>
            </a:r>
            <a:r>
              <a:rPr sz="1800" spc="-5" dirty="0">
                <a:solidFill>
                  <a:srgbClr val="C00000"/>
                </a:solidFill>
                <a:latin typeface="Gill Sans MT"/>
                <a:cs typeface="Gill Sans MT"/>
              </a:rPr>
              <a:t>s</a:t>
            </a:r>
            <a:r>
              <a:rPr sz="1800" dirty="0">
                <a:solidFill>
                  <a:srgbClr val="C00000"/>
                </a:solidFill>
                <a:latin typeface="Gill Sans MT"/>
                <a:cs typeface="Gill Sans MT"/>
              </a:rPr>
              <a:t>e</a:t>
            </a:r>
            <a:endParaRPr sz="1800">
              <a:latin typeface="Gill Sans MT"/>
              <a:cs typeface="Gill Sans MT"/>
            </a:endParaRPr>
          </a:p>
          <a:p>
            <a:pPr marL="469900" indent="-457200">
              <a:lnSpc>
                <a:spcPct val="100000"/>
              </a:lnSpc>
              <a:spcBef>
                <a:spcPts val="580"/>
              </a:spcBef>
              <a:buClr>
                <a:srgbClr val="D1282D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1800" dirty="0">
                <a:solidFill>
                  <a:srgbClr val="C00000"/>
                </a:solidFill>
                <a:latin typeface="Gill Sans MT"/>
                <a:cs typeface="Gill Sans MT"/>
              </a:rPr>
              <a:t>S</a:t>
            </a:r>
            <a:r>
              <a:rPr sz="1800" spc="-5" dirty="0">
                <a:solidFill>
                  <a:srgbClr val="C00000"/>
                </a:solidFill>
                <a:latin typeface="Gill Sans MT"/>
                <a:cs typeface="Gill Sans MT"/>
              </a:rPr>
              <a:t>i</a:t>
            </a:r>
            <a:r>
              <a:rPr sz="1800" spc="5" dirty="0">
                <a:solidFill>
                  <a:srgbClr val="C00000"/>
                </a:solidFill>
                <a:latin typeface="Gill Sans MT"/>
                <a:cs typeface="Gill Sans MT"/>
              </a:rPr>
              <a:t>s</a:t>
            </a:r>
            <a:r>
              <a:rPr sz="1800" dirty="0">
                <a:solidFill>
                  <a:srgbClr val="C00000"/>
                </a:solidFill>
                <a:latin typeface="Gill Sans MT"/>
                <a:cs typeface="Gill Sans MT"/>
              </a:rPr>
              <a:t>t</a:t>
            </a:r>
            <a:r>
              <a:rPr sz="1800" spc="-5" dirty="0">
                <a:solidFill>
                  <a:srgbClr val="C00000"/>
                </a:solidFill>
                <a:latin typeface="Gill Sans MT"/>
                <a:cs typeface="Gill Sans MT"/>
              </a:rPr>
              <a:t>e</a:t>
            </a:r>
            <a:r>
              <a:rPr sz="1800" dirty="0">
                <a:solidFill>
                  <a:srgbClr val="C00000"/>
                </a:solidFill>
                <a:latin typeface="Gill Sans MT"/>
                <a:cs typeface="Gill Sans MT"/>
              </a:rPr>
              <a:t>ma</a:t>
            </a:r>
            <a:r>
              <a:rPr sz="1800" spc="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Gill Sans MT"/>
                <a:cs typeface="Gill Sans MT"/>
              </a:rPr>
              <a:t>d</a:t>
            </a:r>
            <a:r>
              <a:rPr sz="1800" dirty="0">
                <a:solidFill>
                  <a:srgbClr val="C00000"/>
                </a:solidFill>
                <a:latin typeface="Gill Sans MT"/>
                <a:cs typeface="Gill Sans MT"/>
              </a:rPr>
              <a:t>e</a:t>
            </a:r>
            <a:r>
              <a:rPr sz="1800" spc="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800" spc="-15" dirty="0">
                <a:solidFill>
                  <a:srgbClr val="C00000"/>
                </a:solidFill>
                <a:latin typeface="Gill Sans MT"/>
                <a:cs typeface="Gill Sans MT"/>
              </a:rPr>
              <a:t>u</a:t>
            </a:r>
            <a:r>
              <a:rPr sz="1800" dirty="0">
                <a:solidFill>
                  <a:srgbClr val="C00000"/>
                </a:solidFill>
                <a:latin typeface="Gill Sans MT"/>
                <a:cs typeface="Gill Sans MT"/>
              </a:rPr>
              <a:t>n</a:t>
            </a:r>
            <a:r>
              <a:rPr sz="1800" spc="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C00000"/>
                </a:solidFill>
                <a:latin typeface="Gill Sans MT"/>
                <a:cs typeface="Gill Sans MT"/>
              </a:rPr>
              <a:t>cana</a:t>
            </a:r>
            <a:r>
              <a:rPr sz="1800" spc="-5" dirty="0">
                <a:solidFill>
                  <a:srgbClr val="C00000"/>
                </a:solidFill>
                <a:latin typeface="Gill Sans MT"/>
                <a:cs typeface="Gill Sans MT"/>
              </a:rPr>
              <a:t>l</a:t>
            </a:r>
            <a:r>
              <a:rPr sz="1800" dirty="0">
                <a:solidFill>
                  <a:srgbClr val="C00000"/>
                </a:solidFill>
                <a:latin typeface="Gill Sans MT"/>
                <a:cs typeface="Gill Sans MT"/>
              </a:rPr>
              <a:t>,</a:t>
            </a:r>
            <a:r>
              <a:rPr sz="1800" spc="-19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800" spc="-20" dirty="0">
                <a:solidFill>
                  <a:srgbClr val="C00000"/>
                </a:solidFill>
                <a:latin typeface="Gill Sans MT"/>
                <a:cs typeface="Gill Sans MT"/>
              </a:rPr>
              <a:t>m</a:t>
            </a:r>
            <a:r>
              <a:rPr sz="1800" dirty="0">
                <a:solidFill>
                  <a:srgbClr val="C00000"/>
                </a:solidFill>
                <a:latin typeface="Gill Sans MT"/>
                <a:cs typeface="Gill Sans MT"/>
              </a:rPr>
              <a:t>ul</a:t>
            </a:r>
            <a:r>
              <a:rPr sz="1800" spc="-10" dirty="0">
                <a:solidFill>
                  <a:srgbClr val="C00000"/>
                </a:solidFill>
                <a:latin typeface="Gill Sans MT"/>
                <a:cs typeface="Gill Sans MT"/>
              </a:rPr>
              <a:t>t</a:t>
            </a:r>
            <a:r>
              <a:rPr sz="1800" dirty="0">
                <a:solidFill>
                  <a:srgbClr val="C00000"/>
                </a:solidFill>
                <a:latin typeface="Gill Sans MT"/>
                <a:cs typeface="Gill Sans MT"/>
              </a:rPr>
              <a:t>i</a:t>
            </a:r>
            <a:r>
              <a:rPr sz="1800" spc="5" dirty="0">
                <a:solidFill>
                  <a:srgbClr val="C00000"/>
                </a:solidFill>
                <a:latin typeface="Gill Sans MT"/>
                <a:cs typeface="Gill Sans MT"/>
              </a:rPr>
              <a:t>f</a:t>
            </a:r>
            <a:r>
              <a:rPr sz="1800" dirty="0">
                <a:solidFill>
                  <a:srgbClr val="C00000"/>
                </a:solidFill>
                <a:latin typeface="Gill Sans MT"/>
                <a:cs typeface="Gill Sans MT"/>
              </a:rPr>
              <a:t>a</a:t>
            </a:r>
            <a:r>
              <a:rPr sz="1800" spc="-5" dirty="0">
                <a:solidFill>
                  <a:srgbClr val="C00000"/>
                </a:solidFill>
                <a:latin typeface="Gill Sans MT"/>
                <a:cs typeface="Gill Sans MT"/>
              </a:rPr>
              <a:t>s</a:t>
            </a:r>
            <a:r>
              <a:rPr sz="1800" dirty="0">
                <a:solidFill>
                  <a:srgbClr val="C00000"/>
                </a:solidFill>
                <a:latin typeface="Gill Sans MT"/>
                <a:cs typeface="Gill Sans MT"/>
              </a:rPr>
              <a:t>e</a:t>
            </a:r>
            <a:endParaRPr sz="1800">
              <a:latin typeface="Gill Sans MT"/>
              <a:cs typeface="Gill Sans MT"/>
            </a:endParaRPr>
          </a:p>
          <a:p>
            <a:pPr marL="469900" indent="-457200">
              <a:lnSpc>
                <a:spcPct val="100000"/>
              </a:lnSpc>
              <a:spcBef>
                <a:spcPts val="570"/>
              </a:spcBef>
              <a:buClr>
                <a:srgbClr val="D1282D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1800" dirty="0">
                <a:solidFill>
                  <a:srgbClr val="C00000"/>
                </a:solidFill>
                <a:latin typeface="Gill Sans MT"/>
                <a:cs typeface="Gill Sans MT"/>
              </a:rPr>
              <a:t>S</a:t>
            </a:r>
            <a:r>
              <a:rPr sz="1800" spc="-5" dirty="0">
                <a:solidFill>
                  <a:srgbClr val="C00000"/>
                </a:solidFill>
                <a:latin typeface="Gill Sans MT"/>
                <a:cs typeface="Gill Sans MT"/>
              </a:rPr>
              <a:t>i</a:t>
            </a:r>
            <a:r>
              <a:rPr sz="1800" spc="5" dirty="0">
                <a:solidFill>
                  <a:srgbClr val="C00000"/>
                </a:solidFill>
                <a:latin typeface="Gill Sans MT"/>
                <a:cs typeface="Gill Sans MT"/>
              </a:rPr>
              <a:t>s</a:t>
            </a:r>
            <a:r>
              <a:rPr sz="1800" dirty="0">
                <a:solidFill>
                  <a:srgbClr val="C00000"/>
                </a:solidFill>
                <a:latin typeface="Gill Sans MT"/>
                <a:cs typeface="Gill Sans MT"/>
              </a:rPr>
              <a:t>t</a:t>
            </a:r>
            <a:r>
              <a:rPr sz="1800" spc="-5" dirty="0">
                <a:solidFill>
                  <a:srgbClr val="C00000"/>
                </a:solidFill>
                <a:latin typeface="Gill Sans MT"/>
                <a:cs typeface="Gill Sans MT"/>
              </a:rPr>
              <a:t>e</a:t>
            </a:r>
            <a:r>
              <a:rPr sz="1800" dirty="0">
                <a:solidFill>
                  <a:srgbClr val="C00000"/>
                </a:solidFill>
                <a:latin typeface="Gill Sans MT"/>
                <a:cs typeface="Gill Sans MT"/>
              </a:rPr>
              <a:t>ma</a:t>
            </a:r>
            <a:r>
              <a:rPr sz="1800" spc="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800" spc="-30" dirty="0">
                <a:solidFill>
                  <a:srgbClr val="C00000"/>
                </a:solidFill>
                <a:latin typeface="Gill Sans MT"/>
                <a:cs typeface="Gill Sans MT"/>
              </a:rPr>
              <a:t>m</a:t>
            </a:r>
            <a:r>
              <a:rPr sz="1800" dirty="0">
                <a:solidFill>
                  <a:srgbClr val="C00000"/>
                </a:solidFill>
                <a:latin typeface="Gill Sans MT"/>
                <a:cs typeface="Gill Sans MT"/>
              </a:rPr>
              <a:t>ultican</a:t>
            </a:r>
            <a:r>
              <a:rPr sz="1800" spc="-10" dirty="0">
                <a:solidFill>
                  <a:srgbClr val="C00000"/>
                </a:solidFill>
                <a:latin typeface="Gill Sans MT"/>
                <a:cs typeface="Gill Sans MT"/>
              </a:rPr>
              <a:t>a</a:t>
            </a:r>
            <a:r>
              <a:rPr sz="1800" dirty="0">
                <a:solidFill>
                  <a:srgbClr val="C00000"/>
                </a:solidFill>
                <a:latin typeface="Gill Sans MT"/>
                <a:cs typeface="Gill Sans MT"/>
              </a:rPr>
              <a:t>l,</a:t>
            </a:r>
            <a:r>
              <a:rPr sz="1800" spc="-19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C00000"/>
                </a:solidFill>
                <a:latin typeface="Gill Sans MT"/>
                <a:cs typeface="Gill Sans MT"/>
              </a:rPr>
              <a:t>una </a:t>
            </a:r>
            <a:r>
              <a:rPr sz="1800" spc="5" dirty="0">
                <a:solidFill>
                  <a:srgbClr val="C00000"/>
                </a:solidFill>
                <a:latin typeface="Gill Sans MT"/>
                <a:cs typeface="Gill Sans MT"/>
              </a:rPr>
              <a:t>f</a:t>
            </a:r>
            <a:r>
              <a:rPr sz="1800" spc="-10" dirty="0">
                <a:solidFill>
                  <a:srgbClr val="C00000"/>
                </a:solidFill>
                <a:latin typeface="Gill Sans MT"/>
                <a:cs typeface="Gill Sans MT"/>
              </a:rPr>
              <a:t>a</a:t>
            </a:r>
            <a:r>
              <a:rPr sz="1800" spc="5" dirty="0">
                <a:solidFill>
                  <a:srgbClr val="C00000"/>
                </a:solidFill>
                <a:latin typeface="Gill Sans MT"/>
                <a:cs typeface="Gill Sans MT"/>
              </a:rPr>
              <a:t>s</a:t>
            </a:r>
            <a:r>
              <a:rPr sz="1800" dirty="0">
                <a:solidFill>
                  <a:srgbClr val="C00000"/>
                </a:solidFill>
                <a:latin typeface="Gill Sans MT"/>
                <a:cs typeface="Gill Sans MT"/>
              </a:rPr>
              <a:t>e</a:t>
            </a:r>
            <a:endParaRPr sz="1800">
              <a:latin typeface="Gill Sans MT"/>
              <a:cs typeface="Gill Sans MT"/>
            </a:endParaRPr>
          </a:p>
          <a:p>
            <a:pPr marL="469900" indent="-457200">
              <a:lnSpc>
                <a:spcPct val="100000"/>
              </a:lnSpc>
              <a:spcBef>
                <a:spcPts val="580"/>
              </a:spcBef>
              <a:buClr>
                <a:srgbClr val="D1282D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1800" dirty="0">
                <a:solidFill>
                  <a:srgbClr val="C00000"/>
                </a:solidFill>
                <a:latin typeface="Gill Sans MT"/>
                <a:cs typeface="Gill Sans MT"/>
              </a:rPr>
              <a:t>S</a:t>
            </a:r>
            <a:r>
              <a:rPr sz="1800" spc="-5" dirty="0">
                <a:solidFill>
                  <a:srgbClr val="C00000"/>
                </a:solidFill>
                <a:latin typeface="Gill Sans MT"/>
                <a:cs typeface="Gill Sans MT"/>
              </a:rPr>
              <a:t>i</a:t>
            </a:r>
            <a:r>
              <a:rPr sz="1800" spc="5" dirty="0">
                <a:solidFill>
                  <a:srgbClr val="C00000"/>
                </a:solidFill>
                <a:latin typeface="Gill Sans MT"/>
                <a:cs typeface="Gill Sans MT"/>
              </a:rPr>
              <a:t>s</a:t>
            </a:r>
            <a:r>
              <a:rPr sz="1800" dirty="0">
                <a:solidFill>
                  <a:srgbClr val="C00000"/>
                </a:solidFill>
                <a:latin typeface="Gill Sans MT"/>
                <a:cs typeface="Gill Sans MT"/>
              </a:rPr>
              <a:t>t</a:t>
            </a:r>
            <a:r>
              <a:rPr sz="1800" spc="-5" dirty="0">
                <a:solidFill>
                  <a:srgbClr val="C00000"/>
                </a:solidFill>
                <a:latin typeface="Gill Sans MT"/>
                <a:cs typeface="Gill Sans MT"/>
              </a:rPr>
              <a:t>e</a:t>
            </a:r>
            <a:r>
              <a:rPr sz="1800" dirty="0">
                <a:solidFill>
                  <a:srgbClr val="C00000"/>
                </a:solidFill>
                <a:latin typeface="Gill Sans MT"/>
                <a:cs typeface="Gill Sans MT"/>
              </a:rPr>
              <a:t>ma</a:t>
            </a:r>
            <a:r>
              <a:rPr sz="1800" spc="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800" spc="-30" dirty="0">
                <a:solidFill>
                  <a:srgbClr val="C00000"/>
                </a:solidFill>
                <a:latin typeface="Gill Sans MT"/>
                <a:cs typeface="Gill Sans MT"/>
              </a:rPr>
              <a:t>m</a:t>
            </a:r>
            <a:r>
              <a:rPr sz="1800" dirty="0">
                <a:solidFill>
                  <a:srgbClr val="C00000"/>
                </a:solidFill>
                <a:latin typeface="Gill Sans MT"/>
                <a:cs typeface="Gill Sans MT"/>
              </a:rPr>
              <a:t>ultican</a:t>
            </a:r>
            <a:r>
              <a:rPr sz="1800" spc="-10" dirty="0">
                <a:solidFill>
                  <a:srgbClr val="C00000"/>
                </a:solidFill>
                <a:latin typeface="Gill Sans MT"/>
                <a:cs typeface="Gill Sans MT"/>
              </a:rPr>
              <a:t>a</a:t>
            </a:r>
            <a:r>
              <a:rPr sz="1800" dirty="0">
                <a:solidFill>
                  <a:srgbClr val="C00000"/>
                </a:solidFill>
                <a:latin typeface="Gill Sans MT"/>
                <a:cs typeface="Gill Sans MT"/>
              </a:rPr>
              <a:t>l,</a:t>
            </a:r>
            <a:r>
              <a:rPr sz="1800" spc="-19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800" spc="-20" dirty="0">
                <a:solidFill>
                  <a:srgbClr val="C00000"/>
                </a:solidFill>
                <a:latin typeface="Gill Sans MT"/>
                <a:cs typeface="Gill Sans MT"/>
              </a:rPr>
              <a:t>m</a:t>
            </a:r>
            <a:r>
              <a:rPr sz="1800" dirty="0">
                <a:solidFill>
                  <a:srgbClr val="C00000"/>
                </a:solidFill>
                <a:latin typeface="Gill Sans MT"/>
                <a:cs typeface="Gill Sans MT"/>
              </a:rPr>
              <a:t>u</a:t>
            </a:r>
            <a:r>
              <a:rPr sz="1800" spc="-5" dirty="0">
                <a:solidFill>
                  <a:srgbClr val="C00000"/>
                </a:solidFill>
                <a:latin typeface="Gill Sans MT"/>
                <a:cs typeface="Gill Sans MT"/>
              </a:rPr>
              <a:t>l</a:t>
            </a:r>
            <a:r>
              <a:rPr sz="1800" dirty="0">
                <a:solidFill>
                  <a:srgbClr val="C00000"/>
                </a:solidFill>
                <a:latin typeface="Gill Sans MT"/>
                <a:cs typeface="Gill Sans MT"/>
              </a:rPr>
              <a:t>tifa</a:t>
            </a:r>
            <a:r>
              <a:rPr sz="1800" spc="5" dirty="0">
                <a:solidFill>
                  <a:srgbClr val="C00000"/>
                </a:solidFill>
                <a:latin typeface="Gill Sans MT"/>
                <a:cs typeface="Gill Sans MT"/>
              </a:rPr>
              <a:t>s</a:t>
            </a:r>
            <a:r>
              <a:rPr sz="1800" dirty="0">
                <a:solidFill>
                  <a:srgbClr val="C00000"/>
                </a:solidFill>
                <a:latin typeface="Gill Sans MT"/>
                <a:cs typeface="Gill Sans MT"/>
              </a:rPr>
              <a:t>e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4889411"/>
            <a:ext cx="1149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D1282D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69454" y="4873302"/>
            <a:ext cx="701357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95"/>
              </a:spcBef>
            </a:pPr>
            <a:r>
              <a:rPr sz="2000" b="1" spc="-10" dirty="0">
                <a:latin typeface="Gill Sans Ultra Bold"/>
                <a:cs typeface="Gill Sans Ultra Bold"/>
              </a:rPr>
              <a:t>Tiempo </a:t>
            </a:r>
            <a:r>
              <a:rPr sz="2000" b="1" dirty="0">
                <a:latin typeface="Gill Sans Ultra Bold"/>
                <a:cs typeface="Gill Sans Ultra Bold"/>
              </a:rPr>
              <a:t>de servicio: </a:t>
            </a:r>
            <a:r>
              <a:rPr sz="2000" dirty="0">
                <a:latin typeface="Gill Sans MT"/>
                <a:cs typeface="Gill Sans MT"/>
              </a:rPr>
              <a:t>tiempo que </a:t>
            </a:r>
            <a:r>
              <a:rPr sz="2000" spc="-10" dirty="0">
                <a:latin typeface="Gill Sans MT"/>
                <a:cs typeface="Gill Sans MT"/>
              </a:rPr>
              <a:t>transcurre </a:t>
            </a:r>
            <a:r>
              <a:rPr sz="2000" spc="-5" dirty="0">
                <a:latin typeface="Gill Sans MT"/>
                <a:cs typeface="Gill Sans MT"/>
              </a:rPr>
              <a:t>desde </a:t>
            </a:r>
            <a:r>
              <a:rPr sz="2000" dirty="0">
                <a:latin typeface="Gill Sans MT"/>
                <a:cs typeface="Gill Sans MT"/>
              </a:rPr>
              <a:t>el inicio </a:t>
            </a:r>
            <a:r>
              <a:rPr sz="2000" spc="-54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del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spc="5" dirty="0">
                <a:latin typeface="Gill Sans MT"/>
                <a:cs typeface="Gill Sans MT"/>
              </a:rPr>
              <a:t>servicio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hasta su</a:t>
            </a:r>
            <a:r>
              <a:rPr sz="2000" spc="1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terminación.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93139" y="5604383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D1282D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50339" y="5617336"/>
            <a:ext cx="2078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ill Sans MT"/>
                <a:cs typeface="Gill Sans MT"/>
              </a:rPr>
              <a:t>Constante</a:t>
            </a:r>
            <a:r>
              <a:rPr sz="1800" spc="-2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y</a:t>
            </a:r>
            <a:r>
              <a:rPr sz="1800" spc="-3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conocido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-355" y="957237"/>
            <a:ext cx="8444865" cy="3363595"/>
            <a:chOff x="-355" y="957237"/>
            <a:chExt cx="8444865" cy="3363595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18795" y="2794685"/>
              <a:ext cx="2025357" cy="152567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-355" y="957237"/>
              <a:ext cx="4716145" cy="375920"/>
            </a:xfrm>
            <a:custGeom>
              <a:avLst/>
              <a:gdLst/>
              <a:ahLst/>
              <a:cxnLst/>
              <a:rect l="l" t="t" r="r" b="b"/>
              <a:pathLst>
                <a:path w="4716145" h="375919">
                  <a:moveTo>
                    <a:pt x="4715637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2357996" y="375843"/>
                  </a:lnTo>
                  <a:lnTo>
                    <a:pt x="4715637" y="375843"/>
                  </a:lnTo>
                  <a:lnTo>
                    <a:pt x="4715637" y="0"/>
                  </a:lnTo>
                  <a:close/>
                </a:path>
              </a:pathLst>
            </a:custGeom>
            <a:solidFill>
              <a:srgbClr val="D12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35940" y="989177"/>
            <a:ext cx="7814945" cy="959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799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3.</a:t>
            </a:r>
            <a:r>
              <a:rPr sz="1800" spc="-1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1800" spc="-11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Gill Sans MT"/>
                <a:cs typeface="Gill Sans MT"/>
              </a:rPr>
              <a:t>OC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ESO</a:t>
            </a:r>
            <a:r>
              <a:rPr sz="1800" spc="-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DE</a:t>
            </a:r>
            <a:r>
              <a:rPr sz="1800" spc="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SE</a:t>
            </a:r>
            <a:r>
              <a:rPr sz="1800" spc="-14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VI</a:t>
            </a:r>
            <a:r>
              <a:rPr sz="1800" spc="-5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1800" spc="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endParaRPr sz="1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latin typeface="Gill Sans Ultra Bold"/>
                <a:cs typeface="Gill Sans Ultra Bold"/>
              </a:rPr>
              <a:t>Características</a:t>
            </a:r>
            <a:r>
              <a:rPr sz="2400" b="1" spc="5" dirty="0">
                <a:latin typeface="Gill Sans Ultra Bold"/>
                <a:cs typeface="Gill Sans Ultra Bold"/>
              </a:rPr>
              <a:t> </a:t>
            </a:r>
            <a:r>
              <a:rPr sz="2400" b="1" spc="-5" dirty="0">
                <a:latin typeface="Gill Sans Ultra Bold"/>
                <a:cs typeface="Gill Sans Ultra Bold"/>
              </a:rPr>
              <a:t>del servicio que se</a:t>
            </a:r>
            <a:r>
              <a:rPr sz="2400" b="1" dirty="0">
                <a:latin typeface="Gill Sans Ultra Bold"/>
                <a:cs typeface="Gill Sans Ultra Bold"/>
              </a:rPr>
              <a:t> </a:t>
            </a:r>
            <a:r>
              <a:rPr sz="2400" b="1" spc="-20" dirty="0">
                <a:latin typeface="Gill Sans Ultra Bold"/>
                <a:cs typeface="Gill Sans Ultra Bold"/>
              </a:rPr>
              <a:t>presta</a:t>
            </a:r>
            <a:endParaRPr sz="2400">
              <a:latin typeface="Gill Sans Ultra Bold"/>
              <a:cs typeface="Gill Sans Ultra Bold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-355" y="395274"/>
            <a:ext cx="9033510" cy="561975"/>
          </a:xfrm>
          <a:custGeom>
            <a:avLst/>
            <a:gdLst/>
            <a:ahLst/>
            <a:cxnLst/>
            <a:rect l="l" t="t" r="r" b="b"/>
            <a:pathLst>
              <a:path w="9033510" h="561975">
                <a:moveTo>
                  <a:pt x="9033471" y="0"/>
                </a:moveTo>
                <a:lnTo>
                  <a:pt x="0" y="0"/>
                </a:lnTo>
                <a:lnTo>
                  <a:pt x="0" y="561606"/>
                </a:lnTo>
                <a:lnTo>
                  <a:pt x="4516920" y="561606"/>
                </a:lnTo>
                <a:lnTo>
                  <a:pt x="9033471" y="561606"/>
                </a:lnTo>
                <a:lnTo>
                  <a:pt x="9033471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991704" y="426503"/>
            <a:ext cx="652589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/>
              <a:t>4</a:t>
            </a:r>
            <a:r>
              <a:rPr sz="2800" spc="-5" dirty="0"/>
              <a:t>.</a:t>
            </a:r>
            <a:r>
              <a:rPr sz="2800" spc="5" dirty="0"/>
              <a:t>4</a:t>
            </a:r>
            <a:r>
              <a:rPr sz="2800" dirty="0"/>
              <a:t>.</a:t>
            </a:r>
            <a:r>
              <a:rPr sz="2800" spc="-295" dirty="0"/>
              <a:t> </a:t>
            </a:r>
            <a:r>
              <a:rPr sz="2800" dirty="0"/>
              <a:t>Mo</a:t>
            </a:r>
            <a:r>
              <a:rPr sz="2800" spc="-10" dirty="0"/>
              <a:t>d</a:t>
            </a:r>
            <a:r>
              <a:rPr sz="2800" spc="5" dirty="0"/>
              <a:t>e</a:t>
            </a:r>
            <a:r>
              <a:rPr sz="2800" spc="-5" dirty="0"/>
              <a:t>l</a:t>
            </a:r>
            <a:r>
              <a:rPr sz="2800" dirty="0"/>
              <a:t>os </a:t>
            </a:r>
            <a:r>
              <a:rPr sz="2800" spc="-10" dirty="0"/>
              <a:t>d</a:t>
            </a:r>
            <a:r>
              <a:rPr sz="2800" dirty="0"/>
              <a:t>e</a:t>
            </a:r>
            <a:r>
              <a:rPr sz="2800" spc="5" dirty="0"/>
              <a:t> </a:t>
            </a:r>
            <a:r>
              <a:rPr sz="2800" spc="-10" dirty="0"/>
              <a:t>c</a:t>
            </a:r>
            <a:r>
              <a:rPr sz="2800" dirty="0"/>
              <a:t>o</a:t>
            </a:r>
            <a:r>
              <a:rPr sz="2800" spc="-5" dirty="0"/>
              <a:t>l</a:t>
            </a:r>
            <a:r>
              <a:rPr sz="2800" dirty="0"/>
              <a:t>as:</a:t>
            </a:r>
            <a:r>
              <a:rPr sz="2800" spc="-575" dirty="0"/>
              <a:t> </a:t>
            </a:r>
            <a:r>
              <a:rPr sz="2800" dirty="0"/>
              <a:t>Apl</a:t>
            </a:r>
            <a:r>
              <a:rPr sz="2800" spc="-5" dirty="0"/>
              <a:t>i</a:t>
            </a:r>
            <a:r>
              <a:rPr sz="2800" spc="-10" dirty="0"/>
              <a:t>c</a:t>
            </a:r>
            <a:r>
              <a:rPr sz="2800" dirty="0"/>
              <a:t>ac</a:t>
            </a:r>
            <a:r>
              <a:rPr sz="2800" spc="-5" dirty="0"/>
              <a:t>i</a:t>
            </a:r>
            <a:r>
              <a:rPr sz="2800" dirty="0"/>
              <a:t>ón </a:t>
            </a:r>
            <a:r>
              <a:rPr sz="2800" spc="5" dirty="0"/>
              <a:t>e</a:t>
            </a:r>
            <a:r>
              <a:rPr sz="2800" dirty="0"/>
              <a:t>n </a:t>
            </a:r>
            <a:r>
              <a:rPr sz="2800" spc="-5" dirty="0"/>
              <a:t>S</a:t>
            </a:r>
            <a:r>
              <a:rPr sz="2800" spc="5" dirty="0"/>
              <a:t>e</a:t>
            </a:r>
            <a:r>
              <a:rPr sz="2800" spc="75" dirty="0"/>
              <a:t>r</a:t>
            </a:r>
            <a:r>
              <a:rPr sz="2800" dirty="0"/>
              <a:t>v</a:t>
            </a:r>
            <a:r>
              <a:rPr sz="2800" spc="-5" dirty="0"/>
              <a:t>i</a:t>
            </a:r>
            <a:r>
              <a:rPr sz="2800" dirty="0"/>
              <a:t>c</a:t>
            </a:r>
            <a:r>
              <a:rPr sz="2800" spc="-5" dirty="0"/>
              <a:t>i</a:t>
            </a:r>
            <a:r>
              <a:rPr sz="2800" dirty="0"/>
              <a:t>os</a:t>
            </a:r>
            <a:endParaRPr sz="2800"/>
          </a:p>
        </p:txBody>
      </p:sp>
      <p:grpSp>
        <p:nvGrpSpPr>
          <p:cNvPr id="19" name="object 19"/>
          <p:cNvGrpSpPr/>
          <p:nvPr/>
        </p:nvGrpSpPr>
        <p:grpSpPr>
          <a:xfrm>
            <a:off x="4859997" y="6047994"/>
            <a:ext cx="4140200" cy="540385"/>
            <a:chOff x="4859997" y="6047994"/>
            <a:chExt cx="4140200" cy="540385"/>
          </a:xfrm>
        </p:grpSpPr>
        <p:sp>
          <p:nvSpPr>
            <p:cNvPr id="20" name="object 20"/>
            <p:cNvSpPr/>
            <p:nvPr/>
          </p:nvSpPr>
          <p:spPr>
            <a:xfrm>
              <a:off x="4859997" y="6047994"/>
              <a:ext cx="4140200" cy="540385"/>
            </a:xfrm>
            <a:custGeom>
              <a:avLst/>
              <a:gdLst/>
              <a:ahLst/>
              <a:cxnLst/>
              <a:rect l="l" t="t" r="r" b="b"/>
              <a:pathLst>
                <a:path w="4140200" h="540384">
                  <a:moveTo>
                    <a:pt x="4139996" y="0"/>
                  </a:moveTo>
                  <a:lnTo>
                    <a:pt x="0" y="0"/>
                  </a:lnTo>
                  <a:lnTo>
                    <a:pt x="0" y="540003"/>
                  </a:lnTo>
                  <a:lnTo>
                    <a:pt x="2069998" y="540003"/>
                  </a:lnTo>
                  <a:lnTo>
                    <a:pt x="4139996" y="540003"/>
                  </a:lnTo>
                  <a:lnTo>
                    <a:pt x="41399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859997" y="6047994"/>
              <a:ext cx="4140200" cy="540385"/>
            </a:xfrm>
            <a:custGeom>
              <a:avLst/>
              <a:gdLst/>
              <a:ahLst/>
              <a:cxnLst/>
              <a:rect l="l" t="t" r="r" b="b"/>
              <a:pathLst>
                <a:path w="4140200" h="540384">
                  <a:moveTo>
                    <a:pt x="2069998" y="540003"/>
                  </a:moveTo>
                  <a:lnTo>
                    <a:pt x="0" y="540003"/>
                  </a:lnTo>
                  <a:lnTo>
                    <a:pt x="0" y="0"/>
                  </a:lnTo>
                  <a:lnTo>
                    <a:pt x="4139996" y="0"/>
                  </a:lnTo>
                  <a:lnTo>
                    <a:pt x="4139996" y="540003"/>
                  </a:lnTo>
                  <a:lnTo>
                    <a:pt x="2069998" y="54000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993139" y="5974157"/>
            <a:ext cx="10604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solidFill>
                  <a:srgbClr val="D1282D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072303" y="6127645"/>
            <a:ext cx="3710304" cy="382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295"/>
              </a:lnSpc>
            </a:pPr>
            <a:r>
              <a:rPr sz="1400" b="1" i="1" spc="-5" dirty="0">
                <a:solidFill>
                  <a:srgbClr val="FFFFFF"/>
                </a:solidFill>
                <a:latin typeface="Calibri"/>
                <a:cs typeface="Calibri"/>
              </a:rPr>
              <a:t>Dirección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b="1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-5" dirty="0">
                <a:solidFill>
                  <a:srgbClr val="FFFFFF"/>
                </a:solidFill>
                <a:latin typeface="Calibri"/>
                <a:cs typeface="Calibri"/>
              </a:rPr>
              <a:t>Operaciones</a:t>
            </a:r>
            <a:r>
              <a:rPr sz="1400" b="1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-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-5" dirty="0">
                <a:solidFill>
                  <a:srgbClr val="FFFFFF"/>
                </a:solidFill>
                <a:latin typeface="Calibri"/>
                <a:cs typeface="Calibri"/>
              </a:rPr>
              <a:t>Servicios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545"/>
              </a:lnSpc>
            </a:pPr>
            <a:r>
              <a:rPr sz="1400" b="1" spc="-5" dirty="0">
                <a:solidFill>
                  <a:srgbClr val="C8201E"/>
                </a:solidFill>
                <a:latin typeface="Calibri"/>
                <a:cs typeface="Calibri"/>
              </a:rPr>
              <a:t>Grado</a:t>
            </a:r>
            <a:r>
              <a:rPr sz="1400" b="1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8201E"/>
                </a:solidFill>
                <a:latin typeface="Calibri"/>
                <a:cs typeface="Calibri"/>
              </a:rPr>
              <a:t>en</a:t>
            </a:r>
            <a:r>
              <a:rPr sz="1400" b="1" dirty="0">
                <a:solidFill>
                  <a:srgbClr val="C8201E"/>
                </a:solidFill>
                <a:latin typeface="Calibri"/>
                <a:cs typeface="Calibri"/>
              </a:rPr>
              <a:t> Ciencia</a:t>
            </a:r>
            <a:r>
              <a:rPr sz="1400" b="1" spc="-15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C8201E"/>
                </a:solidFill>
                <a:latin typeface="Calibri"/>
                <a:cs typeface="Calibri"/>
              </a:rPr>
              <a:t>Gestión</a:t>
            </a:r>
            <a:r>
              <a:rPr sz="1400" b="1" dirty="0">
                <a:solidFill>
                  <a:srgbClr val="C8201E"/>
                </a:solidFill>
                <a:latin typeface="Calibri"/>
                <a:cs typeface="Calibri"/>
              </a:rPr>
              <a:t> e</a:t>
            </a:r>
            <a:r>
              <a:rPr sz="1400" b="1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8201E"/>
                </a:solidFill>
                <a:latin typeface="Calibri"/>
                <a:cs typeface="Calibri"/>
              </a:rPr>
              <a:t>Ingeniería</a:t>
            </a:r>
            <a:r>
              <a:rPr sz="1400" b="1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8201E"/>
                </a:solidFill>
                <a:latin typeface="Calibri"/>
                <a:cs typeface="Calibri"/>
              </a:rPr>
              <a:t>de</a:t>
            </a:r>
            <a:r>
              <a:rPr sz="1400" b="1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8201E"/>
                </a:solidFill>
                <a:latin typeface="Calibri"/>
                <a:cs typeface="Calibri"/>
              </a:rPr>
              <a:t>Servicios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55" y="0"/>
            <a:ext cx="9144000" cy="6858000"/>
            <a:chOff x="-355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9001074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570" y="0"/>
                  </a:moveTo>
                  <a:lnTo>
                    <a:pt x="0" y="0"/>
                  </a:lnTo>
                  <a:lnTo>
                    <a:pt x="0" y="1371231"/>
                  </a:lnTo>
                  <a:lnTo>
                    <a:pt x="71285" y="1371231"/>
                  </a:lnTo>
                  <a:lnTo>
                    <a:pt x="142570" y="1371231"/>
                  </a:lnTo>
                  <a:lnTo>
                    <a:pt x="142570" y="0"/>
                  </a:lnTo>
                  <a:close/>
                </a:path>
              </a:pathLst>
            </a:custGeom>
            <a:solidFill>
              <a:srgbClr val="D02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001074" y="1371244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570" y="0"/>
                  </a:moveTo>
                  <a:lnTo>
                    <a:pt x="0" y="0"/>
                  </a:lnTo>
                  <a:lnTo>
                    <a:pt x="0" y="5486031"/>
                  </a:lnTo>
                  <a:lnTo>
                    <a:pt x="71285" y="5486031"/>
                  </a:lnTo>
                  <a:lnTo>
                    <a:pt x="142570" y="5486031"/>
                  </a:lnTo>
                  <a:lnTo>
                    <a:pt x="1425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60859"/>
              <a:ext cx="9143631" cy="89678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-355" y="6000838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9143631" y="0"/>
                  </a:moveTo>
                  <a:lnTo>
                    <a:pt x="0" y="0"/>
                  </a:lnTo>
                  <a:lnTo>
                    <a:pt x="0" y="856805"/>
                  </a:lnTo>
                  <a:lnTo>
                    <a:pt x="4572000" y="856805"/>
                  </a:lnTo>
                  <a:lnTo>
                    <a:pt x="9143631" y="856805"/>
                  </a:lnTo>
                  <a:lnTo>
                    <a:pt x="91436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8485" y="6157810"/>
              <a:ext cx="1421980" cy="54251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-355" y="1047241"/>
              <a:ext cx="5097780" cy="403225"/>
            </a:xfrm>
            <a:custGeom>
              <a:avLst/>
              <a:gdLst/>
              <a:ahLst/>
              <a:cxnLst/>
              <a:rect l="l" t="t" r="r" b="b"/>
              <a:pathLst>
                <a:path w="5097780" h="403225">
                  <a:moveTo>
                    <a:pt x="5097233" y="0"/>
                  </a:moveTo>
                  <a:lnTo>
                    <a:pt x="0" y="0"/>
                  </a:lnTo>
                  <a:lnTo>
                    <a:pt x="0" y="402844"/>
                  </a:lnTo>
                  <a:lnTo>
                    <a:pt x="2548801" y="402844"/>
                  </a:lnTo>
                  <a:lnTo>
                    <a:pt x="5097233" y="402844"/>
                  </a:lnTo>
                  <a:lnTo>
                    <a:pt x="5097233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09520" y="2565006"/>
              <a:ext cx="5765800" cy="1155700"/>
            </a:xfrm>
            <a:custGeom>
              <a:avLst/>
              <a:gdLst/>
              <a:ahLst/>
              <a:cxnLst/>
              <a:rect l="l" t="t" r="r" b="b"/>
              <a:pathLst>
                <a:path w="5765800" h="1155700">
                  <a:moveTo>
                    <a:pt x="5765393" y="0"/>
                  </a:moveTo>
                  <a:lnTo>
                    <a:pt x="0" y="0"/>
                  </a:lnTo>
                  <a:lnTo>
                    <a:pt x="0" y="1155230"/>
                  </a:lnTo>
                  <a:lnTo>
                    <a:pt x="2882874" y="1155230"/>
                  </a:lnTo>
                  <a:lnTo>
                    <a:pt x="5765393" y="1155230"/>
                  </a:lnTo>
                  <a:lnTo>
                    <a:pt x="5765393" y="0"/>
                  </a:lnTo>
                  <a:close/>
                </a:path>
              </a:pathLst>
            </a:custGeom>
            <a:solidFill>
              <a:srgbClr val="EFD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09520" y="2565006"/>
              <a:ext cx="5765800" cy="1155700"/>
            </a:xfrm>
            <a:custGeom>
              <a:avLst/>
              <a:gdLst/>
              <a:ahLst/>
              <a:cxnLst/>
              <a:rect l="l" t="t" r="r" b="b"/>
              <a:pathLst>
                <a:path w="5765800" h="1155700">
                  <a:moveTo>
                    <a:pt x="2882874" y="1155230"/>
                  </a:moveTo>
                  <a:lnTo>
                    <a:pt x="0" y="1155230"/>
                  </a:lnTo>
                  <a:lnTo>
                    <a:pt x="0" y="0"/>
                  </a:lnTo>
                  <a:lnTo>
                    <a:pt x="5765393" y="0"/>
                  </a:lnTo>
                  <a:lnTo>
                    <a:pt x="5765393" y="1155230"/>
                  </a:lnTo>
                  <a:lnTo>
                    <a:pt x="2882874" y="1155230"/>
                  </a:lnTo>
                  <a:close/>
                </a:path>
              </a:pathLst>
            </a:custGeom>
            <a:ln w="19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21486" y="3228835"/>
              <a:ext cx="388620" cy="635"/>
            </a:xfrm>
            <a:custGeom>
              <a:avLst/>
              <a:gdLst/>
              <a:ahLst/>
              <a:cxnLst/>
              <a:rect l="l" t="t" r="r" b="b"/>
              <a:pathLst>
                <a:path w="388620" h="635">
                  <a:moveTo>
                    <a:pt x="0" y="0"/>
                  </a:moveTo>
                  <a:lnTo>
                    <a:pt x="388429" y="368"/>
                  </a:lnTo>
                </a:path>
              </a:pathLst>
            </a:custGeom>
            <a:ln w="57239">
              <a:solidFill>
                <a:srgbClr val="CC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02358" y="3171964"/>
              <a:ext cx="114935" cy="114935"/>
            </a:xfrm>
            <a:custGeom>
              <a:avLst/>
              <a:gdLst/>
              <a:ahLst/>
              <a:cxnLst/>
              <a:rect l="l" t="t" r="r" b="b"/>
              <a:pathLst>
                <a:path w="114934" h="114935">
                  <a:moveTo>
                    <a:pt x="0" y="0"/>
                  </a:moveTo>
                  <a:lnTo>
                    <a:pt x="0" y="114477"/>
                  </a:lnTo>
                  <a:lnTo>
                    <a:pt x="114477" y="572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142898" y="228498"/>
            <a:ext cx="42779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0000"/>
                </a:solidFill>
                <a:latin typeface="Arial Black"/>
                <a:cs typeface="Arial Black"/>
              </a:rPr>
              <a:t>3</a:t>
            </a:r>
            <a:r>
              <a:rPr sz="3600" spc="-5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pc="-65" dirty="0">
                <a:solidFill>
                  <a:srgbClr val="BF0000"/>
                </a:solidFill>
                <a:latin typeface="Arial Black"/>
                <a:cs typeface="Arial Black"/>
              </a:rPr>
              <a:t>P</a:t>
            </a:r>
            <a:r>
              <a:rPr spc="-110" dirty="0">
                <a:solidFill>
                  <a:srgbClr val="BF0000"/>
                </a:solidFill>
                <a:latin typeface="Arial Black"/>
                <a:cs typeface="Arial Black"/>
              </a:rPr>
              <a:t>R</a:t>
            </a:r>
            <a:r>
              <a:rPr spc="-50" dirty="0">
                <a:solidFill>
                  <a:srgbClr val="BF0000"/>
                </a:solidFill>
                <a:latin typeface="Arial Black"/>
                <a:cs typeface="Arial Black"/>
              </a:rPr>
              <a:t>O</a:t>
            </a:r>
            <a:r>
              <a:rPr spc="-60" dirty="0">
                <a:solidFill>
                  <a:srgbClr val="BF0000"/>
                </a:solidFill>
                <a:latin typeface="Arial Black"/>
                <a:cs typeface="Arial Black"/>
              </a:rPr>
              <a:t>C</a:t>
            </a:r>
            <a:r>
              <a:rPr spc="-65" dirty="0">
                <a:solidFill>
                  <a:srgbClr val="BF0000"/>
                </a:solidFill>
                <a:latin typeface="Arial Black"/>
                <a:cs typeface="Arial Black"/>
              </a:rPr>
              <a:t>ES</a:t>
            </a:r>
            <a:r>
              <a:rPr dirty="0">
                <a:solidFill>
                  <a:srgbClr val="BF0000"/>
                </a:solidFill>
                <a:latin typeface="Arial Black"/>
                <a:cs typeface="Arial Black"/>
              </a:rPr>
              <a:t>O</a:t>
            </a:r>
            <a:r>
              <a:rPr spc="-125" dirty="0">
                <a:solidFill>
                  <a:srgbClr val="BF0000"/>
                </a:solidFill>
                <a:latin typeface="Arial Black"/>
                <a:cs typeface="Arial Black"/>
              </a:rPr>
              <a:t> </a:t>
            </a:r>
            <a:r>
              <a:rPr spc="-50" dirty="0">
                <a:solidFill>
                  <a:srgbClr val="BF0000"/>
                </a:solidFill>
                <a:latin typeface="Arial Black"/>
                <a:cs typeface="Arial Black"/>
              </a:rPr>
              <a:t>D</a:t>
            </a:r>
            <a:r>
              <a:rPr dirty="0">
                <a:solidFill>
                  <a:srgbClr val="BF0000"/>
                </a:solidFill>
                <a:latin typeface="Arial Black"/>
                <a:cs typeface="Arial Black"/>
              </a:rPr>
              <a:t>E</a:t>
            </a:r>
            <a:r>
              <a:rPr spc="-125" dirty="0">
                <a:solidFill>
                  <a:srgbClr val="BF0000"/>
                </a:solidFill>
                <a:latin typeface="Arial Black"/>
                <a:cs typeface="Arial Black"/>
              </a:rPr>
              <a:t> </a:t>
            </a:r>
            <a:r>
              <a:rPr spc="-65" dirty="0">
                <a:solidFill>
                  <a:srgbClr val="BF0000"/>
                </a:solidFill>
                <a:latin typeface="Arial Black"/>
                <a:cs typeface="Arial Black"/>
              </a:rPr>
              <a:t>SE</a:t>
            </a:r>
            <a:r>
              <a:rPr spc="-110" dirty="0">
                <a:solidFill>
                  <a:srgbClr val="BF0000"/>
                </a:solidFill>
                <a:latin typeface="Arial Black"/>
                <a:cs typeface="Arial Black"/>
              </a:rPr>
              <a:t>R</a:t>
            </a:r>
            <a:r>
              <a:rPr spc="-60" dirty="0">
                <a:solidFill>
                  <a:srgbClr val="BF0000"/>
                </a:solidFill>
                <a:latin typeface="Arial Black"/>
                <a:cs typeface="Arial Black"/>
              </a:rPr>
              <a:t>V</a:t>
            </a:r>
            <a:r>
              <a:rPr spc="-55" dirty="0">
                <a:solidFill>
                  <a:srgbClr val="BF0000"/>
                </a:solidFill>
                <a:latin typeface="Arial Black"/>
                <a:cs typeface="Arial Black"/>
              </a:rPr>
              <a:t>I</a:t>
            </a:r>
            <a:r>
              <a:rPr spc="-60" dirty="0">
                <a:solidFill>
                  <a:srgbClr val="BF0000"/>
                </a:solidFill>
                <a:latin typeface="Arial Black"/>
                <a:cs typeface="Arial Black"/>
              </a:rPr>
              <a:t>C</a:t>
            </a:r>
            <a:r>
              <a:rPr spc="-55" dirty="0">
                <a:solidFill>
                  <a:srgbClr val="BF0000"/>
                </a:solidFill>
                <a:latin typeface="Arial Black"/>
                <a:cs typeface="Arial Black"/>
              </a:rPr>
              <a:t>I</a:t>
            </a:r>
            <a:r>
              <a:rPr dirty="0">
                <a:solidFill>
                  <a:srgbClr val="BF0000"/>
                </a:solidFill>
                <a:latin typeface="Arial Black"/>
                <a:cs typeface="Arial Black"/>
              </a:rPr>
              <a:t>O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41576" y="2938945"/>
            <a:ext cx="699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Arial"/>
                <a:cs typeface="Arial"/>
              </a:rPr>
              <a:t>Sali</a:t>
            </a:r>
            <a:r>
              <a:rPr sz="1800" b="1" i="1" spc="5" dirty="0">
                <a:latin typeface="Arial"/>
                <a:cs typeface="Arial"/>
              </a:rPr>
              <a:t>d</a:t>
            </a:r>
            <a:r>
              <a:rPr sz="1800" b="1" i="1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330157" y="2895358"/>
            <a:ext cx="2445385" cy="667385"/>
            <a:chOff x="2330157" y="2895358"/>
            <a:chExt cx="2445385" cy="667385"/>
          </a:xfrm>
        </p:grpSpPr>
        <p:sp>
          <p:nvSpPr>
            <p:cNvPr id="16" name="object 16"/>
            <p:cNvSpPr/>
            <p:nvPr/>
          </p:nvSpPr>
          <p:spPr>
            <a:xfrm>
              <a:off x="2340000" y="2905201"/>
              <a:ext cx="647700" cy="647700"/>
            </a:xfrm>
            <a:custGeom>
              <a:avLst/>
              <a:gdLst/>
              <a:ahLst/>
              <a:cxnLst/>
              <a:rect l="l" t="t" r="r" b="b"/>
              <a:pathLst>
                <a:path w="647700" h="647700">
                  <a:moveTo>
                    <a:pt x="323634" y="0"/>
                  </a:moveTo>
                  <a:lnTo>
                    <a:pt x="281421" y="2750"/>
                  </a:lnTo>
                  <a:lnTo>
                    <a:pt x="239983" y="10933"/>
                  </a:lnTo>
                  <a:lnTo>
                    <a:pt x="199963" y="24447"/>
                  </a:lnTo>
                  <a:lnTo>
                    <a:pt x="162001" y="43192"/>
                  </a:lnTo>
                  <a:lnTo>
                    <a:pt x="126633" y="66815"/>
                  </a:lnTo>
                  <a:lnTo>
                    <a:pt x="94813" y="94721"/>
                  </a:lnTo>
                  <a:lnTo>
                    <a:pt x="66976" y="126472"/>
                  </a:lnTo>
                  <a:lnTo>
                    <a:pt x="43560" y="161632"/>
                  </a:lnTo>
                  <a:lnTo>
                    <a:pt x="24758" y="199757"/>
                  </a:lnTo>
                  <a:lnTo>
                    <a:pt x="11117" y="239804"/>
                  </a:lnTo>
                  <a:lnTo>
                    <a:pt x="2807" y="281265"/>
                  </a:lnTo>
                  <a:lnTo>
                    <a:pt x="0" y="323634"/>
                  </a:lnTo>
                  <a:lnTo>
                    <a:pt x="2807" y="366009"/>
                  </a:lnTo>
                  <a:lnTo>
                    <a:pt x="11117" y="407473"/>
                  </a:lnTo>
                  <a:lnTo>
                    <a:pt x="24758" y="447517"/>
                  </a:lnTo>
                  <a:lnTo>
                    <a:pt x="43560" y="485635"/>
                  </a:lnTo>
                  <a:lnTo>
                    <a:pt x="66976" y="520797"/>
                  </a:lnTo>
                  <a:lnTo>
                    <a:pt x="94813" y="552551"/>
                  </a:lnTo>
                  <a:lnTo>
                    <a:pt x="126633" y="580457"/>
                  </a:lnTo>
                  <a:lnTo>
                    <a:pt x="162001" y="604075"/>
                  </a:lnTo>
                  <a:lnTo>
                    <a:pt x="199963" y="622883"/>
                  </a:lnTo>
                  <a:lnTo>
                    <a:pt x="239983" y="636524"/>
                  </a:lnTo>
                  <a:lnTo>
                    <a:pt x="281421" y="644830"/>
                  </a:lnTo>
                  <a:lnTo>
                    <a:pt x="323634" y="647636"/>
                  </a:lnTo>
                  <a:lnTo>
                    <a:pt x="366059" y="644830"/>
                  </a:lnTo>
                  <a:lnTo>
                    <a:pt x="407606" y="636524"/>
                  </a:lnTo>
                  <a:lnTo>
                    <a:pt x="447667" y="622883"/>
                  </a:lnTo>
                  <a:lnTo>
                    <a:pt x="485635" y="604075"/>
                  </a:lnTo>
                  <a:lnTo>
                    <a:pt x="521002" y="580457"/>
                  </a:lnTo>
                  <a:lnTo>
                    <a:pt x="552823" y="552551"/>
                  </a:lnTo>
                  <a:lnTo>
                    <a:pt x="580659" y="520797"/>
                  </a:lnTo>
                  <a:lnTo>
                    <a:pt x="604075" y="485635"/>
                  </a:lnTo>
                  <a:lnTo>
                    <a:pt x="622883" y="447517"/>
                  </a:lnTo>
                  <a:lnTo>
                    <a:pt x="636524" y="407473"/>
                  </a:lnTo>
                  <a:lnTo>
                    <a:pt x="644830" y="366009"/>
                  </a:lnTo>
                  <a:lnTo>
                    <a:pt x="647636" y="323634"/>
                  </a:lnTo>
                  <a:lnTo>
                    <a:pt x="644830" y="281265"/>
                  </a:lnTo>
                  <a:lnTo>
                    <a:pt x="636523" y="239804"/>
                  </a:lnTo>
                  <a:lnTo>
                    <a:pt x="622883" y="199757"/>
                  </a:lnTo>
                  <a:lnTo>
                    <a:pt x="604075" y="161632"/>
                  </a:lnTo>
                  <a:lnTo>
                    <a:pt x="580659" y="126472"/>
                  </a:lnTo>
                  <a:lnTo>
                    <a:pt x="552823" y="94721"/>
                  </a:lnTo>
                  <a:lnTo>
                    <a:pt x="521002" y="66815"/>
                  </a:lnTo>
                  <a:lnTo>
                    <a:pt x="485635" y="43192"/>
                  </a:lnTo>
                  <a:lnTo>
                    <a:pt x="447667" y="24447"/>
                  </a:lnTo>
                  <a:lnTo>
                    <a:pt x="407606" y="10933"/>
                  </a:lnTo>
                  <a:lnTo>
                    <a:pt x="366059" y="2750"/>
                  </a:lnTo>
                  <a:lnTo>
                    <a:pt x="323634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340000" y="2905201"/>
              <a:ext cx="647700" cy="647700"/>
            </a:xfrm>
            <a:custGeom>
              <a:avLst/>
              <a:gdLst/>
              <a:ahLst/>
              <a:cxnLst/>
              <a:rect l="l" t="t" r="r" b="b"/>
              <a:pathLst>
                <a:path w="647700" h="647700">
                  <a:moveTo>
                    <a:pt x="0" y="323634"/>
                  </a:moveTo>
                  <a:lnTo>
                    <a:pt x="2807" y="281265"/>
                  </a:lnTo>
                  <a:lnTo>
                    <a:pt x="11117" y="239804"/>
                  </a:lnTo>
                  <a:lnTo>
                    <a:pt x="24758" y="199757"/>
                  </a:lnTo>
                  <a:lnTo>
                    <a:pt x="43560" y="161632"/>
                  </a:lnTo>
                  <a:lnTo>
                    <a:pt x="66976" y="126472"/>
                  </a:lnTo>
                  <a:lnTo>
                    <a:pt x="94813" y="94721"/>
                  </a:lnTo>
                  <a:lnTo>
                    <a:pt x="126633" y="66815"/>
                  </a:lnTo>
                  <a:lnTo>
                    <a:pt x="162001" y="43192"/>
                  </a:lnTo>
                  <a:lnTo>
                    <a:pt x="199963" y="24447"/>
                  </a:lnTo>
                  <a:lnTo>
                    <a:pt x="239983" y="10933"/>
                  </a:lnTo>
                  <a:lnTo>
                    <a:pt x="281421" y="2750"/>
                  </a:lnTo>
                  <a:lnTo>
                    <a:pt x="323634" y="0"/>
                  </a:lnTo>
                  <a:lnTo>
                    <a:pt x="366059" y="2750"/>
                  </a:lnTo>
                  <a:lnTo>
                    <a:pt x="407606" y="10933"/>
                  </a:lnTo>
                  <a:lnTo>
                    <a:pt x="447667" y="24447"/>
                  </a:lnTo>
                  <a:lnTo>
                    <a:pt x="485635" y="43192"/>
                  </a:lnTo>
                  <a:lnTo>
                    <a:pt x="521002" y="66815"/>
                  </a:lnTo>
                  <a:lnTo>
                    <a:pt x="552823" y="94721"/>
                  </a:lnTo>
                  <a:lnTo>
                    <a:pt x="580659" y="126472"/>
                  </a:lnTo>
                  <a:lnTo>
                    <a:pt x="604075" y="161632"/>
                  </a:lnTo>
                  <a:lnTo>
                    <a:pt x="622883" y="199757"/>
                  </a:lnTo>
                  <a:lnTo>
                    <a:pt x="636523" y="239804"/>
                  </a:lnTo>
                  <a:lnTo>
                    <a:pt x="644830" y="281265"/>
                  </a:lnTo>
                  <a:lnTo>
                    <a:pt x="647636" y="323634"/>
                  </a:lnTo>
                  <a:lnTo>
                    <a:pt x="644830" y="366009"/>
                  </a:lnTo>
                  <a:lnTo>
                    <a:pt x="636524" y="407473"/>
                  </a:lnTo>
                  <a:lnTo>
                    <a:pt x="622883" y="447517"/>
                  </a:lnTo>
                  <a:lnTo>
                    <a:pt x="604075" y="485635"/>
                  </a:lnTo>
                  <a:lnTo>
                    <a:pt x="580659" y="520797"/>
                  </a:lnTo>
                  <a:lnTo>
                    <a:pt x="552823" y="552551"/>
                  </a:lnTo>
                  <a:lnTo>
                    <a:pt x="521002" y="580457"/>
                  </a:lnTo>
                  <a:lnTo>
                    <a:pt x="485635" y="604075"/>
                  </a:lnTo>
                  <a:lnTo>
                    <a:pt x="447667" y="622883"/>
                  </a:lnTo>
                  <a:lnTo>
                    <a:pt x="407606" y="636524"/>
                  </a:lnTo>
                  <a:lnTo>
                    <a:pt x="366059" y="644830"/>
                  </a:lnTo>
                  <a:lnTo>
                    <a:pt x="323634" y="647636"/>
                  </a:lnTo>
                  <a:lnTo>
                    <a:pt x="281421" y="644830"/>
                  </a:lnTo>
                  <a:lnTo>
                    <a:pt x="239983" y="636524"/>
                  </a:lnTo>
                  <a:lnTo>
                    <a:pt x="199963" y="622883"/>
                  </a:lnTo>
                  <a:lnTo>
                    <a:pt x="162001" y="604075"/>
                  </a:lnTo>
                  <a:lnTo>
                    <a:pt x="126633" y="580457"/>
                  </a:lnTo>
                  <a:lnTo>
                    <a:pt x="94813" y="552551"/>
                  </a:lnTo>
                  <a:lnTo>
                    <a:pt x="66976" y="520797"/>
                  </a:lnTo>
                  <a:lnTo>
                    <a:pt x="43560" y="485635"/>
                  </a:lnTo>
                  <a:lnTo>
                    <a:pt x="24758" y="447517"/>
                  </a:lnTo>
                  <a:lnTo>
                    <a:pt x="11117" y="407473"/>
                  </a:lnTo>
                  <a:lnTo>
                    <a:pt x="2807" y="366009"/>
                  </a:lnTo>
                  <a:lnTo>
                    <a:pt x="0" y="323634"/>
                  </a:lnTo>
                  <a:close/>
                </a:path>
              </a:pathLst>
            </a:custGeom>
            <a:ln w="19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16236" y="2905201"/>
              <a:ext cx="647700" cy="647700"/>
            </a:xfrm>
            <a:custGeom>
              <a:avLst/>
              <a:gdLst/>
              <a:ahLst/>
              <a:cxnLst/>
              <a:rect l="l" t="t" r="r" b="b"/>
              <a:pathLst>
                <a:path w="647700" h="647700">
                  <a:moveTo>
                    <a:pt x="324002" y="0"/>
                  </a:moveTo>
                  <a:lnTo>
                    <a:pt x="281576" y="2750"/>
                  </a:lnTo>
                  <a:lnTo>
                    <a:pt x="240029" y="10933"/>
                  </a:lnTo>
                  <a:lnTo>
                    <a:pt x="199969" y="24447"/>
                  </a:lnTo>
                  <a:lnTo>
                    <a:pt x="162001" y="43192"/>
                  </a:lnTo>
                  <a:lnTo>
                    <a:pt x="126639" y="66815"/>
                  </a:lnTo>
                  <a:lnTo>
                    <a:pt x="94818" y="94721"/>
                  </a:lnTo>
                  <a:lnTo>
                    <a:pt x="66978" y="126472"/>
                  </a:lnTo>
                  <a:lnTo>
                    <a:pt x="43561" y="161632"/>
                  </a:lnTo>
                  <a:lnTo>
                    <a:pt x="24758" y="199757"/>
                  </a:lnTo>
                  <a:lnTo>
                    <a:pt x="11117" y="239804"/>
                  </a:lnTo>
                  <a:lnTo>
                    <a:pt x="2807" y="281265"/>
                  </a:lnTo>
                  <a:lnTo>
                    <a:pt x="0" y="323634"/>
                  </a:lnTo>
                  <a:lnTo>
                    <a:pt x="2807" y="366009"/>
                  </a:lnTo>
                  <a:lnTo>
                    <a:pt x="11117" y="407473"/>
                  </a:lnTo>
                  <a:lnTo>
                    <a:pt x="24758" y="447517"/>
                  </a:lnTo>
                  <a:lnTo>
                    <a:pt x="43561" y="485635"/>
                  </a:lnTo>
                  <a:lnTo>
                    <a:pt x="66978" y="520797"/>
                  </a:lnTo>
                  <a:lnTo>
                    <a:pt x="94818" y="552551"/>
                  </a:lnTo>
                  <a:lnTo>
                    <a:pt x="126639" y="580457"/>
                  </a:lnTo>
                  <a:lnTo>
                    <a:pt x="162001" y="604075"/>
                  </a:lnTo>
                  <a:lnTo>
                    <a:pt x="199969" y="622883"/>
                  </a:lnTo>
                  <a:lnTo>
                    <a:pt x="240029" y="636524"/>
                  </a:lnTo>
                  <a:lnTo>
                    <a:pt x="281576" y="644830"/>
                  </a:lnTo>
                  <a:lnTo>
                    <a:pt x="324002" y="647636"/>
                  </a:lnTo>
                  <a:lnTo>
                    <a:pt x="366215" y="644830"/>
                  </a:lnTo>
                  <a:lnTo>
                    <a:pt x="407654" y="636524"/>
                  </a:lnTo>
                  <a:lnTo>
                    <a:pt x="447678" y="622883"/>
                  </a:lnTo>
                  <a:lnTo>
                    <a:pt x="485648" y="604075"/>
                  </a:lnTo>
                  <a:lnTo>
                    <a:pt x="521009" y="580457"/>
                  </a:lnTo>
                  <a:lnTo>
                    <a:pt x="552831" y="552551"/>
                  </a:lnTo>
                  <a:lnTo>
                    <a:pt x="580670" y="520797"/>
                  </a:lnTo>
                  <a:lnTo>
                    <a:pt x="604088" y="485635"/>
                  </a:lnTo>
                  <a:lnTo>
                    <a:pt x="622890" y="447517"/>
                  </a:lnTo>
                  <a:lnTo>
                    <a:pt x="636531" y="407473"/>
                  </a:lnTo>
                  <a:lnTo>
                    <a:pt x="644841" y="366009"/>
                  </a:lnTo>
                  <a:lnTo>
                    <a:pt x="647649" y="323634"/>
                  </a:lnTo>
                  <a:lnTo>
                    <a:pt x="644841" y="281265"/>
                  </a:lnTo>
                  <a:lnTo>
                    <a:pt x="636531" y="239804"/>
                  </a:lnTo>
                  <a:lnTo>
                    <a:pt x="622890" y="199757"/>
                  </a:lnTo>
                  <a:lnTo>
                    <a:pt x="604088" y="161632"/>
                  </a:lnTo>
                  <a:lnTo>
                    <a:pt x="580670" y="126472"/>
                  </a:lnTo>
                  <a:lnTo>
                    <a:pt x="552830" y="94721"/>
                  </a:lnTo>
                  <a:lnTo>
                    <a:pt x="521009" y="66815"/>
                  </a:lnTo>
                  <a:lnTo>
                    <a:pt x="485648" y="43192"/>
                  </a:lnTo>
                  <a:lnTo>
                    <a:pt x="447678" y="24447"/>
                  </a:lnTo>
                  <a:lnTo>
                    <a:pt x="407654" y="10933"/>
                  </a:lnTo>
                  <a:lnTo>
                    <a:pt x="366215" y="2750"/>
                  </a:lnTo>
                  <a:lnTo>
                    <a:pt x="324002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216236" y="2905201"/>
              <a:ext cx="647700" cy="647700"/>
            </a:xfrm>
            <a:custGeom>
              <a:avLst/>
              <a:gdLst/>
              <a:ahLst/>
              <a:cxnLst/>
              <a:rect l="l" t="t" r="r" b="b"/>
              <a:pathLst>
                <a:path w="647700" h="647700">
                  <a:moveTo>
                    <a:pt x="0" y="323634"/>
                  </a:moveTo>
                  <a:lnTo>
                    <a:pt x="2807" y="281265"/>
                  </a:lnTo>
                  <a:lnTo>
                    <a:pt x="11117" y="239804"/>
                  </a:lnTo>
                  <a:lnTo>
                    <a:pt x="24758" y="199757"/>
                  </a:lnTo>
                  <a:lnTo>
                    <a:pt x="43561" y="161632"/>
                  </a:lnTo>
                  <a:lnTo>
                    <a:pt x="66978" y="126472"/>
                  </a:lnTo>
                  <a:lnTo>
                    <a:pt x="94818" y="94721"/>
                  </a:lnTo>
                  <a:lnTo>
                    <a:pt x="126639" y="66815"/>
                  </a:lnTo>
                  <a:lnTo>
                    <a:pt x="162001" y="43192"/>
                  </a:lnTo>
                  <a:lnTo>
                    <a:pt x="199969" y="24447"/>
                  </a:lnTo>
                  <a:lnTo>
                    <a:pt x="240029" y="10933"/>
                  </a:lnTo>
                  <a:lnTo>
                    <a:pt x="281576" y="2750"/>
                  </a:lnTo>
                  <a:lnTo>
                    <a:pt x="324002" y="0"/>
                  </a:lnTo>
                  <a:lnTo>
                    <a:pt x="366215" y="2750"/>
                  </a:lnTo>
                  <a:lnTo>
                    <a:pt x="407654" y="10933"/>
                  </a:lnTo>
                  <a:lnTo>
                    <a:pt x="447678" y="24447"/>
                  </a:lnTo>
                  <a:lnTo>
                    <a:pt x="485648" y="43192"/>
                  </a:lnTo>
                  <a:lnTo>
                    <a:pt x="521009" y="66815"/>
                  </a:lnTo>
                  <a:lnTo>
                    <a:pt x="552830" y="94721"/>
                  </a:lnTo>
                  <a:lnTo>
                    <a:pt x="580670" y="126472"/>
                  </a:lnTo>
                  <a:lnTo>
                    <a:pt x="604088" y="161632"/>
                  </a:lnTo>
                  <a:lnTo>
                    <a:pt x="622890" y="199757"/>
                  </a:lnTo>
                  <a:lnTo>
                    <a:pt x="636531" y="239804"/>
                  </a:lnTo>
                  <a:lnTo>
                    <a:pt x="644841" y="281265"/>
                  </a:lnTo>
                  <a:lnTo>
                    <a:pt x="647649" y="323634"/>
                  </a:lnTo>
                  <a:lnTo>
                    <a:pt x="644841" y="366009"/>
                  </a:lnTo>
                  <a:lnTo>
                    <a:pt x="636531" y="407473"/>
                  </a:lnTo>
                  <a:lnTo>
                    <a:pt x="622890" y="447517"/>
                  </a:lnTo>
                  <a:lnTo>
                    <a:pt x="604088" y="485635"/>
                  </a:lnTo>
                  <a:lnTo>
                    <a:pt x="580670" y="520797"/>
                  </a:lnTo>
                  <a:lnTo>
                    <a:pt x="552831" y="552551"/>
                  </a:lnTo>
                  <a:lnTo>
                    <a:pt x="521009" y="580457"/>
                  </a:lnTo>
                  <a:lnTo>
                    <a:pt x="485648" y="604075"/>
                  </a:lnTo>
                  <a:lnTo>
                    <a:pt x="447678" y="622883"/>
                  </a:lnTo>
                  <a:lnTo>
                    <a:pt x="407654" y="636524"/>
                  </a:lnTo>
                  <a:lnTo>
                    <a:pt x="366215" y="644830"/>
                  </a:lnTo>
                  <a:lnTo>
                    <a:pt x="324002" y="647636"/>
                  </a:lnTo>
                  <a:lnTo>
                    <a:pt x="281576" y="644830"/>
                  </a:lnTo>
                  <a:lnTo>
                    <a:pt x="240029" y="636524"/>
                  </a:lnTo>
                  <a:lnTo>
                    <a:pt x="199969" y="622883"/>
                  </a:lnTo>
                  <a:lnTo>
                    <a:pt x="162001" y="604075"/>
                  </a:lnTo>
                  <a:lnTo>
                    <a:pt x="126639" y="580457"/>
                  </a:lnTo>
                  <a:lnTo>
                    <a:pt x="94818" y="552551"/>
                  </a:lnTo>
                  <a:lnTo>
                    <a:pt x="66978" y="520797"/>
                  </a:lnTo>
                  <a:lnTo>
                    <a:pt x="43561" y="485635"/>
                  </a:lnTo>
                  <a:lnTo>
                    <a:pt x="24758" y="447517"/>
                  </a:lnTo>
                  <a:lnTo>
                    <a:pt x="11117" y="407473"/>
                  </a:lnTo>
                  <a:lnTo>
                    <a:pt x="2807" y="366009"/>
                  </a:lnTo>
                  <a:lnTo>
                    <a:pt x="0" y="323634"/>
                  </a:lnTo>
                  <a:close/>
                </a:path>
              </a:pathLst>
            </a:custGeom>
            <a:ln w="19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118038" y="2905201"/>
              <a:ext cx="647700" cy="647700"/>
            </a:xfrm>
            <a:custGeom>
              <a:avLst/>
              <a:gdLst/>
              <a:ahLst/>
              <a:cxnLst/>
              <a:rect l="l" t="t" r="r" b="b"/>
              <a:pathLst>
                <a:path w="647700" h="647700">
                  <a:moveTo>
                    <a:pt x="324002" y="0"/>
                  </a:moveTo>
                  <a:lnTo>
                    <a:pt x="281576" y="2750"/>
                  </a:lnTo>
                  <a:lnTo>
                    <a:pt x="240030" y="10933"/>
                  </a:lnTo>
                  <a:lnTo>
                    <a:pt x="199969" y="24447"/>
                  </a:lnTo>
                  <a:lnTo>
                    <a:pt x="162001" y="43192"/>
                  </a:lnTo>
                  <a:lnTo>
                    <a:pt x="126639" y="66815"/>
                  </a:lnTo>
                  <a:lnTo>
                    <a:pt x="94818" y="94721"/>
                  </a:lnTo>
                  <a:lnTo>
                    <a:pt x="66978" y="126472"/>
                  </a:lnTo>
                  <a:lnTo>
                    <a:pt x="43561" y="161632"/>
                  </a:lnTo>
                  <a:lnTo>
                    <a:pt x="24758" y="199757"/>
                  </a:lnTo>
                  <a:lnTo>
                    <a:pt x="11117" y="239804"/>
                  </a:lnTo>
                  <a:lnTo>
                    <a:pt x="2807" y="281265"/>
                  </a:lnTo>
                  <a:lnTo>
                    <a:pt x="0" y="323634"/>
                  </a:lnTo>
                  <a:lnTo>
                    <a:pt x="2807" y="366009"/>
                  </a:lnTo>
                  <a:lnTo>
                    <a:pt x="11117" y="407473"/>
                  </a:lnTo>
                  <a:lnTo>
                    <a:pt x="24758" y="447517"/>
                  </a:lnTo>
                  <a:lnTo>
                    <a:pt x="43561" y="485635"/>
                  </a:lnTo>
                  <a:lnTo>
                    <a:pt x="66978" y="520797"/>
                  </a:lnTo>
                  <a:lnTo>
                    <a:pt x="94818" y="552551"/>
                  </a:lnTo>
                  <a:lnTo>
                    <a:pt x="126639" y="580457"/>
                  </a:lnTo>
                  <a:lnTo>
                    <a:pt x="162001" y="604075"/>
                  </a:lnTo>
                  <a:lnTo>
                    <a:pt x="199969" y="622883"/>
                  </a:lnTo>
                  <a:lnTo>
                    <a:pt x="240030" y="636524"/>
                  </a:lnTo>
                  <a:lnTo>
                    <a:pt x="281576" y="644830"/>
                  </a:lnTo>
                  <a:lnTo>
                    <a:pt x="324002" y="647636"/>
                  </a:lnTo>
                  <a:lnTo>
                    <a:pt x="366215" y="644830"/>
                  </a:lnTo>
                  <a:lnTo>
                    <a:pt x="407652" y="636524"/>
                  </a:lnTo>
                  <a:lnTo>
                    <a:pt x="447673" y="622883"/>
                  </a:lnTo>
                  <a:lnTo>
                    <a:pt x="485635" y="604075"/>
                  </a:lnTo>
                  <a:lnTo>
                    <a:pt x="521002" y="580457"/>
                  </a:lnTo>
                  <a:lnTo>
                    <a:pt x="552823" y="552551"/>
                  </a:lnTo>
                  <a:lnTo>
                    <a:pt x="580659" y="520797"/>
                  </a:lnTo>
                  <a:lnTo>
                    <a:pt x="604075" y="485635"/>
                  </a:lnTo>
                  <a:lnTo>
                    <a:pt x="622883" y="447517"/>
                  </a:lnTo>
                  <a:lnTo>
                    <a:pt x="636524" y="407473"/>
                  </a:lnTo>
                  <a:lnTo>
                    <a:pt x="644830" y="366009"/>
                  </a:lnTo>
                  <a:lnTo>
                    <a:pt x="647636" y="323634"/>
                  </a:lnTo>
                  <a:lnTo>
                    <a:pt x="644830" y="281265"/>
                  </a:lnTo>
                  <a:lnTo>
                    <a:pt x="636524" y="239804"/>
                  </a:lnTo>
                  <a:lnTo>
                    <a:pt x="622883" y="199757"/>
                  </a:lnTo>
                  <a:lnTo>
                    <a:pt x="604075" y="161632"/>
                  </a:lnTo>
                  <a:lnTo>
                    <a:pt x="580659" y="126472"/>
                  </a:lnTo>
                  <a:lnTo>
                    <a:pt x="552823" y="94721"/>
                  </a:lnTo>
                  <a:lnTo>
                    <a:pt x="521002" y="66815"/>
                  </a:lnTo>
                  <a:lnTo>
                    <a:pt x="485635" y="43192"/>
                  </a:lnTo>
                  <a:lnTo>
                    <a:pt x="447673" y="24447"/>
                  </a:lnTo>
                  <a:lnTo>
                    <a:pt x="407652" y="10933"/>
                  </a:lnTo>
                  <a:lnTo>
                    <a:pt x="366215" y="2750"/>
                  </a:lnTo>
                  <a:lnTo>
                    <a:pt x="324002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118038" y="2905201"/>
              <a:ext cx="647700" cy="647700"/>
            </a:xfrm>
            <a:custGeom>
              <a:avLst/>
              <a:gdLst/>
              <a:ahLst/>
              <a:cxnLst/>
              <a:rect l="l" t="t" r="r" b="b"/>
              <a:pathLst>
                <a:path w="647700" h="647700">
                  <a:moveTo>
                    <a:pt x="0" y="323634"/>
                  </a:moveTo>
                  <a:lnTo>
                    <a:pt x="2807" y="281265"/>
                  </a:lnTo>
                  <a:lnTo>
                    <a:pt x="11117" y="239804"/>
                  </a:lnTo>
                  <a:lnTo>
                    <a:pt x="24758" y="199757"/>
                  </a:lnTo>
                  <a:lnTo>
                    <a:pt x="43561" y="161632"/>
                  </a:lnTo>
                  <a:lnTo>
                    <a:pt x="66978" y="126472"/>
                  </a:lnTo>
                  <a:lnTo>
                    <a:pt x="94818" y="94721"/>
                  </a:lnTo>
                  <a:lnTo>
                    <a:pt x="126639" y="66815"/>
                  </a:lnTo>
                  <a:lnTo>
                    <a:pt x="162001" y="43192"/>
                  </a:lnTo>
                  <a:lnTo>
                    <a:pt x="199969" y="24447"/>
                  </a:lnTo>
                  <a:lnTo>
                    <a:pt x="240030" y="10933"/>
                  </a:lnTo>
                  <a:lnTo>
                    <a:pt x="281576" y="2750"/>
                  </a:lnTo>
                  <a:lnTo>
                    <a:pt x="324002" y="0"/>
                  </a:lnTo>
                  <a:lnTo>
                    <a:pt x="366215" y="2750"/>
                  </a:lnTo>
                  <a:lnTo>
                    <a:pt x="407652" y="10933"/>
                  </a:lnTo>
                  <a:lnTo>
                    <a:pt x="447673" y="24447"/>
                  </a:lnTo>
                  <a:lnTo>
                    <a:pt x="485635" y="43192"/>
                  </a:lnTo>
                  <a:lnTo>
                    <a:pt x="521002" y="66815"/>
                  </a:lnTo>
                  <a:lnTo>
                    <a:pt x="552823" y="94721"/>
                  </a:lnTo>
                  <a:lnTo>
                    <a:pt x="580659" y="126472"/>
                  </a:lnTo>
                  <a:lnTo>
                    <a:pt x="604075" y="161632"/>
                  </a:lnTo>
                  <a:lnTo>
                    <a:pt x="622883" y="199757"/>
                  </a:lnTo>
                  <a:lnTo>
                    <a:pt x="636524" y="239804"/>
                  </a:lnTo>
                  <a:lnTo>
                    <a:pt x="644830" y="281265"/>
                  </a:lnTo>
                  <a:lnTo>
                    <a:pt x="647636" y="323634"/>
                  </a:lnTo>
                  <a:lnTo>
                    <a:pt x="644830" y="366009"/>
                  </a:lnTo>
                  <a:lnTo>
                    <a:pt x="636524" y="407473"/>
                  </a:lnTo>
                  <a:lnTo>
                    <a:pt x="622883" y="447517"/>
                  </a:lnTo>
                  <a:lnTo>
                    <a:pt x="604075" y="485635"/>
                  </a:lnTo>
                  <a:lnTo>
                    <a:pt x="580659" y="520797"/>
                  </a:lnTo>
                  <a:lnTo>
                    <a:pt x="552823" y="552551"/>
                  </a:lnTo>
                  <a:lnTo>
                    <a:pt x="521002" y="580457"/>
                  </a:lnTo>
                  <a:lnTo>
                    <a:pt x="485635" y="604075"/>
                  </a:lnTo>
                  <a:lnTo>
                    <a:pt x="447673" y="622883"/>
                  </a:lnTo>
                  <a:lnTo>
                    <a:pt x="407652" y="636524"/>
                  </a:lnTo>
                  <a:lnTo>
                    <a:pt x="366215" y="644830"/>
                  </a:lnTo>
                  <a:lnTo>
                    <a:pt x="324002" y="647636"/>
                  </a:lnTo>
                  <a:lnTo>
                    <a:pt x="281576" y="644830"/>
                  </a:lnTo>
                  <a:lnTo>
                    <a:pt x="240030" y="636524"/>
                  </a:lnTo>
                  <a:lnTo>
                    <a:pt x="199969" y="622883"/>
                  </a:lnTo>
                  <a:lnTo>
                    <a:pt x="162001" y="604075"/>
                  </a:lnTo>
                  <a:lnTo>
                    <a:pt x="126639" y="580457"/>
                  </a:lnTo>
                  <a:lnTo>
                    <a:pt x="94818" y="552551"/>
                  </a:lnTo>
                  <a:lnTo>
                    <a:pt x="66978" y="520797"/>
                  </a:lnTo>
                  <a:lnTo>
                    <a:pt x="43561" y="485635"/>
                  </a:lnTo>
                  <a:lnTo>
                    <a:pt x="24758" y="447517"/>
                  </a:lnTo>
                  <a:lnTo>
                    <a:pt x="11117" y="407473"/>
                  </a:lnTo>
                  <a:lnTo>
                    <a:pt x="2807" y="366009"/>
                  </a:lnTo>
                  <a:lnTo>
                    <a:pt x="0" y="323634"/>
                  </a:lnTo>
                  <a:close/>
                </a:path>
              </a:pathLst>
            </a:custGeom>
            <a:ln w="19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691257" y="1922653"/>
            <a:ext cx="3641725" cy="998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BF0000"/>
                </a:solidFill>
                <a:latin typeface="Arial"/>
                <a:cs typeface="Arial"/>
              </a:rPr>
              <a:t>Sistema</a:t>
            </a:r>
            <a:r>
              <a:rPr sz="200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BF0000"/>
                </a:solidFill>
                <a:latin typeface="Arial"/>
                <a:cs typeface="Arial"/>
              </a:rPr>
              <a:t>de</a:t>
            </a:r>
            <a:r>
              <a:rPr sz="200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BF0000"/>
                </a:solidFill>
                <a:latin typeface="Arial"/>
                <a:cs typeface="Arial"/>
              </a:rPr>
              <a:t>un</a:t>
            </a:r>
            <a:r>
              <a:rPr sz="200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BF0000"/>
                </a:solidFill>
                <a:latin typeface="Arial"/>
                <a:cs typeface="Arial"/>
              </a:rPr>
              <a:t>canal,</a:t>
            </a:r>
            <a:r>
              <a:rPr sz="200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BF0000"/>
                </a:solidFill>
                <a:latin typeface="Arial"/>
                <a:cs typeface="Arial"/>
              </a:rPr>
              <a:t>una</a:t>
            </a:r>
            <a:r>
              <a:rPr sz="200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BF0000"/>
                </a:solidFill>
                <a:latin typeface="Arial"/>
                <a:cs typeface="Arial"/>
              </a:rPr>
              <a:t>fase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50">
              <a:latin typeface="Arial"/>
              <a:cs typeface="Arial"/>
            </a:endParaRPr>
          </a:p>
          <a:p>
            <a:pPr marL="486409">
              <a:lnSpc>
                <a:spcPct val="100000"/>
              </a:lnSpc>
              <a:spcBef>
                <a:spcPts val="5"/>
              </a:spcBef>
            </a:pPr>
            <a:r>
              <a:rPr sz="1800" b="1" i="1" spc="-5" dirty="0">
                <a:latin typeface="Arial"/>
                <a:cs typeface="Arial"/>
              </a:rPr>
              <a:t>Cola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54544" y="3091218"/>
            <a:ext cx="1015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Arial"/>
                <a:cs typeface="Arial"/>
              </a:rPr>
              <a:t>L</a:t>
            </a:r>
            <a:r>
              <a:rPr sz="1800" b="1" i="1" spc="5" dirty="0">
                <a:latin typeface="Arial"/>
                <a:cs typeface="Arial"/>
              </a:rPr>
              <a:t>l</a:t>
            </a:r>
            <a:r>
              <a:rPr sz="1800" b="1" i="1" spc="-15" dirty="0">
                <a:latin typeface="Arial"/>
                <a:cs typeface="Arial"/>
              </a:rPr>
              <a:t>e</a:t>
            </a:r>
            <a:r>
              <a:rPr sz="1800" b="1" i="1" spc="5" dirty="0">
                <a:latin typeface="Arial"/>
                <a:cs typeface="Arial"/>
              </a:rPr>
              <a:t>g</a:t>
            </a:r>
            <a:r>
              <a:rPr sz="1800" b="1" i="1" spc="-15" dirty="0">
                <a:latin typeface="Arial"/>
                <a:cs typeface="Arial"/>
              </a:rPr>
              <a:t>a</a:t>
            </a:r>
            <a:r>
              <a:rPr sz="1800" b="1" i="1" spc="5" dirty="0">
                <a:latin typeface="Arial"/>
                <a:cs typeface="Arial"/>
              </a:rPr>
              <a:t>d</a:t>
            </a:r>
            <a:r>
              <a:rPr sz="1800" b="1" i="1" spc="-15" dirty="0">
                <a:latin typeface="Arial"/>
                <a:cs typeface="Arial"/>
              </a:rPr>
              <a:t>a</a:t>
            </a:r>
            <a:r>
              <a:rPr sz="1800" b="1" i="1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791627" y="2892234"/>
            <a:ext cx="5818505" cy="673100"/>
            <a:chOff x="1791627" y="2892234"/>
            <a:chExt cx="5818505" cy="673100"/>
          </a:xfrm>
        </p:grpSpPr>
        <p:sp>
          <p:nvSpPr>
            <p:cNvPr id="25" name="object 25"/>
            <p:cNvSpPr/>
            <p:nvPr/>
          </p:nvSpPr>
          <p:spPr>
            <a:xfrm>
              <a:off x="1820519" y="3228835"/>
              <a:ext cx="388620" cy="635"/>
            </a:xfrm>
            <a:custGeom>
              <a:avLst/>
              <a:gdLst/>
              <a:ahLst/>
              <a:cxnLst/>
              <a:rect l="l" t="t" r="r" b="b"/>
              <a:pathLst>
                <a:path w="388619" h="635">
                  <a:moveTo>
                    <a:pt x="0" y="0"/>
                  </a:moveTo>
                  <a:lnTo>
                    <a:pt x="388442" y="368"/>
                  </a:lnTo>
                </a:path>
              </a:pathLst>
            </a:custGeom>
            <a:ln w="57239">
              <a:solidFill>
                <a:srgbClr val="CC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201405" y="3171964"/>
              <a:ext cx="114935" cy="114935"/>
            </a:xfrm>
            <a:custGeom>
              <a:avLst/>
              <a:gdLst/>
              <a:ahLst/>
              <a:cxnLst/>
              <a:rect l="l" t="t" r="r" b="b"/>
              <a:pathLst>
                <a:path w="114935" h="114935">
                  <a:moveTo>
                    <a:pt x="0" y="0"/>
                  </a:moveTo>
                  <a:lnTo>
                    <a:pt x="0" y="114477"/>
                  </a:lnTo>
                  <a:lnTo>
                    <a:pt x="114477" y="572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784394" y="3228835"/>
              <a:ext cx="1824355" cy="635"/>
            </a:xfrm>
            <a:custGeom>
              <a:avLst/>
              <a:gdLst/>
              <a:ahLst/>
              <a:cxnLst/>
              <a:rect l="l" t="t" r="r" b="b"/>
              <a:pathLst>
                <a:path w="1824354" h="635">
                  <a:moveTo>
                    <a:pt x="0" y="0"/>
                  </a:moveTo>
                  <a:lnTo>
                    <a:pt x="1823770" y="368"/>
                  </a:lnTo>
                </a:path>
              </a:pathLst>
            </a:custGeom>
            <a:ln w="57239">
              <a:solidFill>
                <a:srgbClr val="CC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600596" y="3171964"/>
              <a:ext cx="114935" cy="114935"/>
            </a:xfrm>
            <a:custGeom>
              <a:avLst/>
              <a:gdLst/>
              <a:ahLst/>
              <a:cxnLst/>
              <a:rect l="l" t="t" r="r" b="b"/>
              <a:pathLst>
                <a:path w="114934" h="114935">
                  <a:moveTo>
                    <a:pt x="0" y="0"/>
                  </a:moveTo>
                  <a:lnTo>
                    <a:pt x="0" y="114477"/>
                  </a:lnTo>
                  <a:lnTo>
                    <a:pt x="114477" y="572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759359" y="2892234"/>
              <a:ext cx="850900" cy="673100"/>
            </a:xfrm>
            <a:custGeom>
              <a:avLst/>
              <a:gdLst/>
              <a:ahLst/>
              <a:cxnLst/>
              <a:rect l="l" t="t" r="r" b="b"/>
              <a:pathLst>
                <a:path w="850900" h="673100">
                  <a:moveTo>
                    <a:pt x="850684" y="0"/>
                  </a:moveTo>
                  <a:lnTo>
                    <a:pt x="0" y="0"/>
                  </a:lnTo>
                  <a:lnTo>
                    <a:pt x="0" y="672845"/>
                  </a:lnTo>
                  <a:lnTo>
                    <a:pt x="425526" y="672845"/>
                  </a:lnTo>
                  <a:lnTo>
                    <a:pt x="850684" y="672845"/>
                  </a:lnTo>
                  <a:lnTo>
                    <a:pt x="850684" y="0"/>
                  </a:lnTo>
                  <a:close/>
                </a:path>
              </a:pathLst>
            </a:custGeom>
            <a:solidFill>
              <a:srgbClr val="95FF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759358" y="2892234"/>
            <a:ext cx="850900" cy="673100"/>
          </a:xfrm>
          <a:prstGeom prst="rect">
            <a:avLst/>
          </a:prstGeom>
          <a:ln w="19079">
            <a:solidFill>
              <a:srgbClr val="000000"/>
            </a:solidFill>
          </a:ln>
        </p:spPr>
        <p:txBody>
          <a:bodyPr vert="horz" wrap="square" lIns="0" tIns="895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705"/>
              </a:spcBef>
            </a:pPr>
            <a:r>
              <a:rPr sz="1600" b="1" i="1" spc="-5" dirty="0">
                <a:latin typeface="Arial"/>
                <a:cs typeface="Arial"/>
              </a:rPr>
              <a:t>Servicio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016963" y="4674120"/>
            <a:ext cx="5785485" cy="1175385"/>
            <a:chOff x="2016963" y="4674120"/>
            <a:chExt cx="5785485" cy="1175385"/>
          </a:xfrm>
        </p:grpSpPr>
        <p:sp>
          <p:nvSpPr>
            <p:cNvPr id="32" name="object 32"/>
            <p:cNvSpPr/>
            <p:nvPr/>
          </p:nvSpPr>
          <p:spPr>
            <a:xfrm>
              <a:off x="2026805" y="4683963"/>
              <a:ext cx="5765800" cy="1155700"/>
            </a:xfrm>
            <a:custGeom>
              <a:avLst/>
              <a:gdLst/>
              <a:ahLst/>
              <a:cxnLst/>
              <a:rect l="l" t="t" r="r" b="b"/>
              <a:pathLst>
                <a:path w="5765800" h="1155700">
                  <a:moveTo>
                    <a:pt x="5765393" y="0"/>
                  </a:moveTo>
                  <a:lnTo>
                    <a:pt x="0" y="0"/>
                  </a:lnTo>
                  <a:lnTo>
                    <a:pt x="0" y="1155242"/>
                  </a:lnTo>
                  <a:lnTo>
                    <a:pt x="2882874" y="1155242"/>
                  </a:lnTo>
                  <a:lnTo>
                    <a:pt x="5765393" y="1155242"/>
                  </a:lnTo>
                  <a:lnTo>
                    <a:pt x="5765393" y="0"/>
                  </a:lnTo>
                  <a:close/>
                </a:path>
              </a:pathLst>
            </a:custGeom>
            <a:solidFill>
              <a:srgbClr val="EFD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026805" y="4683963"/>
              <a:ext cx="5765800" cy="1155700"/>
            </a:xfrm>
            <a:custGeom>
              <a:avLst/>
              <a:gdLst/>
              <a:ahLst/>
              <a:cxnLst/>
              <a:rect l="l" t="t" r="r" b="b"/>
              <a:pathLst>
                <a:path w="5765800" h="1155700">
                  <a:moveTo>
                    <a:pt x="2882874" y="1155242"/>
                  </a:moveTo>
                  <a:lnTo>
                    <a:pt x="0" y="1155242"/>
                  </a:lnTo>
                  <a:lnTo>
                    <a:pt x="0" y="0"/>
                  </a:lnTo>
                  <a:lnTo>
                    <a:pt x="5765393" y="0"/>
                  </a:lnTo>
                  <a:lnTo>
                    <a:pt x="5765393" y="1155242"/>
                  </a:lnTo>
                  <a:lnTo>
                    <a:pt x="2882874" y="1155242"/>
                  </a:lnTo>
                  <a:close/>
                </a:path>
              </a:pathLst>
            </a:custGeom>
            <a:ln w="19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857415" y="5187860"/>
            <a:ext cx="1015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Arial"/>
                <a:cs typeface="Arial"/>
              </a:rPr>
              <a:t>L</a:t>
            </a:r>
            <a:r>
              <a:rPr sz="1800" b="1" i="1" spc="5" dirty="0">
                <a:latin typeface="Arial"/>
                <a:cs typeface="Arial"/>
              </a:rPr>
              <a:t>l</a:t>
            </a:r>
            <a:r>
              <a:rPr sz="1800" b="1" i="1" spc="-15" dirty="0">
                <a:latin typeface="Arial"/>
                <a:cs typeface="Arial"/>
              </a:rPr>
              <a:t>e</a:t>
            </a:r>
            <a:r>
              <a:rPr sz="1800" b="1" i="1" spc="5" dirty="0">
                <a:latin typeface="Arial"/>
                <a:cs typeface="Arial"/>
              </a:rPr>
              <a:t>g</a:t>
            </a:r>
            <a:r>
              <a:rPr sz="1800" b="1" i="1" spc="-15" dirty="0">
                <a:latin typeface="Arial"/>
                <a:cs typeface="Arial"/>
              </a:rPr>
              <a:t>a</a:t>
            </a:r>
            <a:r>
              <a:rPr sz="1800" b="1" i="1" spc="5" dirty="0">
                <a:latin typeface="Arial"/>
                <a:cs typeface="Arial"/>
              </a:rPr>
              <a:t>d</a:t>
            </a:r>
            <a:r>
              <a:rPr sz="1800" b="1" i="1" spc="-15" dirty="0">
                <a:latin typeface="Arial"/>
                <a:cs typeface="Arial"/>
              </a:rPr>
              <a:t>a</a:t>
            </a:r>
            <a:r>
              <a:rPr sz="1800" b="1" i="1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794865" y="5281561"/>
            <a:ext cx="524510" cy="114935"/>
            <a:chOff x="1794865" y="5281561"/>
            <a:chExt cx="524510" cy="114935"/>
          </a:xfrm>
        </p:grpSpPr>
        <p:sp>
          <p:nvSpPr>
            <p:cNvPr id="36" name="object 36"/>
            <p:cNvSpPr/>
            <p:nvPr/>
          </p:nvSpPr>
          <p:spPr>
            <a:xfrm>
              <a:off x="1823758" y="5338445"/>
              <a:ext cx="388620" cy="635"/>
            </a:xfrm>
            <a:custGeom>
              <a:avLst/>
              <a:gdLst/>
              <a:ahLst/>
              <a:cxnLst/>
              <a:rect l="l" t="t" r="r" b="b"/>
              <a:pathLst>
                <a:path w="388619" h="635">
                  <a:moveTo>
                    <a:pt x="0" y="0"/>
                  </a:moveTo>
                  <a:lnTo>
                    <a:pt x="388442" y="355"/>
                  </a:lnTo>
                </a:path>
              </a:pathLst>
            </a:custGeom>
            <a:ln w="57239">
              <a:solidFill>
                <a:srgbClr val="CC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204643" y="5281561"/>
              <a:ext cx="114935" cy="114935"/>
            </a:xfrm>
            <a:custGeom>
              <a:avLst/>
              <a:gdLst/>
              <a:ahLst/>
              <a:cxnLst/>
              <a:rect l="l" t="t" r="r" b="b"/>
              <a:pathLst>
                <a:path w="114935" h="114935">
                  <a:moveTo>
                    <a:pt x="0" y="0"/>
                  </a:moveTo>
                  <a:lnTo>
                    <a:pt x="0" y="114477"/>
                  </a:lnTo>
                  <a:lnTo>
                    <a:pt x="114477" y="572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8059584" y="5049621"/>
            <a:ext cx="824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Arial"/>
                <a:cs typeface="Arial"/>
              </a:rPr>
              <a:t>S</a:t>
            </a:r>
            <a:r>
              <a:rPr sz="1800" b="1" i="1" spc="-15" dirty="0">
                <a:latin typeface="Arial"/>
                <a:cs typeface="Arial"/>
              </a:rPr>
              <a:t>a</a:t>
            </a:r>
            <a:r>
              <a:rPr sz="1800" b="1" i="1" spc="5" dirty="0">
                <a:latin typeface="Arial"/>
                <a:cs typeface="Arial"/>
              </a:rPr>
              <a:t>l</a:t>
            </a:r>
            <a:r>
              <a:rPr sz="1800" b="1" i="1" spc="-5" dirty="0">
                <a:latin typeface="Arial"/>
                <a:cs typeface="Arial"/>
              </a:rPr>
              <a:t>i</a:t>
            </a:r>
            <a:r>
              <a:rPr sz="1800" b="1" i="1" spc="5" dirty="0">
                <a:latin typeface="Arial"/>
                <a:cs typeface="Arial"/>
              </a:rPr>
              <a:t>d</a:t>
            </a:r>
            <a:r>
              <a:rPr sz="1800" b="1" i="1" spc="-15" dirty="0">
                <a:latin typeface="Arial"/>
                <a:cs typeface="Arial"/>
              </a:rPr>
              <a:t>a</a:t>
            </a:r>
            <a:r>
              <a:rPr sz="1800" b="1" i="1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4462106" y="4963680"/>
            <a:ext cx="3572510" cy="749300"/>
            <a:chOff x="4462106" y="4963680"/>
            <a:chExt cx="3572510" cy="749300"/>
          </a:xfrm>
        </p:grpSpPr>
        <p:sp>
          <p:nvSpPr>
            <p:cNvPr id="40" name="object 40"/>
            <p:cNvSpPr/>
            <p:nvPr/>
          </p:nvSpPr>
          <p:spPr>
            <a:xfrm>
              <a:off x="7538757" y="5338445"/>
              <a:ext cx="388620" cy="635"/>
            </a:xfrm>
            <a:custGeom>
              <a:avLst/>
              <a:gdLst/>
              <a:ahLst/>
              <a:cxnLst/>
              <a:rect l="l" t="t" r="r" b="b"/>
              <a:pathLst>
                <a:path w="388620" h="635">
                  <a:moveTo>
                    <a:pt x="0" y="0"/>
                  </a:moveTo>
                  <a:lnTo>
                    <a:pt x="388442" y="355"/>
                  </a:lnTo>
                </a:path>
              </a:pathLst>
            </a:custGeom>
            <a:ln w="57239">
              <a:solidFill>
                <a:srgbClr val="CC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919643" y="5281561"/>
              <a:ext cx="114935" cy="114935"/>
            </a:xfrm>
            <a:custGeom>
              <a:avLst/>
              <a:gdLst/>
              <a:ahLst/>
              <a:cxnLst/>
              <a:rect l="l" t="t" r="r" b="b"/>
              <a:pathLst>
                <a:path w="114934" h="114935">
                  <a:moveTo>
                    <a:pt x="0" y="0"/>
                  </a:moveTo>
                  <a:lnTo>
                    <a:pt x="0" y="114477"/>
                  </a:lnTo>
                  <a:lnTo>
                    <a:pt x="114477" y="572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306845" y="5338445"/>
              <a:ext cx="388620" cy="635"/>
            </a:xfrm>
            <a:custGeom>
              <a:avLst/>
              <a:gdLst/>
              <a:ahLst/>
              <a:cxnLst/>
              <a:rect l="l" t="t" r="r" b="b"/>
              <a:pathLst>
                <a:path w="388620" h="635">
                  <a:moveTo>
                    <a:pt x="0" y="0"/>
                  </a:moveTo>
                  <a:lnTo>
                    <a:pt x="388429" y="355"/>
                  </a:lnTo>
                </a:path>
              </a:pathLst>
            </a:custGeom>
            <a:ln w="57239">
              <a:solidFill>
                <a:srgbClr val="CC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687718" y="5281561"/>
              <a:ext cx="114935" cy="114935"/>
            </a:xfrm>
            <a:custGeom>
              <a:avLst/>
              <a:gdLst/>
              <a:ahLst/>
              <a:cxnLst/>
              <a:rect l="l" t="t" r="r" b="b"/>
              <a:pathLst>
                <a:path w="114934" h="114935">
                  <a:moveTo>
                    <a:pt x="0" y="0"/>
                  </a:moveTo>
                  <a:lnTo>
                    <a:pt x="0" y="114477"/>
                  </a:lnTo>
                  <a:lnTo>
                    <a:pt x="114477" y="572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468759" y="5338445"/>
              <a:ext cx="388620" cy="635"/>
            </a:xfrm>
            <a:custGeom>
              <a:avLst/>
              <a:gdLst/>
              <a:ahLst/>
              <a:cxnLst/>
              <a:rect l="l" t="t" r="r" b="b"/>
              <a:pathLst>
                <a:path w="388620" h="635">
                  <a:moveTo>
                    <a:pt x="0" y="0"/>
                  </a:moveTo>
                  <a:lnTo>
                    <a:pt x="388442" y="355"/>
                  </a:lnTo>
                </a:path>
              </a:pathLst>
            </a:custGeom>
            <a:ln w="57239">
              <a:solidFill>
                <a:srgbClr val="CC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849645" y="5281561"/>
              <a:ext cx="114935" cy="114935"/>
            </a:xfrm>
            <a:custGeom>
              <a:avLst/>
              <a:gdLst/>
              <a:ahLst/>
              <a:cxnLst/>
              <a:rect l="l" t="t" r="r" b="b"/>
              <a:pathLst>
                <a:path w="114935" h="114935">
                  <a:moveTo>
                    <a:pt x="0" y="0"/>
                  </a:moveTo>
                  <a:lnTo>
                    <a:pt x="0" y="114477"/>
                  </a:lnTo>
                  <a:lnTo>
                    <a:pt x="114477" y="572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977077" y="5014798"/>
              <a:ext cx="647700" cy="647700"/>
            </a:xfrm>
            <a:custGeom>
              <a:avLst/>
              <a:gdLst/>
              <a:ahLst/>
              <a:cxnLst/>
              <a:rect l="l" t="t" r="r" b="b"/>
              <a:pathLst>
                <a:path w="647700" h="647700">
                  <a:moveTo>
                    <a:pt x="324002" y="0"/>
                  </a:moveTo>
                  <a:lnTo>
                    <a:pt x="281576" y="2750"/>
                  </a:lnTo>
                  <a:lnTo>
                    <a:pt x="240029" y="10934"/>
                  </a:lnTo>
                  <a:lnTo>
                    <a:pt x="199969" y="24453"/>
                  </a:lnTo>
                  <a:lnTo>
                    <a:pt x="162001" y="43205"/>
                  </a:lnTo>
                  <a:lnTo>
                    <a:pt x="126639" y="66823"/>
                  </a:lnTo>
                  <a:lnTo>
                    <a:pt x="94818" y="94729"/>
                  </a:lnTo>
                  <a:lnTo>
                    <a:pt x="66978" y="126483"/>
                  </a:lnTo>
                  <a:lnTo>
                    <a:pt x="43560" y="161645"/>
                  </a:lnTo>
                  <a:lnTo>
                    <a:pt x="24758" y="199763"/>
                  </a:lnTo>
                  <a:lnTo>
                    <a:pt x="11117" y="239807"/>
                  </a:lnTo>
                  <a:lnTo>
                    <a:pt x="2807" y="281271"/>
                  </a:lnTo>
                  <a:lnTo>
                    <a:pt x="0" y="323646"/>
                  </a:lnTo>
                  <a:lnTo>
                    <a:pt x="2807" y="366015"/>
                  </a:lnTo>
                  <a:lnTo>
                    <a:pt x="11117" y="407476"/>
                  </a:lnTo>
                  <a:lnTo>
                    <a:pt x="24758" y="447522"/>
                  </a:lnTo>
                  <a:lnTo>
                    <a:pt x="43560" y="485648"/>
                  </a:lnTo>
                  <a:lnTo>
                    <a:pt x="66978" y="520807"/>
                  </a:lnTo>
                  <a:lnTo>
                    <a:pt x="94818" y="552557"/>
                  </a:lnTo>
                  <a:lnTo>
                    <a:pt x="126639" y="580459"/>
                  </a:lnTo>
                  <a:lnTo>
                    <a:pt x="162001" y="604075"/>
                  </a:lnTo>
                  <a:lnTo>
                    <a:pt x="199969" y="622827"/>
                  </a:lnTo>
                  <a:lnTo>
                    <a:pt x="240029" y="636346"/>
                  </a:lnTo>
                  <a:lnTo>
                    <a:pt x="281576" y="644530"/>
                  </a:lnTo>
                  <a:lnTo>
                    <a:pt x="324002" y="647280"/>
                  </a:lnTo>
                  <a:lnTo>
                    <a:pt x="366215" y="644530"/>
                  </a:lnTo>
                  <a:lnTo>
                    <a:pt x="407654" y="636346"/>
                  </a:lnTo>
                  <a:lnTo>
                    <a:pt x="447678" y="622827"/>
                  </a:lnTo>
                  <a:lnTo>
                    <a:pt x="485647" y="604075"/>
                  </a:lnTo>
                  <a:lnTo>
                    <a:pt x="521009" y="580459"/>
                  </a:lnTo>
                  <a:lnTo>
                    <a:pt x="552830" y="552557"/>
                  </a:lnTo>
                  <a:lnTo>
                    <a:pt x="580670" y="520807"/>
                  </a:lnTo>
                  <a:lnTo>
                    <a:pt x="604088" y="485648"/>
                  </a:lnTo>
                  <a:lnTo>
                    <a:pt x="622888" y="447522"/>
                  </a:lnTo>
                  <a:lnTo>
                    <a:pt x="636525" y="407476"/>
                  </a:lnTo>
                  <a:lnTo>
                    <a:pt x="644830" y="366015"/>
                  </a:lnTo>
                  <a:lnTo>
                    <a:pt x="647636" y="323646"/>
                  </a:lnTo>
                  <a:lnTo>
                    <a:pt x="644830" y="281271"/>
                  </a:lnTo>
                  <a:lnTo>
                    <a:pt x="636525" y="239807"/>
                  </a:lnTo>
                  <a:lnTo>
                    <a:pt x="622888" y="199763"/>
                  </a:lnTo>
                  <a:lnTo>
                    <a:pt x="604088" y="161645"/>
                  </a:lnTo>
                  <a:lnTo>
                    <a:pt x="580670" y="126483"/>
                  </a:lnTo>
                  <a:lnTo>
                    <a:pt x="552830" y="94729"/>
                  </a:lnTo>
                  <a:lnTo>
                    <a:pt x="521009" y="66823"/>
                  </a:lnTo>
                  <a:lnTo>
                    <a:pt x="485647" y="43205"/>
                  </a:lnTo>
                  <a:lnTo>
                    <a:pt x="447678" y="24453"/>
                  </a:lnTo>
                  <a:lnTo>
                    <a:pt x="407654" y="10934"/>
                  </a:lnTo>
                  <a:lnTo>
                    <a:pt x="366215" y="2750"/>
                  </a:lnTo>
                  <a:lnTo>
                    <a:pt x="324002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977077" y="5014798"/>
              <a:ext cx="647700" cy="647700"/>
            </a:xfrm>
            <a:custGeom>
              <a:avLst/>
              <a:gdLst/>
              <a:ahLst/>
              <a:cxnLst/>
              <a:rect l="l" t="t" r="r" b="b"/>
              <a:pathLst>
                <a:path w="647700" h="647700">
                  <a:moveTo>
                    <a:pt x="0" y="323646"/>
                  </a:moveTo>
                  <a:lnTo>
                    <a:pt x="2807" y="281271"/>
                  </a:lnTo>
                  <a:lnTo>
                    <a:pt x="11117" y="239807"/>
                  </a:lnTo>
                  <a:lnTo>
                    <a:pt x="24758" y="199763"/>
                  </a:lnTo>
                  <a:lnTo>
                    <a:pt x="43560" y="161645"/>
                  </a:lnTo>
                  <a:lnTo>
                    <a:pt x="66978" y="126483"/>
                  </a:lnTo>
                  <a:lnTo>
                    <a:pt x="94818" y="94729"/>
                  </a:lnTo>
                  <a:lnTo>
                    <a:pt x="126639" y="66823"/>
                  </a:lnTo>
                  <a:lnTo>
                    <a:pt x="162001" y="43205"/>
                  </a:lnTo>
                  <a:lnTo>
                    <a:pt x="199969" y="24453"/>
                  </a:lnTo>
                  <a:lnTo>
                    <a:pt x="240029" y="10934"/>
                  </a:lnTo>
                  <a:lnTo>
                    <a:pt x="281576" y="2750"/>
                  </a:lnTo>
                  <a:lnTo>
                    <a:pt x="324002" y="0"/>
                  </a:lnTo>
                  <a:lnTo>
                    <a:pt x="366215" y="2750"/>
                  </a:lnTo>
                  <a:lnTo>
                    <a:pt x="407654" y="10934"/>
                  </a:lnTo>
                  <a:lnTo>
                    <a:pt x="447678" y="24453"/>
                  </a:lnTo>
                  <a:lnTo>
                    <a:pt x="485647" y="43205"/>
                  </a:lnTo>
                  <a:lnTo>
                    <a:pt x="521009" y="66823"/>
                  </a:lnTo>
                  <a:lnTo>
                    <a:pt x="552830" y="94729"/>
                  </a:lnTo>
                  <a:lnTo>
                    <a:pt x="580670" y="126483"/>
                  </a:lnTo>
                  <a:lnTo>
                    <a:pt x="604088" y="161645"/>
                  </a:lnTo>
                  <a:lnTo>
                    <a:pt x="622888" y="199763"/>
                  </a:lnTo>
                  <a:lnTo>
                    <a:pt x="636525" y="239807"/>
                  </a:lnTo>
                  <a:lnTo>
                    <a:pt x="644830" y="281271"/>
                  </a:lnTo>
                  <a:lnTo>
                    <a:pt x="647636" y="323646"/>
                  </a:lnTo>
                  <a:lnTo>
                    <a:pt x="644830" y="366015"/>
                  </a:lnTo>
                  <a:lnTo>
                    <a:pt x="636525" y="407476"/>
                  </a:lnTo>
                  <a:lnTo>
                    <a:pt x="622888" y="447522"/>
                  </a:lnTo>
                  <a:lnTo>
                    <a:pt x="604088" y="485648"/>
                  </a:lnTo>
                  <a:lnTo>
                    <a:pt x="580670" y="520807"/>
                  </a:lnTo>
                  <a:lnTo>
                    <a:pt x="552830" y="552557"/>
                  </a:lnTo>
                  <a:lnTo>
                    <a:pt x="521009" y="580459"/>
                  </a:lnTo>
                  <a:lnTo>
                    <a:pt x="485647" y="604075"/>
                  </a:lnTo>
                  <a:lnTo>
                    <a:pt x="447678" y="622827"/>
                  </a:lnTo>
                  <a:lnTo>
                    <a:pt x="407654" y="636346"/>
                  </a:lnTo>
                  <a:lnTo>
                    <a:pt x="366215" y="644530"/>
                  </a:lnTo>
                  <a:lnTo>
                    <a:pt x="324002" y="647280"/>
                  </a:lnTo>
                  <a:lnTo>
                    <a:pt x="281576" y="644530"/>
                  </a:lnTo>
                  <a:lnTo>
                    <a:pt x="240029" y="636346"/>
                  </a:lnTo>
                  <a:lnTo>
                    <a:pt x="199969" y="622827"/>
                  </a:lnTo>
                  <a:lnTo>
                    <a:pt x="162001" y="604075"/>
                  </a:lnTo>
                  <a:lnTo>
                    <a:pt x="126639" y="580459"/>
                  </a:lnTo>
                  <a:lnTo>
                    <a:pt x="94818" y="552557"/>
                  </a:lnTo>
                  <a:lnTo>
                    <a:pt x="66978" y="520807"/>
                  </a:lnTo>
                  <a:lnTo>
                    <a:pt x="43560" y="485648"/>
                  </a:lnTo>
                  <a:lnTo>
                    <a:pt x="24758" y="447522"/>
                  </a:lnTo>
                  <a:lnTo>
                    <a:pt x="11117" y="407476"/>
                  </a:lnTo>
                  <a:lnTo>
                    <a:pt x="2807" y="366015"/>
                  </a:lnTo>
                  <a:lnTo>
                    <a:pt x="0" y="323646"/>
                  </a:lnTo>
                  <a:close/>
                </a:path>
              </a:pathLst>
            </a:custGeom>
            <a:ln w="19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490999" y="5338445"/>
              <a:ext cx="388620" cy="635"/>
            </a:xfrm>
            <a:custGeom>
              <a:avLst/>
              <a:gdLst/>
              <a:ahLst/>
              <a:cxnLst/>
              <a:rect l="l" t="t" r="r" b="b"/>
              <a:pathLst>
                <a:path w="388620" h="635">
                  <a:moveTo>
                    <a:pt x="0" y="0"/>
                  </a:moveTo>
                  <a:lnTo>
                    <a:pt x="388086" y="355"/>
                  </a:lnTo>
                </a:path>
              </a:pathLst>
            </a:custGeom>
            <a:ln w="57239">
              <a:solidFill>
                <a:srgbClr val="CC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871516" y="5281561"/>
              <a:ext cx="114935" cy="114935"/>
            </a:xfrm>
            <a:custGeom>
              <a:avLst/>
              <a:gdLst/>
              <a:ahLst/>
              <a:cxnLst/>
              <a:rect l="l" t="t" r="r" b="b"/>
              <a:pathLst>
                <a:path w="114935" h="114935">
                  <a:moveTo>
                    <a:pt x="0" y="0"/>
                  </a:moveTo>
                  <a:lnTo>
                    <a:pt x="0" y="114477"/>
                  </a:lnTo>
                  <a:lnTo>
                    <a:pt x="114477" y="572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998961" y="4963680"/>
              <a:ext cx="762000" cy="749300"/>
            </a:xfrm>
            <a:custGeom>
              <a:avLst/>
              <a:gdLst/>
              <a:ahLst/>
              <a:cxnLst/>
              <a:rect l="l" t="t" r="r" b="b"/>
              <a:pathLst>
                <a:path w="762000" h="749300">
                  <a:moveTo>
                    <a:pt x="761758" y="0"/>
                  </a:moveTo>
                  <a:lnTo>
                    <a:pt x="0" y="0"/>
                  </a:lnTo>
                  <a:lnTo>
                    <a:pt x="0" y="748804"/>
                  </a:lnTo>
                  <a:lnTo>
                    <a:pt x="380872" y="748804"/>
                  </a:lnTo>
                  <a:lnTo>
                    <a:pt x="761758" y="748804"/>
                  </a:lnTo>
                  <a:lnTo>
                    <a:pt x="761758" y="0"/>
                  </a:lnTo>
                  <a:close/>
                </a:path>
              </a:pathLst>
            </a:custGeom>
            <a:solidFill>
              <a:srgbClr val="95FF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4998961" y="4966741"/>
            <a:ext cx="762000" cy="742950"/>
          </a:xfrm>
          <a:prstGeom prst="rect">
            <a:avLst/>
          </a:prstGeom>
          <a:ln w="19079">
            <a:solidFill>
              <a:srgbClr val="000000"/>
            </a:solidFill>
          </a:ln>
        </p:spPr>
        <p:txBody>
          <a:bodyPr vert="horz" wrap="square" lIns="0" tIns="99695" rIns="0" bIns="0" rtlCol="0">
            <a:spAutoFit/>
          </a:bodyPr>
          <a:lstStyle/>
          <a:p>
            <a:pPr marL="20955" marR="38100" indent="69850">
              <a:lnSpc>
                <a:spcPts val="1420"/>
              </a:lnSpc>
              <a:spcBef>
                <a:spcPts val="785"/>
              </a:spcBef>
            </a:pPr>
            <a:r>
              <a:rPr sz="1400" b="1" i="1" spc="-5" dirty="0">
                <a:latin typeface="Arial"/>
                <a:cs typeface="Arial"/>
              </a:rPr>
              <a:t>Fase </a:t>
            </a:r>
            <a:r>
              <a:rPr sz="1400" b="1" i="1" dirty="0">
                <a:latin typeface="Arial"/>
                <a:cs typeface="Arial"/>
              </a:rPr>
              <a:t>1 </a:t>
            </a:r>
            <a:r>
              <a:rPr sz="1400" b="1" i="1" spc="5" dirty="0">
                <a:latin typeface="Arial"/>
                <a:cs typeface="Arial"/>
              </a:rPr>
              <a:t> </a:t>
            </a:r>
            <a:r>
              <a:rPr sz="1400" b="1" i="1" spc="-5" dirty="0">
                <a:latin typeface="Arial"/>
                <a:cs typeface="Arial"/>
              </a:rPr>
              <a:t>Se</a:t>
            </a:r>
            <a:r>
              <a:rPr sz="1400" b="1" i="1" dirty="0">
                <a:latin typeface="Arial"/>
                <a:cs typeface="Arial"/>
              </a:rPr>
              <a:t>r</a:t>
            </a:r>
            <a:r>
              <a:rPr sz="1400" b="1" i="1" spc="-5" dirty="0">
                <a:latin typeface="Arial"/>
                <a:cs typeface="Arial"/>
              </a:rPr>
              <a:t>v</a:t>
            </a:r>
            <a:r>
              <a:rPr sz="1400" b="1" i="1" spc="10" dirty="0">
                <a:latin typeface="Arial"/>
                <a:cs typeface="Arial"/>
              </a:rPr>
              <a:t>i</a:t>
            </a:r>
            <a:r>
              <a:rPr sz="1400" b="1" i="1" spc="-5" dirty="0">
                <a:latin typeface="Arial"/>
                <a:cs typeface="Arial"/>
              </a:rPr>
              <a:t>c</a:t>
            </a:r>
            <a:r>
              <a:rPr sz="1400" b="1" i="1" spc="10" dirty="0">
                <a:latin typeface="Arial"/>
                <a:cs typeface="Arial"/>
              </a:rPr>
              <a:t>i</a:t>
            </a:r>
            <a:r>
              <a:rPr sz="1400" b="1" i="1" dirty="0">
                <a:latin typeface="Arial"/>
                <a:cs typeface="Arial"/>
              </a:rPr>
              <a:t>o</a:t>
            </a:r>
            <a:endParaRPr sz="14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827405" y="4969802"/>
            <a:ext cx="774700" cy="736600"/>
          </a:xfrm>
          <a:custGeom>
            <a:avLst/>
            <a:gdLst/>
            <a:ahLst/>
            <a:cxnLst/>
            <a:rect l="l" t="t" r="r" b="b"/>
            <a:pathLst>
              <a:path w="774700" h="736600">
                <a:moveTo>
                  <a:pt x="774357" y="0"/>
                </a:moveTo>
                <a:lnTo>
                  <a:pt x="0" y="0"/>
                </a:lnTo>
                <a:lnTo>
                  <a:pt x="0" y="736193"/>
                </a:lnTo>
                <a:lnTo>
                  <a:pt x="387350" y="736193"/>
                </a:lnTo>
                <a:lnTo>
                  <a:pt x="774357" y="736193"/>
                </a:lnTo>
                <a:lnTo>
                  <a:pt x="774357" y="0"/>
                </a:lnTo>
                <a:close/>
              </a:path>
            </a:pathLst>
          </a:custGeom>
          <a:solidFill>
            <a:srgbClr val="95FF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6827405" y="4966741"/>
            <a:ext cx="774700" cy="742950"/>
          </a:xfrm>
          <a:prstGeom prst="rect">
            <a:avLst/>
          </a:prstGeom>
          <a:ln w="19079">
            <a:solidFill>
              <a:srgbClr val="000000"/>
            </a:solidFill>
          </a:ln>
        </p:spPr>
        <p:txBody>
          <a:bodyPr vert="horz" wrap="square" lIns="0" tIns="99695" rIns="0" bIns="0" rtlCol="0">
            <a:spAutoFit/>
          </a:bodyPr>
          <a:lstStyle/>
          <a:p>
            <a:pPr marL="46990" marR="24765" indent="69215">
              <a:lnSpc>
                <a:spcPts val="1420"/>
              </a:lnSpc>
              <a:spcBef>
                <a:spcPts val="785"/>
              </a:spcBef>
            </a:pPr>
            <a:r>
              <a:rPr sz="1400" b="1" i="1" spc="-5" dirty="0">
                <a:latin typeface="Arial"/>
                <a:cs typeface="Arial"/>
              </a:rPr>
              <a:t>Fase </a:t>
            </a:r>
            <a:r>
              <a:rPr sz="1400" b="1" i="1" dirty="0">
                <a:latin typeface="Arial"/>
                <a:cs typeface="Arial"/>
              </a:rPr>
              <a:t>2 </a:t>
            </a:r>
            <a:r>
              <a:rPr sz="1400" b="1" i="1" spc="5" dirty="0">
                <a:latin typeface="Arial"/>
                <a:cs typeface="Arial"/>
              </a:rPr>
              <a:t> </a:t>
            </a:r>
            <a:r>
              <a:rPr sz="1400" b="1" i="1" spc="-5" dirty="0">
                <a:latin typeface="Arial"/>
                <a:cs typeface="Arial"/>
              </a:rPr>
              <a:t>Se</a:t>
            </a:r>
            <a:r>
              <a:rPr sz="1400" b="1" i="1" dirty="0">
                <a:latin typeface="Arial"/>
                <a:cs typeface="Arial"/>
              </a:rPr>
              <a:t>r</a:t>
            </a:r>
            <a:r>
              <a:rPr sz="1400" b="1" i="1" spc="-5" dirty="0">
                <a:latin typeface="Arial"/>
                <a:cs typeface="Arial"/>
              </a:rPr>
              <a:t>v</a:t>
            </a:r>
            <a:r>
              <a:rPr sz="1400" b="1" i="1" spc="10" dirty="0">
                <a:latin typeface="Arial"/>
                <a:cs typeface="Arial"/>
              </a:rPr>
              <a:t>i</a:t>
            </a:r>
            <a:r>
              <a:rPr sz="1400" b="1" i="1" spc="-5" dirty="0">
                <a:latin typeface="Arial"/>
                <a:cs typeface="Arial"/>
              </a:rPr>
              <a:t>c</a:t>
            </a:r>
            <a:r>
              <a:rPr sz="1400" b="1" i="1" spc="10" dirty="0">
                <a:latin typeface="Arial"/>
                <a:cs typeface="Arial"/>
              </a:rPr>
              <a:t>i</a:t>
            </a:r>
            <a:r>
              <a:rPr sz="1400" b="1" i="1" dirty="0">
                <a:latin typeface="Arial"/>
                <a:cs typeface="Arial"/>
              </a:rPr>
              <a:t>o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2347442" y="5004955"/>
            <a:ext cx="1544320" cy="667385"/>
            <a:chOff x="2347442" y="5004955"/>
            <a:chExt cx="1544320" cy="667385"/>
          </a:xfrm>
        </p:grpSpPr>
        <p:sp>
          <p:nvSpPr>
            <p:cNvPr id="55" name="object 55"/>
            <p:cNvSpPr/>
            <p:nvPr/>
          </p:nvSpPr>
          <p:spPr>
            <a:xfrm>
              <a:off x="2357285" y="5014798"/>
              <a:ext cx="647700" cy="647700"/>
            </a:xfrm>
            <a:custGeom>
              <a:avLst/>
              <a:gdLst/>
              <a:ahLst/>
              <a:cxnLst/>
              <a:rect l="l" t="t" r="r" b="b"/>
              <a:pathLst>
                <a:path w="647700" h="647700">
                  <a:moveTo>
                    <a:pt x="323634" y="0"/>
                  </a:moveTo>
                  <a:lnTo>
                    <a:pt x="281421" y="2750"/>
                  </a:lnTo>
                  <a:lnTo>
                    <a:pt x="239983" y="10934"/>
                  </a:lnTo>
                  <a:lnTo>
                    <a:pt x="199963" y="24453"/>
                  </a:lnTo>
                  <a:lnTo>
                    <a:pt x="162001" y="43205"/>
                  </a:lnTo>
                  <a:lnTo>
                    <a:pt x="126633" y="66823"/>
                  </a:lnTo>
                  <a:lnTo>
                    <a:pt x="94813" y="94729"/>
                  </a:lnTo>
                  <a:lnTo>
                    <a:pt x="66976" y="126483"/>
                  </a:lnTo>
                  <a:lnTo>
                    <a:pt x="43561" y="161645"/>
                  </a:lnTo>
                  <a:lnTo>
                    <a:pt x="24753" y="199763"/>
                  </a:lnTo>
                  <a:lnTo>
                    <a:pt x="11112" y="239807"/>
                  </a:lnTo>
                  <a:lnTo>
                    <a:pt x="2805" y="281271"/>
                  </a:lnTo>
                  <a:lnTo>
                    <a:pt x="0" y="323646"/>
                  </a:lnTo>
                  <a:lnTo>
                    <a:pt x="2805" y="366015"/>
                  </a:lnTo>
                  <a:lnTo>
                    <a:pt x="11112" y="407476"/>
                  </a:lnTo>
                  <a:lnTo>
                    <a:pt x="24753" y="447522"/>
                  </a:lnTo>
                  <a:lnTo>
                    <a:pt x="43561" y="485648"/>
                  </a:lnTo>
                  <a:lnTo>
                    <a:pt x="66976" y="520807"/>
                  </a:lnTo>
                  <a:lnTo>
                    <a:pt x="94813" y="552557"/>
                  </a:lnTo>
                  <a:lnTo>
                    <a:pt x="126633" y="580459"/>
                  </a:lnTo>
                  <a:lnTo>
                    <a:pt x="162001" y="604075"/>
                  </a:lnTo>
                  <a:lnTo>
                    <a:pt x="199963" y="622827"/>
                  </a:lnTo>
                  <a:lnTo>
                    <a:pt x="239983" y="636346"/>
                  </a:lnTo>
                  <a:lnTo>
                    <a:pt x="281421" y="644530"/>
                  </a:lnTo>
                  <a:lnTo>
                    <a:pt x="323634" y="647280"/>
                  </a:lnTo>
                  <a:lnTo>
                    <a:pt x="366059" y="644530"/>
                  </a:lnTo>
                  <a:lnTo>
                    <a:pt x="407606" y="636346"/>
                  </a:lnTo>
                  <a:lnTo>
                    <a:pt x="447667" y="622827"/>
                  </a:lnTo>
                  <a:lnTo>
                    <a:pt x="485635" y="604075"/>
                  </a:lnTo>
                  <a:lnTo>
                    <a:pt x="520997" y="580459"/>
                  </a:lnTo>
                  <a:lnTo>
                    <a:pt x="552818" y="552557"/>
                  </a:lnTo>
                  <a:lnTo>
                    <a:pt x="580657" y="520807"/>
                  </a:lnTo>
                  <a:lnTo>
                    <a:pt x="604075" y="485648"/>
                  </a:lnTo>
                  <a:lnTo>
                    <a:pt x="622878" y="447522"/>
                  </a:lnTo>
                  <a:lnTo>
                    <a:pt x="636519" y="407476"/>
                  </a:lnTo>
                  <a:lnTo>
                    <a:pt x="644828" y="366015"/>
                  </a:lnTo>
                  <a:lnTo>
                    <a:pt x="647636" y="323646"/>
                  </a:lnTo>
                  <a:lnTo>
                    <a:pt x="644828" y="281271"/>
                  </a:lnTo>
                  <a:lnTo>
                    <a:pt x="636519" y="239807"/>
                  </a:lnTo>
                  <a:lnTo>
                    <a:pt x="622878" y="199763"/>
                  </a:lnTo>
                  <a:lnTo>
                    <a:pt x="604075" y="161645"/>
                  </a:lnTo>
                  <a:lnTo>
                    <a:pt x="580657" y="126483"/>
                  </a:lnTo>
                  <a:lnTo>
                    <a:pt x="552818" y="94729"/>
                  </a:lnTo>
                  <a:lnTo>
                    <a:pt x="520997" y="66823"/>
                  </a:lnTo>
                  <a:lnTo>
                    <a:pt x="485635" y="43205"/>
                  </a:lnTo>
                  <a:lnTo>
                    <a:pt x="447667" y="24453"/>
                  </a:lnTo>
                  <a:lnTo>
                    <a:pt x="407606" y="10934"/>
                  </a:lnTo>
                  <a:lnTo>
                    <a:pt x="366059" y="2750"/>
                  </a:lnTo>
                  <a:lnTo>
                    <a:pt x="323634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357285" y="5014798"/>
              <a:ext cx="647700" cy="647700"/>
            </a:xfrm>
            <a:custGeom>
              <a:avLst/>
              <a:gdLst/>
              <a:ahLst/>
              <a:cxnLst/>
              <a:rect l="l" t="t" r="r" b="b"/>
              <a:pathLst>
                <a:path w="647700" h="647700">
                  <a:moveTo>
                    <a:pt x="0" y="323646"/>
                  </a:moveTo>
                  <a:lnTo>
                    <a:pt x="2805" y="281271"/>
                  </a:lnTo>
                  <a:lnTo>
                    <a:pt x="11112" y="239807"/>
                  </a:lnTo>
                  <a:lnTo>
                    <a:pt x="24753" y="199763"/>
                  </a:lnTo>
                  <a:lnTo>
                    <a:pt x="43561" y="161645"/>
                  </a:lnTo>
                  <a:lnTo>
                    <a:pt x="66976" y="126483"/>
                  </a:lnTo>
                  <a:lnTo>
                    <a:pt x="94813" y="94729"/>
                  </a:lnTo>
                  <a:lnTo>
                    <a:pt x="126633" y="66823"/>
                  </a:lnTo>
                  <a:lnTo>
                    <a:pt x="162001" y="43205"/>
                  </a:lnTo>
                  <a:lnTo>
                    <a:pt x="199963" y="24453"/>
                  </a:lnTo>
                  <a:lnTo>
                    <a:pt x="239983" y="10934"/>
                  </a:lnTo>
                  <a:lnTo>
                    <a:pt x="281421" y="2750"/>
                  </a:lnTo>
                  <a:lnTo>
                    <a:pt x="323634" y="0"/>
                  </a:lnTo>
                  <a:lnTo>
                    <a:pt x="366059" y="2750"/>
                  </a:lnTo>
                  <a:lnTo>
                    <a:pt x="407606" y="10934"/>
                  </a:lnTo>
                  <a:lnTo>
                    <a:pt x="447667" y="24453"/>
                  </a:lnTo>
                  <a:lnTo>
                    <a:pt x="485635" y="43205"/>
                  </a:lnTo>
                  <a:lnTo>
                    <a:pt x="520997" y="66823"/>
                  </a:lnTo>
                  <a:lnTo>
                    <a:pt x="552818" y="94729"/>
                  </a:lnTo>
                  <a:lnTo>
                    <a:pt x="580657" y="126483"/>
                  </a:lnTo>
                  <a:lnTo>
                    <a:pt x="604075" y="161645"/>
                  </a:lnTo>
                  <a:lnTo>
                    <a:pt x="622878" y="199763"/>
                  </a:lnTo>
                  <a:lnTo>
                    <a:pt x="636519" y="239807"/>
                  </a:lnTo>
                  <a:lnTo>
                    <a:pt x="644828" y="281271"/>
                  </a:lnTo>
                  <a:lnTo>
                    <a:pt x="647636" y="323646"/>
                  </a:lnTo>
                  <a:lnTo>
                    <a:pt x="644828" y="366015"/>
                  </a:lnTo>
                  <a:lnTo>
                    <a:pt x="636519" y="407476"/>
                  </a:lnTo>
                  <a:lnTo>
                    <a:pt x="622878" y="447522"/>
                  </a:lnTo>
                  <a:lnTo>
                    <a:pt x="604075" y="485648"/>
                  </a:lnTo>
                  <a:lnTo>
                    <a:pt x="580657" y="520807"/>
                  </a:lnTo>
                  <a:lnTo>
                    <a:pt x="552818" y="552557"/>
                  </a:lnTo>
                  <a:lnTo>
                    <a:pt x="520997" y="580459"/>
                  </a:lnTo>
                  <a:lnTo>
                    <a:pt x="485635" y="604075"/>
                  </a:lnTo>
                  <a:lnTo>
                    <a:pt x="447667" y="622827"/>
                  </a:lnTo>
                  <a:lnTo>
                    <a:pt x="407606" y="636346"/>
                  </a:lnTo>
                  <a:lnTo>
                    <a:pt x="366059" y="644530"/>
                  </a:lnTo>
                  <a:lnTo>
                    <a:pt x="323634" y="647280"/>
                  </a:lnTo>
                  <a:lnTo>
                    <a:pt x="281421" y="644530"/>
                  </a:lnTo>
                  <a:lnTo>
                    <a:pt x="239983" y="636346"/>
                  </a:lnTo>
                  <a:lnTo>
                    <a:pt x="199963" y="622827"/>
                  </a:lnTo>
                  <a:lnTo>
                    <a:pt x="162001" y="604075"/>
                  </a:lnTo>
                  <a:lnTo>
                    <a:pt x="126633" y="580459"/>
                  </a:lnTo>
                  <a:lnTo>
                    <a:pt x="94813" y="552557"/>
                  </a:lnTo>
                  <a:lnTo>
                    <a:pt x="66976" y="520807"/>
                  </a:lnTo>
                  <a:lnTo>
                    <a:pt x="43561" y="485648"/>
                  </a:lnTo>
                  <a:lnTo>
                    <a:pt x="24753" y="447522"/>
                  </a:lnTo>
                  <a:lnTo>
                    <a:pt x="11112" y="407476"/>
                  </a:lnTo>
                  <a:lnTo>
                    <a:pt x="2805" y="366015"/>
                  </a:lnTo>
                  <a:lnTo>
                    <a:pt x="0" y="323646"/>
                  </a:lnTo>
                  <a:close/>
                </a:path>
              </a:pathLst>
            </a:custGeom>
            <a:ln w="19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233877" y="5014798"/>
              <a:ext cx="647700" cy="647700"/>
            </a:xfrm>
            <a:custGeom>
              <a:avLst/>
              <a:gdLst/>
              <a:ahLst/>
              <a:cxnLst/>
              <a:rect l="l" t="t" r="r" b="b"/>
              <a:pathLst>
                <a:path w="647700" h="647700">
                  <a:moveTo>
                    <a:pt x="324002" y="0"/>
                  </a:moveTo>
                  <a:lnTo>
                    <a:pt x="281576" y="2750"/>
                  </a:lnTo>
                  <a:lnTo>
                    <a:pt x="240030" y="10934"/>
                  </a:lnTo>
                  <a:lnTo>
                    <a:pt x="199969" y="24453"/>
                  </a:lnTo>
                  <a:lnTo>
                    <a:pt x="162001" y="43205"/>
                  </a:lnTo>
                  <a:lnTo>
                    <a:pt x="126639" y="66823"/>
                  </a:lnTo>
                  <a:lnTo>
                    <a:pt x="94818" y="94729"/>
                  </a:lnTo>
                  <a:lnTo>
                    <a:pt x="66978" y="126483"/>
                  </a:lnTo>
                  <a:lnTo>
                    <a:pt x="43560" y="161645"/>
                  </a:lnTo>
                  <a:lnTo>
                    <a:pt x="24758" y="199763"/>
                  </a:lnTo>
                  <a:lnTo>
                    <a:pt x="11117" y="239807"/>
                  </a:lnTo>
                  <a:lnTo>
                    <a:pt x="2807" y="281271"/>
                  </a:lnTo>
                  <a:lnTo>
                    <a:pt x="0" y="323646"/>
                  </a:lnTo>
                  <a:lnTo>
                    <a:pt x="2807" y="366015"/>
                  </a:lnTo>
                  <a:lnTo>
                    <a:pt x="11117" y="407476"/>
                  </a:lnTo>
                  <a:lnTo>
                    <a:pt x="24758" y="447522"/>
                  </a:lnTo>
                  <a:lnTo>
                    <a:pt x="43560" y="485648"/>
                  </a:lnTo>
                  <a:lnTo>
                    <a:pt x="66978" y="520807"/>
                  </a:lnTo>
                  <a:lnTo>
                    <a:pt x="94818" y="552557"/>
                  </a:lnTo>
                  <a:lnTo>
                    <a:pt x="126639" y="580459"/>
                  </a:lnTo>
                  <a:lnTo>
                    <a:pt x="162001" y="604075"/>
                  </a:lnTo>
                  <a:lnTo>
                    <a:pt x="199969" y="622827"/>
                  </a:lnTo>
                  <a:lnTo>
                    <a:pt x="240030" y="636346"/>
                  </a:lnTo>
                  <a:lnTo>
                    <a:pt x="281576" y="644530"/>
                  </a:lnTo>
                  <a:lnTo>
                    <a:pt x="324002" y="647280"/>
                  </a:lnTo>
                  <a:lnTo>
                    <a:pt x="366215" y="644530"/>
                  </a:lnTo>
                  <a:lnTo>
                    <a:pt x="407654" y="636346"/>
                  </a:lnTo>
                  <a:lnTo>
                    <a:pt x="447678" y="622827"/>
                  </a:lnTo>
                  <a:lnTo>
                    <a:pt x="485647" y="604075"/>
                  </a:lnTo>
                  <a:lnTo>
                    <a:pt x="521009" y="580459"/>
                  </a:lnTo>
                  <a:lnTo>
                    <a:pt x="552830" y="552557"/>
                  </a:lnTo>
                  <a:lnTo>
                    <a:pt x="580670" y="520807"/>
                  </a:lnTo>
                  <a:lnTo>
                    <a:pt x="604088" y="485648"/>
                  </a:lnTo>
                  <a:lnTo>
                    <a:pt x="622888" y="447522"/>
                  </a:lnTo>
                  <a:lnTo>
                    <a:pt x="636525" y="407476"/>
                  </a:lnTo>
                  <a:lnTo>
                    <a:pt x="644830" y="366015"/>
                  </a:lnTo>
                  <a:lnTo>
                    <a:pt x="647636" y="323646"/>
                  </a:lnTo>
                  <a:lnTo>
                    <a:pt x="644830" y="281271"/>
                  </a:lnTo>
                  <a:lnTo>
                    <a:pt x="636525" y="239807"/>
                  </a:lnTo>
                  <a:lnTo>
                    <a:pt x="622888" y="199763"/>
                  </a:lnTo>
                  <a:lnTo>
                    <a:pt x="604088" y="161645"/>
                  </a:lnTo>
                  <a:lnTo>
                    <a:pt x="580670" y="126483"/>
                  </a:lnTo>
                  <a:lnTo>
                    <a:pt x="552831" y="94729"/>
                  </a:lnTo>
                  <a:lnTo>
                    <a:pt x="521009" y="66823"/>
                  </a:lnTo>
                  <a:lnTo>
                    <a:pt x="485647" y="43205"/>
                  </a:lnTo>
                  <a:lnTo>
                    <a:pt x="447678" y="24453"/>
                  </a:lnTo>
                  <a:lnTo>
                    <a:pt x="407654" y="10934"/>
                  </a:lnTo>
                  <a:lnTo>
                    <a:pt x="366215" y="2750"/>
                  </a:lnTo>
                  <a:lnTo>
                    <a:pt x="324002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233877" y="5014798"/>
              <a:ext cx="647700" cy="647700"/>
            </a:xfrm>
            <a:custGeom>
              <a:avLst/>
              <a:gdLst/>
              <a:ahLst/>
              <a:cxnLst/>
              <a:rect l="l" t="t" r="r" b="b"/>
              <a:pathLst>
                <a:path w="647700" h="647700">
                  <a:moveTo>
                    <a:pt x="0" y="323646"/>
                  </a:moveTo>
                  <a:lnTo>
                    <a:pt x="2807" y="281271"/>
                  </a:lnTo>
                  <a:lnTo>
                    <a:pt x="11117" y="239807"/>
                  </a:lnTo>
                  <a:lnTo>
                    <a:pt x="24758" y="199763"/>
                  </a:lnTo>
                  <a:lnTo>
                    <a:pt x="43560" y="161645"/>
                  </a:lnTo>
                  <a:lnTo>
                    <a:pt x="66978" y="126483"/>
                  </a:lnTo>
                  <a:lnTo>
                    <a:pt x="94818" y="94729"/>
                  </a:lnTo>
                  <a:lnTo>
                    <a:pt x="126639" y="66823"/>
                  </a:lnTo>
                  <a:lnTo>
                    <a:pt x="162001" y="43205"/>
                  </a:lnTo>
                  <a:lnTo>
                    <a:pt x="199969" y="24453"/>
                  </a:lnTo>
                  <a:lnTo>
                    <a:pt x="240030" y="10934"/>
                  </a:lnTo>
                  <a:lnTo>
                    <a:pt x="281576" y="2750"/>
                  </a:lnTo>
                  <a:lnTo>
                    <a:pt x="324002" y="0"/>
                  </a:lnTo>
                  <a:lnTo>
                    <a:pt x="366215" y="2750"/>
                  </a:lnTo>
                  <a:lnTo>
                    <a:pt x="407654" y="10934"/>
                  </a:lnTo>
                  <a:lnTo>
                    <a:pt x="447678" y="24453"/>
                  </a:lnTo>
                  <a:lnTo>
                    <a:pt x="485647" y="43205"/>
                  </a:lnTo>
                  <a:lnTo>
                    <a:pt x="521009" y="66823"/>
                  </a:lnTo>
                  <a:lnTo>
                    <a:pt x="552831" y="94729"/>
                  </a:lnTo>
                  <a:lnTo>
                    <a:pt x="580670" y="126483"/>
                  </a:lnTo>
                  <a:lnTo>
                    <a:pt x="604088" y="161645"/>
                  </a:lnTo>
                  <a:lnTo>
                    <a:pt x="622888" y="199763"/>
                  </a:lnTo>
                  <a:lnTo>
                    <a:pt x="636525" y="239807"/>
                  </a:lnTo>
                  <a:lnTo>
                    <a:pt x="644830" y="281271"/>
                  </a:lnTo>
                  <a:lnTo>
                    <a:pt x="647636" y="323646"/>
                  </a:lnTo>
                  <a:lnTo>
                    <a:pt x="644830" y="366015"/>
                  </a:lnTo>
                  <a:lnTo>
                    <a:pt x="636525" y="407476"/>
                  </a:lnTo>
                  <a:lnTo>
                    <a:pt x="622888" y="447522"/>
                  </a:lnTo>
                  <a:lnTo>
                    <a:pt x="604088" y="485648"/>
                  </a:lnTo>
                  <a:lnTo>
                    <a:pt x="580670" y="520807"/>
                  </a:lnTo>
                  <a:lnTo>
                    <a:pt x="552830" y="552557"/>
                  </a:lnTo>
                  <a:lnTo>
                    <a:pt x="521009" y="580459"/>
                  </a:lnTo>
                  <a:lnTo>
                    <a:pt x="485647" y="604075"/>
                  </a:lnTo>
                  <a:lnTo>
                    <a:pt x="447678" y="622827"/>
                  </a:lnTo>
                  <a:lnTo>
                    <a:pt x="407654" y="636346"/>
                  </a:lnTo>
                  <a:lnTo>
                    <a:pt x="366215" y="644530"/>
                  </a:lnTo>
                  <a:lnTo>
                    <a:pt x="324002" y="647280"/>
                  </a:lnTo>
                  <a:lnTo>
                    <a:pt x="281576" y="644530"/>
                  </a:lnTo>
                  <a:lnTo>
                    <a:pt x="240030" y="636346"/>
                  </a:lnTo>
                  <a:lnTo>
                    <a:pt x="199969" y="622827"/>
                  </a:lnTo>
                  <a:lnTo>
                    <a:pt x="162001" y="604075"/>
                  </a:lnTo>
                  <a:lnTo>
                    <a:pt x="126639" y="580459"/>
                  </a:lnTo>
                  <a:lnTo>
                    <a:pt x="94818" y="552557"/>
                  </a:lnTo>
                  <a:lnTo>
                    <a:pt x="66978" y="520807"/>
                  </a:lnTo>
                  <a:lnTo>
                    <a:pt x="43560" y="485648"/>
                  </a:lnTo>
                  <a:lnTo>
                    <a:pt x="24758" y="447522"/>
                  </a:lnTo>
                  <a:lnTo>
                    <a:pt x="11117" y="407476"/>
                  </a:lnTo>
                  <a:lnTo>
                    <a:pt x="2807" y="366015"/>
                  </a:lnTo>
                  <a:lnTo>
                    <a:pt x="0" y="323646"/>
                  </a:lnTo>
                  <a:close/>
                </a:path>
              </a:pathLst>
            </a:custGeom>
            <a:ln w="19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2691257" y="4237812"/>
            <a:ext cx="3725545" cy="802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BF0000"/>
                </a:solidFill>
                <a:latin typeface="Arial"/>
                <a:cs typeface="Arial"/>
              </a:rPr>
              <a:t>Sistema de un canal, multifase</a:t>
            </a:r>
            <a:endParaRPr sz="2000">
              <a:latin typeface="Arial"/>
              <a:cs typeface="Arial"/>
            </a:endParaRPr>
          </a:p>
          <a:p>
            <a:pPr marL="502284">
              <a:lnSpc>
                <a:spcPct val="100000"/>
              </a:lnSpc>
              <a:spcBef>
                <a:spcPts val="1550"/>
              </a:spcBef>
            </a:pPr>
            <a:r>
              <a:rPr sz="1800" b="1" i="1" spc="-5" dirty="0">
                <a:latin typeface="Arial"/>
                <a:cs typeface="Arial"/>
              </a:rPr>
              <a:t>Cola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4125783" y="5005258"/>
            <a:ext cx="4874260" cy="1583055"/>
            <a:chOff x="4125783" y="5005258"/>
            <a:chExt cx="4874260" cy="1583055"/>
          </a:xfrm>
        </p:grpSpPr>
        <p:sp>
          <p:nvSpPr>
            <p:cNvPr id="61" name="object 61"/>
            <p:cNvSpPr/>
            <p:nvPr/>
          </p:nvSpPr>
          <p:spPr>
            <a:xfrm>
              <a:off x="4135323" y="5014798"/>
              <a:ext cx="647700" cy="647700"/>
            </a:xfrm>
            <a:custGeom>
              <a:avLst/>
              <a:gdLst/>
              <a:ahLst/>
              <a:cxnLst/>
              <a:rect l="l" t="t" r="r" b="b"/>
              <a:pathLst>
                <a:path w="647700" h="647700">
                  <a:moveTo>
                    <a:pt x="323634" y="0"/>
                  </a:moveTo>
                  <a:lnTo>
                    <a:pt x="281421" y="2750"/>
                  </a:lnTo>
                  <a:lnTo>
                    <a:pt x="239983" y="10934"/>
                  </a:lnTo>
                  <a:lnTo>
                    <a:pt x="199963" y="24453"/>
                  </a:lnTo>
                  <a:lnTo>
                    <a:pt x="162001" y="43205"/>
                  </a:lnTo>
                  <a:lnTo>
                    <a:pt x="126633" y="66823"/>
                  </a:lnTo>
                  <a:lnTo>
                    <a:pt x="94813" y="94729"/>
                  </a:lnTo>
                  <a:lnTo>
                    <a:pt x="66976" y="126483"/>
                  </a:lnTo>
                  <a:lnTo>
                    <a:pt x="43561" y="161645"/>
                  </a:lnTo>
                  <a:lnTo>
                    <a:pt x="24753" y="199763"/>
                  </a:lnTo>
                  <a:lnTo>
                    <a:pt x="11112" y="239807"/>
                  </a:lnTo>
                  <a:lnTo>
                    <a:pt x="2805" y="281271"/>
                  </a:lnTo>
                  <a:lnTo>
                    <a:pt x="0" y="323646"/>
                  </a:lnTo>
                  <a:lnTo>
                    <a:pt x="2805" y="366015"/>
                  </a:lnTo>
                  <a:lnTo>
                    <a:pt x="11112" y="407476"/>
                  </a:lnTo>
                  <a:lnTo>
                    <a:pt x="24753" y="447522"/>
                  </a:lnTo>
                  <a:lnTo>
                    <a:pt x="43561" y="485648"/>
                  </a:lnTo>
                  <a:lnTo>
                    <a:pt x="66976" y="520807"/>
                  </a:lnTo>
                  <a:lnTo>
                    <a:pt x="94813" y="552557"/>
                  </a:lnTo>
                  <a:lnTo>
                    <a:pt x="126633" y="580459"/>
                  </a:lnTo>
                  <a:lnTo>
                    <a:pt x="162001" y="604075"/>
                  </a:lnTo>
                  <a:lnTo>
                    <a:pt x="199963" y="622827"/>
                  </a:lnTo>
                  <a:lnTo>
                    <a:pt x="239983" y="636346"/>
                  </a:lnTo>
                  <a:lnTo>
                    <a:pt x="281421" y="644530"/>
                  </a:lnTo>
                  <a:lnTo>
                    <a:pt x="323634" y="647280"/>
                  </a:lnTo>
                  <a:lnTo>
                    <a:pt x="366059" y="644530"/>
                  </a:lnTo>
                  <a:lnTo>
                    <a:pt x="407606" y="636346"/>
                  </a:lnTo>
                  <a:lnTo>
                    <a:pt x="447667" y="622827"/>
                  </a:lnTo>
                  <a:lnTo>
                    <a:pt x="485635" y="604075"/>
                  </a:lnTo>
                  <a:lnTo>
                    <a:pt x="521002" y="580459"/>
                  </a:lnTo>
                  <a:lnTo>
                    <a:pt x="552823" y="552557"/>
                  </a:lnTo>
                  <a:lnTo>
                    <a:pt x="580659" y="520807"/>
                  </a:lnTo>
                  <a:lnTo>
                    <a:pt x="604075" y="485648"/>
                  </a:lnTo>
                  <a:lnTo>
                    <a:pt x="622878" y="447522"/>
                  </a:lnTo>
                  <a:lnTo>
                    <a:pt x="636519" y="407476"/>
                  </a:lnTo>
                  <a:lnTo>
                    <a:pt x="644828" y="366015"/>
                  </a:lnTo>
                  <a:lnTo>
                    <a:pt x="647636" y="323646"/>
                  </a:lnTo>
                  <a:lnTo>
                    <a:pt x="644828" y="281271"/>
                  </a:lnTo>
                  <a:lnTo>
                    <a:pt x="636519" y="239807"/>
                  </a:lnTo>
                  <a:lnTo>
                    <a:pt x="622878" y="199763"/>
                  </a:lnTo>
                  <a:lnTo>
                    <a:pt x="604075" y="161645"/>
                  </a:lnTo>
                  <a:lnTo>
                    <a:pt x="580659" y="126483"/>
                  </a:lnTo>
                  <a:lnTo>
                    <a:pt x="552823" y="94729"/>
                  </a:lnTo>
                  <a:lnTo>
                    <a:pt x="521002" y="66823"/>
                  </a:lnTo>
                  <a:lnTo>
                    <a:pt x="485635" y="43205"/>
                  </a:lnTo>
                  <a:lnTo>
                    <a:pt x="447667" y="24453"/>
                  </a:lnTo>
                  <a:lnTo>
                    <a:pt x="407606" y="10934"/>
                  </a:lnTo>
                  <a:lnTo>
                    <a:pt x="366059" y="2750"/>
                  </a:lnTo>
                  <a:lnTo>
                    <a:pt x="323634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135323" y="5014798"/>
              <a:ext cx="647700" cy="647700"/>
            </a:xfrm>
            <a:custGeom>
              <a:avLst/>
              <a:gdLst/>
              <a:ahLst/>
              <a:cxnLst/>
              <a:rect l="l" t="t" r="r" b="b"/>
              <a:pathLst>
                <a:path w="647700" h="647700">
                  <a:moveTo>
                    <a:pt x="0" y="323646"/>
                  </a:moveTo>
                  <a:lnTo>
                    <a:pt x="2805" y="281271"/>
                  </a:lnTo>
                  <a:lnTo>
                    <a:pt x="11112" y="239807"/>
                  </a:lnTo>
                  <a:lnTo>
                    <a:pt x="24753" y="199763"/>
                  </a:lnTo>
                  <a:lnTo>
                    <a:pt x="43561" y="161645"/>
                  </a:lnTo>
                  <a:lnTo>
                    <a:pt x="66976" y="126483"/>
                  </a:lnTo>
                  <a:lnTo>
                    <a:pt x="94813" y="94729"/>
                  </a:lnTo>
                  <a:lnTo>
                    <a:pt x="126633" y="66823"/>
                  </a:lnTo>
                  <a:lnTo>
                    <a:pt x="162001" y="43205"/>
                  </a:lnTo>
                  <a:lnTo>
                    <a:pt x="199963" y="24453"/>
                  </a:lnTo>
                  <a:lnTo>
                    <a:pt x="239983" y="10934"/>
                  </a:lnTo>
                  <a:lnTo>
                    <a:pt x="281421" y="2750"/>
                  </a:lnTo>
                  <a:lnTo>
                    <a:pt x="323634" y="0"/>
                  </a:lnTo>
                  <a:lnTo>
                    <a:pt x="366059" y="2750"/>
                  </a:lnTo>
                  <a:lnTo>
                    <a:pt x="407606" y="10934"/>
                  </a:lnTo>
                  <a:lnTo>
                    <a:pt x="447667" y="24453"/>
                  </a:lnTo>
                  <a:lnTo>
                    <a:pt x="485635" y="43205"/>
                  </a:lnTo>
                  <a:lnTo>
                    <a:pt x="521002" y="66823"/>
                  </a:lnTo>
                  <a:lnTo>
                    <a:pt x="552823" y="94729"/>
                  </a:lnTo>
                  <a:lnTo>
                    <a:pt x="580659" y="126483"/>
                  </a:lnTo>
                  <a:lnTo>
                    <a:pt x="604075" y="161645"/>
                  </a:lnTo>
                  <a:lnTo>
                    <a:pt x="622878" y="199763"/>
                  </a:lnTo>
                  <a:lnTo>
                    <a:pt x="636519" y="239807"/>
                  </a:lnTo>
                  <a:lnTo>
                    <a:pt x="644828" y="281271"/>
                  </a:lnTo>
                  <a:lnTo>
                    <a:pt x="647636" y="323646"/>
                  </a:lnTo>
                  <a:lnTo>
                    <a:pt x="644828" y="366015"/>
                  </a:lnTo>
                  <a:lnTo>
                    <a:pt x="636519" y="407476"/>
                  </a:lnTo>
                  <a:lnTo>
                    <a:pt x="622878" y="447522"/>
                  </a:lnTo>
                  <a:lnTo>
                    <a:pt x="604075" y="485648"/>
                  </a:lnTo>
                  <a:lnTo>
                    <a:pt x="580659" y="520807"/>
                  </a:lnTo>
                  <a:lnTo>
                    <a:pt x="552823" y="552557"/>
                  </a:lnTo>
                  <a:lnTo>
                    <a:pt x="521002" y="580459"/>
                  </a:lnTo>
                  <a:lnTo>
                    <a:pt x="485635" y="604075"/>
                  </a:lnTo>
                  <a:lnTo>
                    <a:pt x="447667" y="622827"/>
                  </a:lnTo>
                  <a:lnTo>
                    <a:pt x="407606" y="636346"/>
                  </a:lnTo>
                  <a:lnTo>
                    <a:pt x="366059" y="644530"/>
                  </a:lnTo>
                  <a:lnTo>
                    <a:pt x="323634" y="647280"/>
                  </a:lnTo>
                  <a:lnTo>
                    <a:pt x="281421" y="644530"/>
                  </a:lnTo>
                  <a:lnTo>
                    <a:pt x="239983" y="636346"/>
                  </a:lnTo>
                  <a:lnTo>
                    <a:pt x="199963" y="622827"/>
                  </a:lnTo>
                  <a:lnTo>
                    <a:pt x="162001" y="604075"/>
                  </a:lnTo>
                  <a:lnTo>
                    <a:pt x="126633" y="580459"/>
                  </a:lnTo>
                  <a:lnTo>
                    <a:pt x="94813" y="552557"/>
                  </a:lnTo>
                  <a:lnTo>
                    <a:pt x="66976" y="520807"/>
                  </a:lnTo>
                  <a:lnTo>
                    <a:pt x="43561" y="485648"/>
                  </a:lnTo>
                  <a:lnTo>
                    <a:pt x="24753" y="447522"/>
                  </a:lnTo>
                  <a:lnTo>
                    <a:pt x="11112" y="407476"/>
                  </a:lnTo>
                  <a:lnTo>
                    <a:pt x="2805" y="366015"/>
                  </a:lnTo>
                  <a:lnTo>
                    <a:pt x="0" y="323646"/>
                  </a:lnTo>
                  <a:close/>
                </a:path>
              </a:pathLst>
            </a:custGeom>
            <a:ln w="19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859997" y="6047994"/>
              <a:ext cx="4140200" cy="540385"/>
            </a:xfrm>
            <a:custGeom>
              <a:avLst/>
              <a:gdLst/>
              <a:ahLst/>
              <a:cxnLst/>
              <a:rect l="l" t="t" r="r" b="b"/>
              <a:pathLst>
                <a:path w="4140200" h="540384">
                  <a:moveTo>
                    <a:pt x="4139996" y="0"/>
                  </a:moveTo>
                  <a:lnTo>
                    <a:pt x="0" y="0"/>
                  </a:lnTo>
                  <a:lnTo>
                    <a:pt x="0" y="540003"/>
                  </a:lnTo>
                  <a:lnTo>
                    <a:pt x="2069998" y="540003"/>
                  </a:lnTo>
                  <a:lnTo>
                    <a:pt x="4139996" y="540003"/>
                  </a:lnTo>
                  <a:lnTo>
                    <a:pt x="41399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859997" y="6047994"/>
              <a:ext cx="4140200" cy="540385"/>
            </a:xfrm>
            <a:custGeom>
              <a:avLst/>
              <a:gdLst/>
              <a:ahLst/>
              <a:cxnLst/>
              <a:rect l="l" t="t" r="r" b="b"/>
              <a:pathLst>
                <a:path w="4140200" h="540384">
                  <a:moveTo>
                    <a:pt x="2069998" y="540003"/>
                  </a:moveTo>
                  <a:lnTo>
                    <a:pt x="0" y="540003"/>
                  </a:lnTo>
                  <a:lnTo>
                    <a:pt x="0" y="0"/>
                  </a:lnTo>
                  <a:lnTo>
                    <a:pt x="4139996" y="0"/>
                  </a:lnTo>
                  <a:lnTo>
                    <a:pt x="4139996" y="540003"/>
                  </a:lnTo>
                  <a:lnTo>
                    <a:pt x="2069998" y="54000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290"/>
              </a:lnSpc>
            </a:pPr>
            <a:r>
              <a:rPr spc="-5" dirty="0"/>
              <a:t>Dirección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Operaciones</a:t>
            </a:r>
            <a:r>
              <a:rPr spc="-10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5" dirty="0"/>
              <a:t>Servicios</a:t>
            </a:r>
          </a:p>
          <a:p>
            <a:pPr algn="ctr">
              <a:lnSpc>
                <a:spcPts val="1540"/>
              </a:lnSpc>
            </a:pP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Grado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en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Ciencia</a:t>
            </a:r>
            <a:r>
              <a:rPr i="0" spc="-15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Gestión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Ingeniería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de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Servicios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55" y="0"/>
            <a:ext cx="9144000" cy="6858000"/>
            <a:chOff x="-355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9001074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570" y="0"/>
                  </a:moveTo>
                  <a:lnTo>
                    <a:pt x="0" y="0"/>
                  </a:lnTo>
                  <a:lnTo>
                    <a:pt x="0" y="1371231"/>
                  </a:lnTo>
                  <a:lnTo>
                    <a:pt x="71285" y="1371231"/>
                  </a:lnTo>
                  <a:lnTo>
                    <a:pt x="142570" y="1371231"/>
                  </a:lnTo>
                  <a:lnTo>
                    <a:pt x="142570" y="0"/>
                  </a:lnTo>
                  <a:close/>
                </a:path>
              </a:pathLst>
            </a:custGeom>
            <a:solidFill>
              <a:srgbClr val="D02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001074" y="1371244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570" y="0"/>
                  </a:moveTo>
                  <a:lnTo>
                    <a:pt x="0" y="0"/>
                  </a:lnTo>
                  <a:lnTo>
                    <a:pt x="0" y="5486031"/>
                  </a:lnTo>
                  <a:lnTo>
                    <a:pt x="71285" y="5486031"/>
                  </a:lnTo>
                  <a:lnTo>
                    <a:pt x="142570" y="5486031"/>
                  </a:lnTo>
                  <a:lnTo>
                    <a:pt x="1425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60859"/>
              <a:ext cx="9143631" cy="89678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-355" y="6000838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9143631" y="0"/>
                  </a:moveTo>
                  <a:lnTo>
                    <a:pt x="0" y="0"/>
                  </a:lnTo>
                  <a:lnTo>
                    <a:pt x="0" y="856805"/>
                  </a:lnTo>
                  <a:lnTo>
                    <a:pt x="4572000" y="856805"/>
                  </a:lnTo>
                  <a:lnTo>
                    <a:pt x="9143631" y="856805"/>
                  </a:lnTo>
                  <a:lnTo>
                    <a:pt x="91436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4560" y="6137287"/>
              <a:ext cx="1421980" cy="54251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-355" y="1047241"/>
              <a:ext cx="5097780" cy="403225"/>
            </a:xfrm>
            <a:custGeom>
              <a:avLst/>
              <a:gdLst/>
              <a:ahLst/>
              <a:cxnLst/>
              <a:rect l="l" t="t" r="r" b="b"/>
              <a:pathLst>
                <a:path w="5097780" h="403225">
                  <a:moveTo>
                    <a:pt x="5097233" y="0"/>
                  </a:moveTo>
                  <a:lnTo>
                    <a:pt x="0" y="0"/>
                  </a:lnTo>
                  <a:lnTo>
                    <a:pt x="0" y="402844"/>
                  </a:lnTo>
                  <a:lnTo>
                    <a:pt x="2548801" y="402844"/>
                  </a:lnTo>
                  <a:lnTo>
                    <a:pt x="5097233" y="402844"/>
                  </a:lnTo>
                  <a:lnTo>
                    <a:pt x="5097233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92034" y="2591993"/>
              <a:ext cx="5765800" cy="3098800"/>
            </a:xfrm>
            <a:custGeom>
              <a:avLst/>
              <a:gdLst/>
              <a:ahLst/>
              <a:cxnLst/>
              <a:rect l="l" t="t" r="r" b="b"/>
              <a:pathLst>
                <a:path w="5765800" h="3098800">
                  <a:moveTo>
                    <a:pt x="5765406" y="0"/>
                  </a:moveTo>
                  <a:lnTo>
                    <a:pt x="0" y="0"/>
                  </a:lnTo>
                  <a:lnTo>
                    <a:pt x="0" y="3098520"/>
                  </a:lnTo>
                  <a:lnTo>
                    <a:pt x="2882887" y="3098520"/>
                  </a:lnTo>
                  <a:lnTo>
                    <a:pt x="5765406" y="3098520"/>
                  </a:lnTo>
                  <a:lnTo>
                    <a:pt x="5765406" y="0"/>
                  </a:lnTo>
                  <a:close/>
                </a:path>
              </a:pathLst>
            </a:custGeom>
            <a:solidFill>
              <a:srgbClr val="EFD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92034" y="2591993"/>
              <a:ext cx="5765800" cy="3098800"/>
            </a:xfrm>
            <a:custGeom>
              <a:avLst/>
              <a:gdLst/>
              <a:ahLst/>
              <a:cxnLst/>
              <a:rect l="l" t="t" r="r" b="b"/>
              <a:pathLst>
                <a:path w="5765800" h="3098800">
                  <a:moveTo>
                    <a:pt x="2882887" y="3098520"/>
                  </a:moveTo>
                  <a:lnTo>
                    <a:pt x="0" y="3098520"/>
                  </a:lnTo>
                  <a:lnTo>
                    <a:pt x="0" y="0"/>
                  </a:lnTo>
                  <a:lnTo>
                    <a:pt x="5765406" y="0"/>
                  </a:lnTo>
                  <a:lnTo>
                    <a:pt x="5765406" y="3098520"/>
                  </a:lnTo>
                  <a:lnTo>
                    <a:pt x="2882887" y="3098520"/>
                  </a:lnTo>
                  <a:close/>
                </a:path>
              </a:pathLst>
            </a:custGeom>
            <a:ln w="19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142898" y="228498"/>
            <a:ext cx="42779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0000"/>
                </a:solidFill>
                <a:latin typeface="Arial Black"/>
                <a:cs typeface="Arial Black"/>
              </a:rPr>
              <a:t>3</a:t>
            </a:r>
            <a:r>
              <a:rPr sz="3600" spc="-5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pc="-65" dirty="0">
                <a:solidFill>
                  <a:srgbClr val="BF0000"/>
                </a:solidFill>
                <a:latin typeface="Arial Black"/>
                <a:cs typeface="Arial Black"/>
              </a:rPr>
              <a:t>P</a:t>
            </a:r>
            <a:r>
              <a:rPr spc="-110" dirty="0">
                <a:solidFill>
                  <a:srgbClr val="BF0000"/>
                </a:solidFill>
                <a:latin typeface="Arial Black"/>
                <a:cs typeface="Arial Black"/>
              </a:rPr>
              <a:t>R</a:t>
            </a:r>
            <a:r>
              <a:rPr spc="-50" dirty="0">
                <a:solidFill>
                  <a:srgbClr val="BF0000"/>
                </a:solidFill>
                <a:latin typeface="Arial Black"/>
                <a:cs typeface="Arial Black"/>
              </a:rPr>
              <a:t>O</a:t>
            </a:r>
            <a:r>
              <a:rPr spc="-60" dirty="0">
                <a:solidFill>
                  <a:srgbClr val="BF0000"/>
                </a:solidFill>
                <a:latin typeface="Arial Black"/>
                <a:cs typeface="Arial Black"/>
              </a:rPr>
              <a:t>C</a:t>
            </a:r>
            <a:r>
              <a:rPr spc="-65" dirty="0">
                <a:solidFill>
                  <a:srgbClr val="BF0000"/>
                </a:solidFill>
                <a:latin typeface="Arial Black"/>
                <a:cs typeface="Arial Black"/>
              </a:rPr>
              <a:t>ES</a:t>
            </a:r>
            <a:r>
              <a:rPr dirty="0">
                <a:solidFill>
                  <a:srgbClr val="BF0000"/>
                </a:solidFill>
                <a:latin typeface="Arial Black"/>
                <a:cs typeface="Arial Black"/>
              </a:rPr>
              <a:t>O</a:t>
            </a:r>
            <a:r>
              <a:rPr spc="-125" dirty="0">
                <a:solidFill>
                  <a:srgbClr val="BF0000"/>
                </a:solidFill>
                <a:latin typeface="Arial Black"/>
                <a:cs typeface="Arial Black"/>
              </a:rPr>
              <a:t> </a:t>
            </a:r>
            <a:r>
              <a:rPr spc="-50" dirty="0">
                <a:solidFill>
                  <a:srgbClr val="BF0000"/>
                </a:solidFill>
                <a:latin typeface="Arial Black"/>
                <a:cs typeface="Arial Black"/>
              </a:rPr>
              <a:t>D</a:t>
            </a:r>
            <a:r>
              <a:rPr dirty="0">
                <a:solidFill>
                  <a:srgbClr val="BF0000"/>
                </a:solidFill>
                <a:latin typeface="Arial Black"/>
                <a:cs typeface="Arial Black"/>
              </a:rPr>
              <a:t>E</a:t>
            </a:r>
            <a:r>
              <a:rPr spc="-125" dirty="0">
                <a:solidFill>
                  <a:srgbClr val="BF0000"/>
                </a:solidFill>
                <a:latin typeface="Arial Black"/>
                <a:cs typeface="Arial Black"/>
              </a:rPr>
              <a:t> </a:t>
            </a:r>
            <a:r>
              <a:rPr spc="-65" dirty="0">
                <a:solidFill>
                  <a:srgbClr val="BF0000"/>
                </a:solidFill>
                <a:latin typeface="Arial Black"/>
                <a:cs typeface="Arial Black"/>
              </a:rPr>
              <a:t>SE</a:t>
            </a:r>
            <a:r>
              <a:rPr spc="-110" dirty="0">
                <a:solidFill>
                  <a:srgbClr val="BF0000"/>
                </a:solidFill>
                <a:latin typeface="Arial Black"/>
                <a:cs typeface="Arial Black"/>
              </a:rPr>
              <a:t>R</a:t>
            </a:r>
            <a:r>
              <a:rPr spc="-60" dirty="0">
                <a:solidFill>
                  <a:srgbClr val="BF0000"/>
                </a:solidFill>
                <a:latin typeface="Arial Black"/>
                <a:cs typeface="Arial Black"/>
              </a:rPr>
              <a:t>V</a:t>
            </a:r>
            <a:r>
              <a:rPr spc="-55" dirty="0">
                <a:solidFill>
                  <a:srgbClr val="BF0000"/>
                </a:solidFill>
                <a:latin typeface="Arial Black"/>
                <a:cs typeface="Arial Black"/>
              </a:rPr>
              <a:t>I</a:t>
            </a:r>
            <a:r>
              <a:rPr spc="-60" dirty="0">
                <a:solidFill>
                  <a:srgbClr val="BF0000"/>
                </a:solidFill>
                <a:latin typeface="Arial Black"/>
                <a:cs typeface="Arial Black"/>
              </a:rPr>
              <a:t>C</a:t>
            </a:r>
            <a:r>
              <a:rPr spc="-55" dirty="0">
                <a:solidFill>
                  <a:srgbClr val="BF0000"/>
                </a:solidFill>
                <a:latin typeface="Arial Black"/>
                <a:cs typeface="Arial Black"/>
              </a:rPr>
              <a:t>I</a:t>
            </a:r>
            <a:r>
              <a:rPr dirty="0">
                <a:solidFill>
                  <a:srgbClr val="BF0000"/>
                </a:solidFill>
                <a:latin typeface="Arial Black"/>
                <a:cs typeface="Arial Black"/>
              </a:rPr>
              <a:t>O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99905" y="1869376"/>
            <a:ext cx="350075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BF0000"/>
                </a:solidFill>
                <a:latin typeface="Arial"/>
                <a:cs typeface="Arial"/>
              </a:rPr>
              <a:t>Sistema</a:t>
            </a:r>
            <a:r>
              <a:rPr sz="200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BF0000"/>
                </a:solidFill>
                <a:latin typeface="Arial"/>
                <a:cs typeface="Arial"/>
              </a:rPr>
              <a:t>multicanal,</a:t>
            </a:r>
            <a:r>
              <a:rPr sz="200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BF0000"/>
                </a:solidFill>
                <a:latin typeface="Arial"/>
                <a:cs typeface="Arial"/>
              </a:rPr>
              <a:t>una</a:t>
            </a:r>
            <a:r>
              <a:rPr sz="200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BF0000"/>
                </a:solidFill>
                <a:latin typeface="Arial"/>
                <a:cs typeface="Arial"/>
              </a:rPr>
              <a:t>fase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1945" y="3985094"/>
            <a:ext cx="1015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Arial"/>
                <a:cs typeface="Arial"/>
              </a:rPr>
              <a:t>Llegadas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060107" y="3801478"/>
            <a:ext cx="3356610" cy="667385"/>
            <a:chOff x="1060107" y="3801478"/>
            <a:chExt cx="3356610" cy="667385"/>
          </a:xfrm>
        </p:grpSpPr>
        <p:sp>
          <p:nvSpPr>
            <p:cNvPr id="15" name="object 15"/>
            <p:cNvSpPr/>
            <p:nvPr/>
          </p:nvSpPr>
          <p:spPr>
            <a:xfrm>
              <a:off x="1088999" y="4135323"/>
              <a:ext cx="388620" cy="635"/>
            </a:xfrm>
            <a:custGeom>
              <a:avLst/>
              <a:gdLst/>
              <a:ahLst/>
              <a:cxnLst/>
              <a:rect l="l" t="t" r="r" b="b"/>
              <a:pathLst>
                <a:path w="388619" h="635">
                  <a:moveTo>
                    <a:pt x="0" y="0"/>
                  </a:moveTo>
                  <a:lnTo>
                    <a:pt x="388086" y="355"/>
                  </a:lnTo>
                </a:path>
              </a:pathLst>
            </a:custGeom>
            <a:ln w="57239">
              <a:solidFill>
                <a:srgbClr val="CC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69516" y="4078440"/>
              <a:ext cx="114935" cy="114935"/>
            </a:xfrm>
            <a:custGeom>
              <a:avLst/>
              <a:gdLst/>
              <a:ahLst/>
              <a:cxnLst/>
              <a:rect l="l" t="t" r="r" b="b"/>
              <a:pathLst>
                <a:path w="114934" h="114935">
                  <a:moveTo>
                    <a:pt x="0" y="0"/>
                  </a:moveTo>
                  <a:lnTo>
                    <a:pt x="0" y="114477"/>
                  </a:lnTo>
                  <a:lnTo>
                    <a:pt x="114477" y="572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21124" y="4135323"/>
              <a:ext cx="388620" cy="635"/>
            </a:xfrm>
            <a:custGeom>
              <a:avLst/>
              <a:gdLst/>
              <a:ahLst/>
              <a:cxnLst/>
              <a:rect l="l" t="t" r="r" b="b"/>
              <a:pathLst>
                <a:path w="388620" h="635">
                  <a:moveTo>
                    <a:pt x="0" y="0"/>
                  </a:moveTo>
                  <a:lnTo>
                    <a:pt x="388073" y="355"/>
                  </a:lnTo>
                </a:path>
              </a:pathLst>
            </a:custGeom>
            <a:ln w="57239">
              <a:solidFill>
                <a:srgbClr val="CC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301642" y="4078440"/>
              <a:ext cx="114935" cy="114935"/>
            </a:xfrm>
            <a:custGeom>
              <a:avLst/>
              <a:gdLst/>
              <a:ahLst/>
              <a:cxnLst/>
              <a:rect l="l" t="t" r="r" b="b"/>
              <a:pathLst>
                <a:path w="114935" h="114935">
                  <a:moveTo>
                    <a:pt x="0" y="0"/>
                  </a:moveTo>
                  <a:lnTo>
                    <a:pt x="0" y="114477"/>
                  </a:lnTo>
                  <a:lnTo>
                    <a:pt x="114477" y="572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22513" y="3811320"/>
              <a:ext cx="647700" cy="647700"/>
            </a:xfrm>
            <a:custGeom>
              <a:avLst/>
              <a:gdLst/>
              <a:ahLst/>
              <a:cxnLst/>
              <a:rect l="l" t="t" r="r" b="b"/>
              <a:pathLst>
                <a:path w="647700" h="647700">
                  <a:moveTo>
                    <a:pt x="324002" y="0"/>
                  </a:moveTo>
                  <a:lnTo>
                    <a:pt x="281584" y="2805"/>
                  </a:lnTo>
                  <a:lnTo>
                    <a:pt x="240039" y="11112"/>
                  </a:lnTo>
                  <a:lnTo>
                    <a:pt x="199976" y="24753"/>
                  </a:lnTo>
                  <a:lnTo>
                    <a:pt x="162001" y="43560"/>
                  </a:lnTo>
                  <a:lnTo>
                    <a:pt x="126639" y="67178"/>
                  </a:lnTo>
                  <a:lnTo>
                    <a:pt x="94818" y="95084"/>
                  </a:lnTo>
                  <a:lnTo>
                    <a:pt x="66978" y="126839"/>
                  </a:lnTo>
                  <a:lnTo>
                    <a:pt x="43561" y="162001"/>
                  </a:lnTo>
                  <a:lnTo>
                    <a:pt x="24758" y="200119"/>
                  </a:lnTo>
                  <a:lnTo>
                    <a:pt x="11117" y="240163"/>
                  </a:lnTo>
                  <a:lnTo>
                    <a:pt x="2807" y="281626"/>
                  </a:lnTo>
                  <a:lnTo>
                    <a:pt x="0" y="324002"/>
                  </a:lnTo>
                  <a:lnTo>
                    <a:pt x="2807" y="366370"/>
                  </a:lnTo>
                  <a:lnTo>
                    <a:pt x="11117" y="407831"/>
                  </a:lnTo>
                  <a:lnTo>
                    <a:pt x="24758" y="447878"/>
                  </a:lnTo>
                  <a:lnTo>
                    <a:pt x="43561" y="486003"/>
                  </a:lnTo>
                  <a:lnTo>
                    <a:pt x="66978" y="521163"/>
                  </a:lnTo>
                  <a:lnTo>
                    <a:pt x="94818" y="552915"/>
                  </a:lnTo>
                  <a:lnTo>
                    <a:pt x="126639" y="580820"/>
                  </a:lnTo>
                  <a:lnTo>
                    <a:pt x="162001" y="604443"/>
                  </a:lnTo>
                  <a:lnTo>
                    <a:pt x="199976" y="623188"/>
                  </a:lnTo>
                  <a:lnTo>
                    <a:pt x="240039" y="636703"/>
                  </a:lnTo>
                  <a:lnTo>
                    <a:pt x="281584" y="644886"/>
                  </a:lnTo>
                  <a:lnTo>
                    <a:pt x="324002" y="647636"/>
                  </a:lnTo>
                  <a:lnTo>
                    <a:pt x="366222" y="644886"/>
                  </a:lnTo>
                  <a:lnTo>
                    <a:pt x="407663" y="636703"/>
                  </a:lnTo>
                  <a:lnTo>
                    <a:pt x="447685" y="623188"/>
                  </a:lnTo>
                  <a:lnTo>
                    <a:pt x="485648" y="604443"/>
                  </a:lnTo>
                  <a:lnTo>
                    <a:pt x="521009" y="580820"/>
                  </a:lnTo>
                  <a:lnTo>
                    <a:pt x="552831" y="552915"/>
                  </a:lnTo>
                  <a:lnTo>
                    <a:pt x="580670" y="521163"/>
                  </a:lnTo>
                  <a:lnTo>
                    <a:pt x="604088" y="486003"/>
                  </a:lnTo>
                  <a:lnTo>
                    <a:pt x="622890" y="447878"/>
                  </a:lnTo>
                  <a:lnTo>
                    <a:pt x="636531" y="407831"/>
                  </a:lnTo>
                  <a:lnTo>
                    <a:pt x="644841" y="366370"/>
                  </a:lnTo>
                  <a:lnTo>
                    <a:pt x="647649" y="324002"/>
                  </a:lnTo>
                  <a:lnTo>
                    <a:pt x="644841" y="281626"/>
                  </a:lnTo>
                  <a:lnTo>
                    <a:pt x="636531" y="240163"/>
                  </a:lnTo>
                  <a:lnTo>
                    <a:pt x="622890" y="200119"/>
                  </a:lnTo>
                  <a:lnTo>
                    <a:pt x="604088" y="162001"/>
                  </a:lnTo>
                  <a:lnTo>
                    <a:pt x="580670" y="126839"/>
                  </a:lnTo>
                  <a:lnTo>
                    <a:pt x="552831" y="95084"/>
                  </a:lnTo>
                  <a:lnTo>
                    <a:pt x="521009" y="67178"/>
                  </a:lnTo>
                  <a:lnTo>
                    <a:pt x="485648" y="43560"/>
                  </a:lnTo>
                  <a:lnTo>
                    <a:pt x="447685" y="24753"/>
                  </a:lnTo>
                  <a:lnTo>
                    <a:pt x="407663" y="11112"/>
                  </a:lnTo>
                  <a:lnTo>
                    <a:pt x="366222" y="2805"/>
                  </a:lnTo>
                  <a:lnTo>
                    <a:pt x="324002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22513" y="3811320"/>
              <a:ext cx="647700" cy="647700"/>
            </a:xfrm>
            <a:custGeom>
              <a:avLst/>
              <a:gdLst/>
              <a:ahLst/>
              <a:cxnLst/>
              <a:rect l="l" t="t" r="r" b="b"/>
              <a:pathLst>
                <a:path w="647700" h="647700">
                  <a:moveTo>
                    <a:pt x="0" y="324002"/>
                  </a:moveTo>
                  <a:lnTo>
                    <a:pt x="2807" y="281626"/>
                  </a:lnTo>
                  <a:lnTo>
                    <a:pt x="11117" y="240163"/>
                  </a:lnTo>
                  <a:lnTo>
                    <a:pt x="24758" y="200119"/>
                  </a:lnTo>
                  <a:lnTo>
                    <a:pt x="43561" y="162001"/>
                  </a:lnTo>
                  <a:lnTo>
                    <a:pt x="66978" y="126839"/>
                  </a:lnTo>
                  <a:lnTo>
                    <a:pt x="94818" y="95084"/>
                  </a:lnTo>
                  <a:lnTo>
                    <a:pt x="126639" y="67178"/>
                  </a:lnTo>
                  <a:lnTo>
                    <a:pt x="162001" y="43560"/>
                  </a:lnTo>
                  <a:lnTo>
                    <a:pt x="199976" y="24753"/>
                  </a:lnTo>
                  <a:lnTo>
                    <a:pt x="240039" y="11112"/>
                  </a:lnTo>
                  <a:lnTo>
                    <a:pt x="281584" y="2805"/>
                  </a:lnTo>
                  <a:lnTo>
                    <a:pt x="324002" y="0"/>
                  </a:lnTo>
                  <a:lnTo>
                    <a:pt x="366222" y="2805"/>
                  </a:lnTo>
                  <a:lnTo>
                    <a:pt x="407663" y="11112"/>
                  </a:lnTo>
                  <a:lnTo>
                    <a:pt x="447685" y="24753"/>
                  </a:lnTo>
                  <a:lnTo>
                    <a:pt x="485648" y="43560"/>
                  </a:lnTo>
                  <a:lnTo>
                    <a:pt x="521009" y="67178"/>
                  </a:lnTo>
                  <a:lnTo>
                    <a:pt x="552831" y="95084"/>
                  </a:lnTo>
                  <a:lnTo>
                    <a:pt x="580670" y="126839"/>
                  </a:lnTo>
                  <a:lnTo>
                    <a:pt x="604088" y="162001"/>
                  </a:lnTo>
                  <a:lnTo>
                    <a:pt x="622890" y="200119"/>
                  </a:lnTo>
                  <a:lnTo>
                    <a:pt x="636531" y="240163"/>
                  </a:lnTo>
                  <a:lnTo>
                    <a:pt x="644841" y="281626"/>
                  </a:lnTo>
                  <a:lnTo>
                    <a:pt x="647649" y="324002"/>
                  </a:lnTo>
                  <a:lnTo>
                    <a:pt x="644841" y="366370"/>
                  </a:lnTo>
                  <a:lnTo>
                    <a:pt x="636531" y="407831"/>
                  </a:lnTo>
                  <a:lnTo>
                    <a:pt x="622890" y="447878"/>
                  </a:lnTo>
                  <a:lnTo>
                    <a:pt x="604088" y="486003"/>
                  </a:lnTo>
                  <a:lnTo>
                    <a:pt x="580670" y="521163"/>
                  </a:lnTo>
                  <a:lnTo>
                    <a:pt x="552831" y="552915"/>
                  </a:lnTo>
                  <a:lnTo>
                    <a:pt x="521009" y="580820"/>
                  </a:lnTo>
                  <a:lnTo>
                    <a:pt x="485648" y="604443"/>
                  </a:lnTo>
                  <a:lnTo>
                    <a:pt x="447685" y="623188"/>
                  </a:lnTo>
                  <a:lnTo>
                    <a:pt x="407663" y="636703"/>
                  </a:lnTo>
                  <a:lnTo>
                    <a:pt x="366222" y="644886"/>
                  </a:lnTo>
                  <a:lnTo>
                    <a:pt x="324002" y="647636"/>
                  </a:lnTo>
                  <a:lnTo>
                    <a:pt x="281584" y="644886"/>
                  </a:lnTo>
                  <a:lnTo>
                    <a:pt x="240039" y="636703"/>
                  </a:lnTo>
                  <a:lnTo>
                    <a:pt x="199976" y="623188"/>
                  </a:lnTo>
                  <a:lnTo>
                    <a:pt x="162001" y="604443"/>
                  </a:lnTo>
                  <a:lnTo>
                    <a:pt x="126639" y="580820"/>
                  </a:lnTo>
                  <a:lnTo>
                    <a:pt x="94818" y="552915"/>
                  </a:lnTo>
                  <a:lnTo>
                    <a:pt x="66978" y="521163"/>
                  </a:lnTo>
                  <a:lnTo>
                    <a:pt x="43561" y="486003"/>
                  </a:lnTo>
                  <a:lnTo>
                    <a:pt x="24758" y="447878"/>
                  </a:lnTo>
                  <a:lnTo>
                    <a:pt x="11117" y="407831"/>
                  </a:lnTo>
                  <a:lnTo>
                    <a:pt x="2807" y="366370"/>
                  </a:lnTo>
                  <a:lnTo>
                    <a:pt x="0" y="324002"/>
                  </a:lnTo>
                  <a:close/>
                </a:path>
              </a:pathLst>
            </a:custGeom>
            <a:ln w="19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498763" y="3811320"/>
              <a:ext cx="647700" cy="647700"/>
            </a:xfrm>
            <a:custGeom>
              <a:avLst/>
              <a:gdLst/>
              <a:ahLst/>
              <a:cxnLst/>
              <a:rect l="l" t="t" r="r" b="b"/>
              <a:pathLst>
                <a:path w="647700" h="647700">
                  <a:moveTo>
                    <a:pt x="323634" y="0"/>
                  </a:moveTo>
                  <a:lnTo>
                    <a:pt x="281421" y="2805"/>
                  </a:lnTo>
                  <a:lnTo>
                    <a:pt x="239983" y="11112"/>
                  </a:lnTo>
                  <a:lnTo>
                    <a:pt x="199963" y="24753"/>
                  </a:lnTo>
                  <a:lnTo>
                    <a:pt x="162001" y="43560"/>
                  </a:lnTo>
                  <a:lnTo>
                    <a:pt x="126633" y="67178"/>
                  </a:lnTo>
                  <a:lnTo>
                    <a:pt x="94813" y="95084"/>
                  </a:lnTo>
                  <a:lnTo>
                    <a:pt x="66976" y="126839"/>
                  </a:lnTo>
                  <a:lnTo>
                    <a:pt x="43561" y="162001"/>
                  </a:lnTo>
                  <a:lnTo>
                    <a:pt x="24753" y="200119"/>
                  </a:lnTo>
                  <a:lnTo>
                    <a:pt x="11112" y="240163"/>
                  </a:lnTo>
                  <a:lnTo>
                    <a:pt x="2805" y="281626"/>
                  </a:lnTo>
                  <a:lnTo>
                    <a:pt x="0" y="324002"/>
                  </a:lnTo>
                  <a:lnTo>
                    <a:pt x="2805" y="366370"/>
                  </a:lnTo>
                  <a:lnTo>
                    <a:pt x="11112" y="407831"/>
                  </a:lnTo>
                  <a:lnTo>
                    <a:pt x="24753" y="447878"/>
                  </a:lnTo>
                  <a:lnTo>
                    <a:pt x="43561" y="486003"/>
                  </a:lnTo>
                  <a:lnTo>
                    <a:pt x="66976" y="521163"/>
                  </a:lnTo>
                  <a:lnTo>
                    <a:pt x="94813" y="552915"/>
                  </a:lnTo>
                  <a:lnTo>
                    <a:pt x="126633" y="580820"/>
                  </a:lnTo>
                  <a:lnTo>
                    <a:pt x="162001" y="604443"/>
                  </a:lnTo>
                  <a:lnTo>
                    <a:pt x="199963" y="623188"/>
                  </a:lnTo>
                  <a:lnTo>
                    <a:pt x="239983" y="636703"/>
                  </a:lnTo>
                  <a:lnTo>
                    <a:pt x="281421" y="644886"/>
                  </a:lnTo>
                  <a:lnTo>
                    <a:pt x="323634" y="647636"/>
                  </a:lnTo>
                  <a:lnTo>
                    <a:pt x="366059" y="644886"/>
                  </a:lnTo>
                  <a:lnTo>
                    <a:pt x="407606" y="636703"/>
                  </a:lnTo>
                  <a:lnTo>
                    <a:pt x="447667" y="623188"/>
                  </a:lnTo>
                  <a:lnTo>
                    <a:pt x="485635" y="604443"/>
                  </a:lnTo>
                  <a:lnTo>
                    <a:pt x="521002" y="580820"/>
                  </a:lnTo>
                  <a:lnTo>
                    <a:pt x="552823" y="552915"/>
                  </a:lnTo>
                  <a:lnTo>
                    <a:pt x="580659" y="521163"/>
                  </a:lnTo>
                  <a:lnTo>
                    <a:pt x="604075" y="486003"/>
                  </a:lnTo>
                  <a:lnTo>
                    <a:pt x="622878" y="447878"/>
                  </a:lnTo>
                  <a:lnTo>
                    <a:pt x="636519" y="407831"/>
                  </a:lnTo>
                  <a:lnTo>
                    <a:pt x="644828" y="366370"/>
                  </a:lnTo>
                  <a:lnTo>
                    <a:pt x="647636" y="324002"/>
                  </a:lnTo>
                  <a:lnTo>
                    <a:pt x="644828" y="281626"/>
                  </a:lnTo>
                  <a:lnTo>
                    <a:pt x="636519" y="240163"/>
                  </a:lnTo>
                  <a:lnTo>
                    <a:pt x="622878" y="200119"/>
                  </a:lnTo>
                  <a:lnTo>
                    <a:pt x="604075" y="162001"/>
                  </a:lnTo>
                  <a:lnTo>
                    <a:pt x="580659" y="126839"/>
                  </a:lnTo>
                  <a:lnTo>
                    <a:pt x="552823" y="95084"/>
                  </a:lnTo>
                  <a:lnTo>
                    <a:pt x="521002" y="67178"/>
                  </a:lnTo>
                  <a:lnTo>
                    <a:pt x="485635" y="43560"/>
                  </a:lnTo>
                  <a:lnTo>
                    <a:pt x="447667" y="24753"/>
                  </a:lnTo>
                  <a:lnTo>
                    <a:pt x="407606" y="11112"/>
                  </a:lnTo>
                  <a:lnTo>
                    <a:pt x="366059" y="2805"/>
                  </a:lnTo>
                  <a:lnTo>
                    <a:pt x="323634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498763" y="3811320"/>
              <a:ext cx="647700" cy="647700"/>
            </a:xfrm>
            <a:custGeom>
              <a:avLst/>
              <a:gdLst/>
              <a:ahLst/>
              <a:cxnLst/>
              <a:rect l="l" t="t" r="r" b="b"/>
              <a:pathLst>
                <a:path w="647700" h="647700">
                  <a:moveTo>
                    <a:pt x="0" y="324002"/>
                  </a:moveTo>
                  <a:lnTo>
                    <a:pt x="2805" y="281626"/>
                  </a:lnTo>
                  <a:lnTo>
                    <a:pt x="11112" y="240163"/>
                  </a:lnTo>
                  <a:lnTo>
                    <a:pt x="24753" y="200119"/>
                  </a:lnTo>
                  <a:lnTo>
                    <a:pt x="43561" y="162001"/>
                  </a:lnTo>
                  <a:lnTo>
                    <a:pt x="66976" y="126839"/>
                  </a:lnTo>
                  <a:lnTo>
                    <a:pt x="94813" y="95084"/>
                  </a:lnTo>
                  <a:lnTo>
                    <a:pt x="126633" y="67178"/>
                  </a:lnTo>
                  <a:lnTo>
                    <a:pt x="162001" y="43560"/>
                  </a:lnTo>
                  <a:lnTo>
                    <a:pt x="199963" y="24753"/>
                  </a:lnTo>
                  <a:lnTo>
                    <a:pt x="239983" y="11112"/>
                  </a:lnTo>
                  <a:lnTo>
                    <a:pt x="281421" y="2805"/>
                  </a:lnTo>
                  <a:lnTo>
                    <a:pt x="323634" y="0"/>
                  </a:lnTo>
                  <a:lnTo>
                    <a:pt x="366059" y="2805"/>
                  </a:lnTo>
                  <a:lnTo>
                    <a:pt x="407606" y="11112"/>
                  </a:lnTo>
                  <a:lnTo>
                    <a:pt x="447667" y="24753"/>
                  </a:lnTo>
                  <a:lnTo>
                    <a:pt x="485635" y="43560"/>
                  </a:lnTo>
                  <a:lnTo>
                    <a:pt x="521002" y="67178"/>
                  </a:lnTo>
                  <a:lnTo>
                    <a:pt x="552823" y="95084"/>
                  </a:lnTo>
                  <a:lnTo>
                    <a:pt x="580659" y="126839"/>
                  </a:lnTo>
                  <a:lnTo>
                    <a:pt x="604075" y="162001"/>
                  </a:lnTo>
                  <a:lnTo>
                    <a:pt x="622878" y="200119"/>
                  </a:lnTo>
                  <a:lnTo>
                    <a:pt x="636519" y="240163"/>
                  </a:lnTo>
                  <a:lnTo>
                    <a:pt x="644828" y="281626"/>
                  </a:lnTo>
                  <a:lnTo>
                    <a:pt x="647636" y="324002"/>
                  </a:lnTo>
                  <a:lnTo>
                    <a:pt x="644828" y="366370"/>
                  </a:lnTo>
                  <a:lnTo>
                    <a:pt x="636519" y="407831"/>
                  </a:lnTo>
                  <a:lnTo>
                    <a:pt x="622878" y="447878"/>
                  </a:lnTo>
                  <a:lnTo>
                    <a:pt x="604075" y="486003"/>
                  </a:lnTo>
                  <a:lnTo>
                    <a:pt x="580659" y="521163"/>
                  </a:lnTo>
                  <a:lnTo>
                    <a:pt x="552823" y="552915"/>
                  </a:lnTo>
                  <a:lnTo>
                    <a:pt x="521002" y="580820"/>
                  </a:lnTo>
                  <a:lnTo>
                    <a:pt x="485635" y="604443"/>
                  </a:lnTo>
                  <a:lnTo>
                    <a:pt x="447667" y="623188"/>
                  </a:lnTo>
                  <a:lnTo>
                    <a:pt x="407606" y="636703"/>
                  </a:lnTo>
                  <a:lnTo>
                    <a:pt x="366059" y="644886"/>
                  </a:lnTo>
                  <a:lnTo>
                    <a:pt x="323634" y="647636"/>
                  </a:lnTo>
                  <a:lnTo>
                    <a:pt x="281421" y="644886"/>
                  </a:lnTo>
                  <a:lnTo>
                    <a:pt x="239983" y="636703"/>
                  </a:lnTo>
                  <a:lnTo>
                    <a:pt x="199963" y="623188"/>
                  </a:lnTo>
                  <a:lnTo>
                    <a:pt x="162001" y="604443"/>
                  </a:lnTo>
                  <a:lnTo>
                    <a:pt x="126633" y="580820"/>
                  </a:lnTo>
                  <a:lnTo>
                    <a:pt x="94813" y="552915"/>
                  </a:lnTo>
                  <a:lnTo>
                    <a:pt x="66976" y="521163"/>
                  </a:lnTo>
                  <a:lnTo>
                    <a:pt x="43561" y="486003"/>
                  </a:lnTo>
                  <a:lnTo>
                    <a:pt x="24753" y="447878"/>
                  </a:lnTo>
                  <a:lnTo>
                    <a:pt x="11112" y="407831"/>
                  </a:lnTo>
                  <a:lnTo>
                    <a:pt x="2805" y="366370"/>
                  </a:lnTo>
                  <a:lnTo>
                    <a:pt x="0" y="324002"/>
                  </a:lnTo>
                  <a:close/>
                </a:path>
              </a:pathLst>
            </a:custGeom>
            <a:ln w="19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446096" y="3536899"/>
            <a:ext cx="520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latin typeface="Arial"/>
                <a:cs typeface="Arial"/>
              </a:rPr>
              <a:t>C</a:t>
            </a:r>
            <a:r>
              <a:rPr sz="1800" b="1" i="1" spc="5" dirty="0">
                <a:latin typeface="Arial"/>
                <a:cs typeface="Arial"/>
              </a:rPr>
              <a:t>o</a:t>
            </a:r>
            <a:r>
              <a:rPr sz="1800" b="1" i="1" spc="-5" dirty="0">
                <a:latin typeface="Arial"/>
                <a:cs typeface="Arial"/>
              </a:rPr>
              <a:t>la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390722" y="3233229"/>
            <a:ext cx="1045210" cy="1817370"/>
            <a:chOff x="3390722" y="3233229"/>
            <a:chExt cx="1045210" cy="1817370"/>
          </a:xfrm>
        </p:grpSpPr>
        <p:sp>
          <p:nvSpPr>
            <p:cNvPr id="25" name="object 25"/>
            <p:cNvSpPr/>
            <p:nvPr/>
          </p:nvSpPr>
          <p:spPr>
            <a:xfrm>
              <a:off x="3400564" y="3811320"/>
              <a:ext cx="647700" cy="647700"/>
            </a:xfrm>
            <a:custGeom>
              <a:avLst/>
              <a:gdLst/>
              <a:ahLst/>
              <a:cxnLst/>
              <a:rect l="l" t="t" r="r" b="b"/>
              <a:pathLst>
                <a:path w="647700" h="647700">
                  <a:moveTo>
                    <a:pt x="323989" y="0"/>
                  </a:moveTo>
                  <a:lnTo>
                    <a:pt x="281571" y="2805"/>
                  </a:lnTo>
                  <a:lnTo>
                    <a:pt x="240028" y="11112"/>
                  </a:lnTo>
                  <a:lnTo>
                    <a:pt x="199968" y="24753"/>
                  </a:lnTo>
                  <a:lnTo>
                    <a:pt x="162001" y="43560"/>
                  </a:lnTo>
                  <a:lnTo>
                    <a:pt x="126633" y="67178"/>
                  </a:lnTo>
                  <a:lnTo>
                    <a:pt x="94813" y="95084"/>
                  </a:lnTo>
                  <a:lnTo>
                    <a:pt x="66976" y="126839"/>
                  </a:lnTo>
                  <a:lnTo>
                    <a:pt x="43560" y="162001"/>
                  </a:lnTo>
                  <a:lnTo>
                    <a:pt x="24753" y="200119"/>
                  </a:lnTo>
                  <a:lnTo>
                    <a:pt x="11112" y="240163"/>
                  </a:lnTo>
                  <a:lnTo>
                    <a:pt x="2805" y="281626"/>
                  </a:lnTo>
                  <a:lnTo>
                    <a:pt x="0" y="324002"/>
                  </a:lnTo>
                  <a:lnTo>
                    <a:pt x="2805" y="366370"/>
                  </a:lnTo>
                  <a:lnTo>
                    <a:pt x="11112" y="407831"/>
                  </a:lnTo>
                  <a:lnTo>
                    <a:pt x="24753" y="447878"/>
                  </a:lnTo>
                  <a:lnTo>
                    <a:pt x="43560" y="486003"/>
                  </a:lnTo>
                  <a:lnTo>
                    <a:pt x="66976" y="521163"/>
                  </a:lnTo>
                  <a:lnTo>
                    <a:pt x="94813" y="552915"/>
                  </a:lnTo>
                  <a:lnTo>
                    <a:pt x="126633" y="580820"/>
                  </a:lnTo>
                  <a:lnTo>
                    <a:pt x="162001" y="604443"/>
                  </a:lnTo>
                  <a:lnTo>
                    <a:pt x="199968" y="623188"/>
                  </a:lnTo>
                  <a:lnTo>
                    <a:pt x="240028" y="636703"/>
                  </a:lnTo>
                  <a:lnTo>
                    <a:pt x="281571" y="644886"/>
                  </a:lnTo>
                  <a:lnTo>
                    <a:pt x="323989" y="647636"/>
                  </a:lnTo>
                  <a:lnTo>
                    <a:pt x="366209" y="644886"/>
                  </a:lnTo>
                  <a:lnTo>
                    <a:pt x="407650" y="636703"/>
                  </a:lnTo>
                  <a:lnTo>
                    <a:pt x="447673" y="623188"/>
                  </a:lnTo>
                  <a:lnTo>
                    <a:pt x="485635" y="604443"/>
                  </a:lnTo>
                  <a:lnTo>
                    <a:pt x="520997" y="580820"/>
                  </a:lnTo>
                  <a:lnTo>
                    <a:pt x="552818" y="552915"/>
                  </a:lnTo>
                  <a:lnTo>
                    <a:pt x="580657" y="521163"/>
                  </a:lnTo>
                  <a:lnTo>
                    <a:pt x="604075" y="486003"/>
                  </a:lnTo>
                  <a:lnTo>
                    <a:pt x="622878" y="447878"/>
                  </a:lnTo>
                  <a:lnTo>
                    <a:pt x="636519" y="407831"/>
                  </a:lnTo>
                  <a:lnTo>
                    <a:pt x="644828" y="366370"/>
                  </a:lnTo>
                  <a:lnTo>
                    <a:pt x="647636" y="324002"/>
                  </a:lnTo>
                  <a:lnTo>
                    <a:pt x="644828" y="281626"/>
                  </a:lnTo>
                  <a:lnTo>
                    <a:pt x="636519" y="240163"/>
                  </a:lnTo>
                  <a:lnTo>
                    <a:pt x="622878" y="200119"/>
                  </a:lnTo>
                  <a:lnTo>
                    <a:pt x="604075" y="162001"/>
                  </a:lnTo>
                  <a:lnTo>
                    <a:pt x="580657" y="126839"/>
                  </a:lnTo>
                  <a:lnTo>
                    <a:pt x="552818" y="95084"/>
                  </a:lnTo>
                  <a:lnTo>
                    <a:pt x="520997" y="67178"/>
                  </a:lnTo>
                  <a:lnTo>
                    <a:pt x="485635" y="43560"/>
                  </a:lnTo>
                  <a:lnTo>
                    <a:pt x="447673" y="24753"/>
                  </a:lnTo>
                  <a:lnTo>
                    <a:pt x="407650" y="11112"/>
                  </a:lnTo>
                  <a:lnTo>
                    <a:pt x="366209" y="2805"/>
                  </a:lnTo>
                  <a:lnTo>
                    <a:pt x="323989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400564" y="3811320"/>
              <a:ext cx="647700" cy="647700"/>
            </a:xfrm>
            <a:custGeom>
              <a:avLst/>
              <a:gdLst/>
              <a:ahLst/>
              <a:cxnLst/>
              <a:rect l="l" t="t" r="r" b="b"/>
              <a:pathLst>
                <a:path w="647700" h="647700">
                  <a:moveTo>
                    <a:pt x="0" y="324002"/>
                  </a:moveTo>
                  <a:lnTo>
                    <a:pt x="2805" y="281626"/>
                  </a:lnTo>
                  <a:lnTo>
                    <a:pt x="11112" y="240163"/>
                  </a:lnTo>
                  <a:lnTo>
                    <a:pt x="24753" y="200119"/>
                  </a:lnTo>
                  <a:lnTo>
                    <a:pt x="43560" y="162001"/>
                  </a:lnTo>
                  <a:lnTo>
                    <a:pt x="66976" y="126839"/>
                  </a:lnTo>
                  <a:lnTo>
                    <a:pt x="94813" y="95084"/>
                  </a:lnTo>
                  <a:lnTo>
                    <a:pt x="126633" y="67178"/>
                  </a:lnTo>
                  <a:lnTo>
                    <a:pt x="162001" y="43560"/>
                  </a:lnTo>
                  <a:lnTo>
                    <a:pt x="199968" y="24753"/>
                  </a:lnTo>
                  <a:lnTo>
                    <a:pt x="240028" y="11112"/>
                  </a:lnTo>
                  <a:lnTo>
                    <a:pt x="281571" y="2805"/>
                  </a:lnTo>
                  <a:lnTo>
                    <a:pt x="323989" y="0"/>
                  </a:lnTo>
                  <a:lnTo>
                    <a:pt x="366209" y="2805"/>
                  </a:lnTo>
                  <a:lnTo>
                    <a:pt x="407650" y="11112"/>
                  </a:lnTo>
                  <a:lnTo>
                    <a:pt x="447673" y="24753"/>
                  </a:lnTo>
                  <a:lnTo>
                    <a:pt x="485635" y="43560"/>
                  </a:lnTo>
                  <a:lnTo>
                    <a:pt x="520997" y="67178"/>
                  </a:lnTo>
                  <a:lnTo>
                    <a:pt x="552818" y="95084"/>
                  </a:lnTo>
                  <a:lnTo>
                    <a:pt x="580657" y="126839"/>
                  </a:lnTo>
                  <a:lnTo>
                    <a:pt x="604075" y="162001"/>
                  </a:lnTo>
                  <a:lnTo>
                    <a:pt x="622878" y="200119"/>
                  </a:lnTo>
                  <a:lnTo>
                    <a:pt x="636519" y="240163"/>
                  </a:lnTo>
                  <a:lnTo>
                    <a:pt x="644828" y="281626"/>
                  </a:lnTo>
                  <a:lnTo>
                    <a:pt x="647636" y="324002"/>
                  </a:lnTo>
                  <a:lnTo>
                    <a:pt x="644828" y="366370"/>
                  </a:lnTo>
                  <a:lnTo>
                    <a:pt x="636519" y="407831"/>
                  </a:lnTo>
                  <a:lnTo>
                    <a:pt x="622878" y="447878"/>
                  </a:lnTo>
                  <a:lnTo>
                    <a:pt x="604075" y="486003"/>
                  </a:lnTo>
                  <a:lnTo>
                    <a:pt x="580657" y="521163"/>
                  </a:lnTo>
                  <a:lnTo>
                    <a:pt x="552818" y="552915"/>
                  </a:lnTo>
                  <a:lnTo>
                    <a:pt x="520997" y="580820"/>
                  </a:lnTo>
                  <a:lnTo>
                    <a:pt x="485635" y="604443"/>
                  </a:lnTo>
                  <a:lnTo>
                    <a:pt x="447673" y="623188"/>
                  </a:lnTo>
                  <a:lnTo>
                    <a:pt x="407650" y="636703"/>
                  </a:lnTo>
                  <a:lnTo>
                    <a:pt x="366209" y="644886"/>
                  </a:lnTo>
                  <a:lnTo>
                    <a:pt x="323989" y="647636"/>
                  </a:lnTo>
                  <a:lnTo>
                    <a:pt x="281571" y="644886"/>
                  </a:lnTo>
                  <a:lnTo>
                    <a:pt x="240028" y="636703"/>
                  </a:lnTo>
                  <a:lnTo>
                    <a:pt x="199968" y="623188"/>
                  </a:lnTo>
                  <a:lnTo>
                    <a:pt x="162001" y="604443"/>
                  </a:lnTo>
                  <a:lnTo>
                    <a:pt x="126633" y="580820"/>
                  </a:lnTo>
                  <a:lnTo>
                    <a:pt x="94813" y="552915"/>
                  </a:lnTo>
                  <a:lnTo>
                    <a:pt x="66976" y="521163"/>
                  </a:lnTo>
                  <a:lnTo>
                    <a:pt x="43560" y="486003"/>
                  </a:lnTo>
                  <a:lnTo>
                    <a:pt x="24753" y="447878"/>
                  </a:lnTo>
                  <a:lnTo>
                    <a:pt x="11112" y="407831"/>
                  </a:lnTo>
                  <a:lnTo>
                    <a:pt x="2805" y="366370"/>
                  </a:lnTo>
                  <a:lnTo>
                    <a:pt x="0" y="324002"/>
                  </a:lnTo>
                  <a:close/>
                </a:path>
              </a:pathLst>
            </a:custGeom>
            <a:ln w="19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416120" y="3252597"/>
              <a:ext cx="635" cy="1778635"/>
            </a:xfrm>
            <a:custGeom>
              <a:avLst/>
              <a:gdLst/>
              <a:ahLst/>
              <a:cxnLst/>
              <a:rect l="l" t="t" r="r" b="b"/>
              <a:pathLst>
                <a:path w="635" h="1778635">
                  <a:moveTo>
                    <a:pt x="0" y="0"/>
                  </a:moveTo>
                  <a:lnTo>
                    <a:pt x="355" y="1778038"/>
                  </a:lnTo>
                </a:path>
              </a:pathLst>
            </a:custGeom>
            <a:ln w="38159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7324102" y="3858374"/>
            <a:ext cx="1612265" cy="53213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>
              <a:lnSpc>
                <a:spcPts val="1830"/>
              </a:lnSpc>
              <a:spcBef>
                <a:spcPts val="434"/>
              </a:spcBef>
            </a:pPr>
            <a:r>
              <a:rPr sz="1800" b="1" i="1" spc="-5" dirty="0">
                <a:latin typeface="Arial"/>
                <a:cs typeface="Arial"/>
              </a:rPr>
              <a:t>Salida</a:t>
            </a:r>
            <a:r>
              <a:rPr sz="1800" b="1" i="1" spc="-85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clientes </a:t>
            </a:r>
            <a:r>
              <a:rPr sz="1800" b="1" i="1" spc="-484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atendidos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416031" y="2760357"/>
            <a:ext cx="2883535" cy="2762885"/>
            <a:chOff x="4416031" y="2760357"/>
            <a:chExt cx="2883535" cy="2762885"/>
          </a:xfrm>
        </p:grpSpPr>
        <p:sp>
          <p:nvSpPr>
            <p:cNvPr id="30" name="object 30"/>
            <p:cNvSpPr/>
            <p:nvPr/>
          </p:nvSpPr>
          <p:spPr>
            <a:xfrm>
              <a:off x="6803999" y="4147921"/>
              <a:ext cx="388620" cy="635"/>
            </a:xfrm>
            <a:custGeom>
              <a:avLst/>
              <a:gdLst/>
              <a:ahLst/>
              <a:cxnLst/>
              <a:rect l="l" t="t" r="r" b="b"/>
              <a:pathLst>
                <a:path w="388620" h="635">
                  <a:moveTo>
                    <a:pt x="0" y="0"/>
                  </a:moveTo>
                  <a:lnTo>
                    <a:pt x="388086" y="355"/>
                  </a:lnTo>
                </a:path>
              </a:pathLst>
            </a:custGeom>
            <a:ln w="57239">
              <a:solidFill>
                <a:srgbClr val="CC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184516" y="4091038"/>
              <a:ext cx="114935" cy="114935"/>
            </a:xfrm>
            <a:custGeom>
              <a:avLst/>
              <a:gdLst/>
              <a:ahLst/>
              <a:cxnLst/>
              <a:rect l="l" t="t" r="r" b="b"/>
              <a:pathLst>
                <a:path w="114934" h="114935">
                  <a:moveTo>
                    <a:pt x="0" y="0"/>
                  </a:moveTo>
                  <a:lnTo>
                    <a:pt x="0" y="114477"/>
                  </a:lnTo>
                  <a:lnTo>
                    <a:pt x="114477" y="572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803999" y="3144596"/>
              <a:ext cx="388620" cy="635"/>
            </a:xfrm>
            <a:custGeom>
              <a:avLst/>
              <a:gdLst/>
              <a:ahLst/>
              <a:cxnLst/>
              <a:rect l="l" t="t" r="r" b="b"/>
              <a:pathLst>
                <a:path w="388620" h="635">
                  <a:moveTo>
                    <a:pt x="0" y="0"/>
                  </a:moveTo>
                  <a:lnTo>
                    <a:pt x="388086" y="368"/>
                  </a:lnTo>
                </a:path>
              </a:pathLst>
            </a:custGeom>
            <a:ln w="57239">
              <a:solidFill>
                <a:srgbClr val="CC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184516" y="3087725"/>
              <a:ext cx="114935" cy="114935"/>
            </a:xfrm>
            <a:custGeom>
              <a:avLst/>
              <a:gdLst/>
              <a:ahLst/>
              <a:cxnLst/>
              <a:rect l="l" t="t" r="r" b="b"/>
              <a:pathLst>
                <a:path w="114934" h="114935">
                  <a:moveTo>
                    <a:pt x="0" y="0"/>
                  </a:moveTo>
                  <a:lnTo>
                    <a:pt x="0" y="114477"/>
                  </a:lnTo>
                  <a:lnTo>
                    <a:pt x="114477" y="572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803999" y="5037124"/>
              <a:ext cx="388620" cy="635"/>
            </a:xfrm>
            <a:custGeom>
              <a:avLst/>
              <a:gdLst/>
              <a:ahLst/>
              <a:cxnLst/>
              <a:rect l="l" t="t" r="r" b="b"/>
              <a:pathLst>
                <a:path w="388620" h="635">
                  <a:moveTo>
                    <a:pt x="0" y="0"/>
                  </a:moveTo>
                  <a:lnTo>
                    <a:pt x="388086" y="355"/>
                  </a:lnTo>
                </a:path>
              </a:pathLst>
            </a:custGeom>
            <a:ln w="57239">
              <a:solidFill>
                <a:srgbClr val="CC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184516" y="4980241"/>
              <a:ext cx="114935" cy="114935"/>
            </a:xfrm>
            <a:custGeom>
              <a:avLst/>
              <a:gdLst/>
              <a:ahLst/>
              <a:cxnLst/>
              <a:rect l="l" t="t" r="r" b="b"/>
              <a:pathLst>
                <a:path w="114934" h="114935">
                  <a:moveTo>
                    <a:pt x="0" y="0"/>
                  </a:moveTo>
                  <a:lnTo>
                    <a:pt x="0" y="114477"/>
                  </a:lnTo>
                  <a:lnTo>
                    <a:pt x="114477" y="572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444923" y="4141444"/>
              <a:ext cx="1383665" cy="635"/>
            </a:xfrm>
            <a:custGeom>
              <a:avLst/>
              <a:gdLst/>
              <a:ahLst/>
              <a:cxnLst/>
              <a:rect l="l" t="t" r="r" b="b"/>
              <a:pathLst>
                <a:path w="1383664" h="635">
                  <a:moveTo>
                    <a:pt x="0" y="0"/>
                  </a:moveTo>
                  <a:lnTo>
                    <a:pt x="1383474" y="355"/>
                  </a:lnTo>
                </a:path>
              </a:pathLst>
            </a:custGeom>
            <a:ln w="57239">
              <a:solidFill>
                <a:srgbClr val="CC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820841" y="4084561"/>
              <a:ext cx="114935" cy="114935"/>
            </a:xfrm>
            <a:custGeom>
              <a:avLst/>
              <a:gdLst/>
              <a:ahLst/>
              <a:cxnLst/>
              <a:rect l="l" t="t" r="r" b="b"/>
              <a:pathLst>
                <a:path w="114935" h="114935">
                  <a:moveTo>
                    <a:pt x="0" y="0"/>
                  </a:moveTo>
                  <a:lnTo>
                    <a:pt x="0" y="114477"/>
                  </a:lnTo>
                  <a:lnTo>
                    <a:pt x="114477" y="572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470120" y="3332162"/>
              <a:ext cx="1368425" cy="805180"/>
            </a:xfrm>
            <a:custGeom>
              <a:avLst/>
              <a:gdLst/>
              <a:ahLst/>
              <a:cxnLst/>
              <a:rect l="l" t="t" r="r" b="b"/>
              <a:pathLst>
                <a:path w="1368425" h="805179">
                  <a:moveTo>
                    <a:pt x="0" y="804595"/>
                  </a:moveTo>
                  <a:lnTo>
                    <a:pt x="1368361" y="0"/>
                  </a:lnTo>
                </a:path>
              </a:pathLst>
            </a:custGeom>
            <a:ln w="57239">
              <a:solidFill>
                <a:srgbClr val="CC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802845" y="3278162"/>
              <a:ext cx="128270" cy="107314"/>
            </a:xfrm>
            <a:custGeom>
              <a:avLst/>
              <a:gdLst/>
              <a:ahLst/>
              <a:cxnLst/>
              <a:rect l="l" t="t" r="r" b="b"/>
              <a:pathLst>
                <a:path w="128270" h="107314">
                  <a:moveTo>
                    <a:pt x="127800" y="0"/>
                  </a:moveTo>
                  <a:lnTo>
                    <a:pt x="0" y="8636"/>
                  </a:lnTo>
                  <a:lnTo>
                    <a:pt x="57950" y="107276"/>
                  </a:lnTo>
                  <a:lnTo>
                    <a:pt x="127800" y="0"/>
                  </a:lnTo>
                  <a:close/>
                </a:path>
              </a:pathLst>
            </a:custGeom>
            <a:solidFill>
              <a:srgbClr val="CC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457522" y="4136758"/>
              <a:ext cx="1391285" cy="826769"/>
            </a:xfrm>
            <a:custGeom>
              <a:avLst/>
              <a:gdLst/>
              <a:ahLst/>
              <a:cxnLst/>
              <a:rect l="l" t="t" r="r" b="b"/>
              <a:pathLst>
                <a:path w="1391285" h="826770">
                  <a:moveTo>
                    <a:pt x="0" y="0"/>
                  </a:moveTo>
                  <a:lnTo>
                    <a:pt x="1391043" y="826566"/>
                  </a:lnTo>
                </a:path>
              </a:pathLst>
            </a:custGeom>
            <a:ln w="57239">
              <a:solidFill>
                <a:srgbClr val="CC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812561" y="4910404"/>
              <a:ext cx="128270" cy="107950"/>
            </a:xfrm>
            <a:custGeom>
              <a:avLst/>
              <a:gdLst/>
              <a:ahLst/>
              <a:cxnLst/>
              <a:rect l="l" t="t" r="r" b="b"/>
              <a:pathLst>
                <a:path w="128270" h="107950">
                  <a:moveTo>
                    <a:pt x="58674" y="0"/>
                  </a:moveTo>
                  <a:lnTo>
                    <a:pt x="0" y="98272"/>
                  </a:lnTo>
                  <a:lnTo>
                    <a:pt x="127800" y="107632"/>
                  </a:lnTo>
                  <a:lnTo>
                    <a:pt x="58674" y="0"/>
                  </a:lnTo>
                  <a:close/>
                </a:path>
              </a:pathLst>
            </a:custGeom>
            <a:solidFill>
              <a:srgbClr val="CC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952959" y="2770200"/>
              <a:ext cx="1003300" cy="863600"/>
            </a:xfrm>
            <a:custGeom>
              <a:avLst/>
              <a:gdLst/>
              <a:ahLst/>
              <a:cxnLst/>
              <a:rect l="l" t="t" r="r" b="b"/>
              <a:pathLst>
                <a:path w="1003300" h="863600">
                  <a:moveTo>
                    <a:pt x="1002957" y="0"/>
                  </a:moveTo>
                  <a:lnTo>
                    <a:pt x="0" y="0"/>
                  </a:lnTo>
                  <a:lnTo>
                    <a:pt x="0" y="863282"/>
                  </a:lnTo>
                  <a:lnTo>
                    <a:pt x="501484" y="863282"/>
                  </a:lnTo>
                  <a:lnTo>
                    <a:pt x="1002957" y="863282"/>
                  </a:lnTo>
                  <a:lnTo>
                    <a:pt x="1002957" y="0"/>
                  </a:lnTo>
                  <a:close/>
                </a:path>
              </a:pathLst>
            </a:custGeom>
            <a:solidFill>
              <a:srgbClr val="95FF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952959" y="2770200"/>
              <a:ext cx="1003300" cy="863600"/>
            </a:xfrm>
            <a:custGeom>
              <a:avLst/>
              <a:gdLst/>
              <a:ahLst/>
              <a:cxnLst/>
              <a:rect l="l" t="t" r="r" b="b"/>
              <a:pathLst>
                <a:path w="1003300" h="863600">
                  <a:moveTo>
                    <a:pt x="501484" y="863282"/>
                  </a:moveTo>
                  <a:lnTo>
                    <a:pt x="0" y="863282"/>
                  </a:lnTo>
                  <a:lnTo>
                    <a:pt x="0" y="0"/>
                  </a:lnTo>
                  <a:lnTo>
                    <a:pt x="1002957" y="0"/>
                  </a:lnTo>
                  <a:lnTo>
                    <a:pt x="1002957" y="863282"/>
                  </a:lnTo>
                  <a:lnTo>
                    <a:pt x="501484" y="863282"/>
                  </a:lnTo>
                  <a:close/>
                </a:path>
              </a:pathLst>
            </a:custGeom>
            <a:ln w="19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952959" y="4649762"/>
              <a:ext cx="1003300" cy="863600"/>
            </a:xfrm>
            <a:custGeom>
              <a:avLst/>
              <a:gdLst/>
              <a:ahLst/>
              <a:cxnLst/>
              <a:rect l="l" t="t" r="r" b="b"/>
              <a:pathLst>
                <a:path w="1003300" h="863600">
                  <a:moveTo>
                    <a:pt x="1002957" y="0"/>
                  </a:moveTo>
                  <a:lnTo>
                    <a:pt x="0" y="0"/>
                  </a:lnTo>
                  <a:lnTo>
                    <a:pt x="0" y="863282"/>
                  </a:lnTo>
                  <a:lnTo>
                    <a:pt x="501484" y="863282"/>
                  </a:lnTo>
                  <a:lnTo>
                    <a:pt x="1002957" y="863282"/>
                  </a:lnTo>
                  <a:lnTo>
                    <a:pt x="1002957" y="0"/>
                  </a:lnTo>
                  <a:close/>
                </a:path>
              </a:pathLst>
            </a:custGeom>
            <a:solidFill>
              <a:srgbClr val="95FF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952959" y="4649762"/>
              <a:ext cx="1003300" cy="863600"/>
            </a:xfrm>
            <a:custGeom>
              <a:avLst/>
              <a:gdLst/>
              <a:ahLst/>
              <a:cxnLst/>
              <a:rect l="l" t="t" r="r" b="b"/>
              <a:pathLst>
                <a:path w="1003300" h="863600">
                  <a:moveTo>
                    <a:pt x="501484" y="863282"/>
                  </a:moveTo>
                  <a:lnTo>
                    <a:pt x="0" y="863282"/>
                  </a:lnTo>
                  <a:lnTo>
                    <a:pt x="0" y="0"/>
                  </a:lnTo>
                  <a:lnTo>
                    <a:pt x="1002957" y="0"/>
                  </a:lnTo>
                  <a:lnTo>
                    <a:pt x="1002957" y="863282"/>
                  </a:lnTo>
                  <a:lnTo>
                    <a:pt x="501484" y="863282"/>
                  </a:lnTo>
                  <a:close/>
                </a:path>
              </a:pathLst>
            </a:custGeom>
            <a:ln w="19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952959" y="3710165"/>
              <a:ext cx="1003300" cy="863600"/>
            </a:xfrm>
            <a:custGeom>
              <a:avLst/>
              <a:gdLst/>
              <a:ahLst/>
              <a:cxnLst/>
              <a:rect l="l" t="t" r="r" b="b"/>
              <a:pathLst>
                <a:path w="1003300" h="863600">
                  <a:moveTo>
                    <a:pt x="1002957" y="0"/>
                  </a:moveTo>
                  <a:lnTo>
                    <a:pt x="0" y="0"/>
                  </a:lnTo>
                  <a:lnTo>
                    <a:pt x="0" y="863269"/>
                  </a:lnTo>
                  <a:lnTo>
                    <a:pt x="501484" y="863269"/>
                  </a:lnTo>
                  <a:lnTo>
                    <a:pt x="1002957" y="863269"/>
                  </a:lnTo>
                  <a:lnTo>
                    <a:pt x="1002957" y="0"/>
                  </a:lnTo>
                  <a:close/>
                </a:path>
              </a:pathLst>
            </a:custGeom>
            <a:solidFill>
              <a:srgbClr val="95FF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970244" y="3330359"/>
              <a:ext cx="977900" cy="295275"/>
            </a:xfrm>
            <a:custGeom>
              <a:avLst/>
              <a:gdLst/>
              <a:ahLst/>
              <a:cxnLst/>
              <a:rect l="l" t="t" r="r" b="b"/>
              <a:pathLst>
                <a:path w="977900" h="295275">
                  <a:moveTo>
                    <a:pt x="977391" y="0"/>
                  </a:moveTo>
                  <a:lnTo>
                    <a:pt x="0" y="0"/>
                  </a:lnTo>
                  <a:lnTo>
                    <a:pt x="0" y="294843"/>
                  </a:lnTo>
                  <a:lnTo>
                    <a:pt x="488873" y="294843"/>
                  </a:lnTo>
                  <a:lnTo>
                    <a:pt x="977391" y="294843"/>
                  </a:lnTo>
                  <a:lnTo>
                    <a:pt x="977391" y="0"/>
                  </a:lnTo>
                  <a:close/>
                </a:path>
              </a:pathLst>
            </a:custGeom>
            <a:solidFill>
              <a:srgbClr val="FFD8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6015863" y="2861114"/>
            <a:ext cx="875030" cy="495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8740">
              <a:lnSpc>
                <a:spcPct val="110200"/>
              </a:lnSpc>
              <a:spcBef>
                <a:spcPts val="100"/>
              </a:spcBef>
            </a:pPr>
            <a:r>
              <a:rPr sz="1400" b="1" i="1" dirty="0">
                <a:latin typeface="Arial"/>
                <a:cs typeface="Arial"/>
              </a:rPr>
              <a:t>Servicio </a:t>
            </a:r>
            <a:r>
              <a:rPr sz="1400" b="1" i="1" spc="5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Channel</a:t>
            </a:r>
            <a:r>
              <a:rPr sz="1400" b="1" i="1" spc="-5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5965558" y="4271759"/>
            <a:ext cx="977900" cy="1231265"/>
          </a:xfrm>
          <a:custGeom>
            <a:avLst/>
            <a:gdLst/>
            <a:ahLst/>
            <a:cxnLst/>
            <a:rect l="l" t="t" r="r" b="b"/>
            <a:pathLst>
              <a:path w="977900" h="1231264">
                <a:moveTo>
                  <a:pt x="977404" y="936358"/>
                </a:moveTo>
                <a:lnTo>
                  <a:pt x="0" y="936358"/>
                </a:lnTo>
                <a:lnTo>
                  <a:pt x="0" y="1231201"/>
                </a:lnTo>
                <a:lnTo>
                  <a:pt x="488886" y="1231201"/>
                </a:lnTo>
                <a:lnTo>
                  <a:pt x="977404" y="1231201"/>
                </a:lnTo>
                <a:lnTo>
                  <a:pt x="977404" y="936358"/>
                </a:lnTo>
                <a:close/>
              </a:path>
              <a:path w="977900" h="1231264">
                <a:moveTo>
                  <a:pt x="977404" y="0"/>
                </a:moveTo>
                <a:lnTo>
                  <a:pt x="0" y="0"/>
                </a:lnTo>
                <a:lnTo>
                  <a:pt x="0" y="294843"/>
                </a:lnTo>
                <a:lnTo>
                  <a:pt x="488886" y="294843"/>
                </a:lnTo>
                <a:lnTo>
                  <a:pt x="977404" y="294843"/>
                </a:lnTo>
                <a:lnTo>
                  <a:pt x="977404" y="0"/>
                </a:lnTo>
                <a:close/>
              </a:path>
            </a:pathLst>
          </a:custGeom>
          <a:solidFill>
            <a:srgbClr val="FFD8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5952959" y="3710165"/>
            <a:ext cx="1003300" cy="863600"/>
          </a:xfrm>
          <a:prstGeom prst="rect">
            <a:avLst/>
          </a:prstGeom>
          <a:ln w="19079">
            <a:solidFill>
              <a:srgbClr val="000000"/>
            </a:solidFill>
          </a:ln>
        </p:spPr>
        <p:txBody>
          <a:bodyPr vert="horz" wrap="square" lIns="0" tIns="103505" rIns="0" bIns="0" rtlCol="0">
            <a:spAutoFit/>
          </a:bodyPr>
          <a:lstStyle/>
          <a:p>
            <a:pPr marL="75565" marR="70485" indent="78740">
              <a:lnSpc>
                <a:spcPct val="110000"/>
              </a:lnSpc>
              <a:spcBef>
                <a:spcPts val="815"/>
              </a:spcBef>
            </a:pPr>
            <a:r>
              <a:rPr sz="1400" b="1" i="1" dirty="0">
                <a:latin typeface="Arial"/>
                <a:cs typeface="Arial"/>
              </a:rPr>
              <a:t>Servicio </a:t>
            </a:r>
            <a:r>
              <a:rPr sz="1400" b="1" i="1" spc="5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Channel</a:t>
            </a:r>
            <a:r>
              <a:rPr sz="1400" b="1" i="1" spc="-5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015863" y="4740676"/>
            <a:ext cx="875030" cy="495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8740">
              <a:lnSpc>
                <a:spcPct val="110200"/>
              </a:lnSpc>
              <a:spcBef>
                <a:spcPts val="100"/>
              </a:spcBef>
            </a:pPr>
            <a:r>
              <a:rPr sz="1400" b="1" i="1" dirty="0">
                <a:latin typeface="Arial"/>
                <a:cs typeface="Arial"/>
              </a:rPr>
              <a:t>Servicio </a:t>
            </a:r>
            <a:r>
              <a:rPr sz="1400" b="1" i="1" spc="5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Channel</a:t>
            </a:r>
            <a:r>
              <a:rPr sz="1400" b="1" i="1" spc="-5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4859997" y="6047994"/>
            <a:ext cx="4140200" cy="540385"/>
            <a:chOff x="4859997" y="6047994"/>
            <a:chExt cx="4140200" cy="540385"/>
          </a:xfrm>
        </p:grpSpPr>
        <p:sp>
          <p:nvSpPr>
            <p:cNvPr id="53" name="object 53"/>
            <p:cNvSpPr/>
            <p:nvPr/>
          </p:nvSpPr>
          <p:spPr>
            <a:xfrm>
              <a:off x="4859997" y="6047994"/>
              <a:ext cx="4140200" cy="540385"/>
            </a:xfrm>
            <a:custGeom>
              <a:avLst/>
              <a:gdLst/>
              <a:ahLst/>
              <a:cxnLst/>
              <a:rect l="l" t="t" r="r" b="b"/>
              <a:pathLst>
                <a:path w="4140200" h="540384">
                  <a:moveTo>
                    <a:pt x="4139996" y="0"/>
                  </a:moveTo>
                  <a:lnTo>
                    <a:pt x="0" y="0"/>
                  </a:lnTo>
                  <a:lnTo>
                    <a:pt x="0" y="540003"/>
                  </a:lnTo>
                  <a:lnTo>
                    <a:pt x="2069998" y="540003"/>
                  </a:lnTo>
                  <a:lnTo>
                    <a:pt x="4139996" y="540003"/>
                  </a:lnTo>
                  <a:lnTo>
                    <a:pt x="41399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859997" y="6047994"/>
              <a:ext cx="4140200" cy="540385"/>
            </a:xfrm>
            <a:custGeom>
              <a:avLst/>
              <a:gdLst/>
              <a:ahLst/>
              <a:cxnLst/>
              <a:rect l="l" t="t" r="r" b="b"/>
              <a:pathLst>
                <a:path w="4140200" h="540384">
                  <a:moveTo>
                    <a:pt x="2069998" y="540003"/>
                  </a:moveTo>
                  <a:lnTo>
                    <a:pt x="0" y="540003"/>
                  </a:lnTo>
                  <a:lnTo>
                    <a:pt x="0" y="0"/>
                  </a:lnTo>
                  <a:lnTo>
                    <a:pt x="4139996" y="0"/>
                  </a:lnTo>
                  <a:lnTo>
                    <a:pt x="4139996" y="540003"/>
                  </a:lnTo>
                  <a:lnTo>
                    <a:pt x="2069998" y="54000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290"/>
              </a:lnSpc>
            </a:pPr>
            <a:r>
              <a:rPr spc="-5" dirty="0"/>
              <a:t>Dirección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Operaciones</a:t>
            </a:r>
            <a:r>
              <a:rPr spc="-10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5" dirty="0"/>
              <a:t>Servicios</a:t>
            </a:r>
          </a:p>
          <a:p>
            <a:pPr algn="ctr">
              <a:lnSpc>
                <a:spcPts val="1540"/>
              </a:lnSpc>
            </a:pP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Grado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en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Ciencia</a:t>
            </a:r>
            <a:r>
              <a:rPr i="0" spc="-15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Gestión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Ingeniería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de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Servicios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55" y="0"/>
            <a:ext cx="9144000" cy="6858000"/>
            <a:chOff x="-355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9001074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570" y="0"/>
                  </a:moveTo>
                  <a:lnTo>
                    <a:pt x="0" y="0"/>
                  </a:lnTo>
                  <a:lnTo>
                    <a:pt x="0" y="1371231"/>
                  </a:lnTo>
                  <a:lnTo>
                    <a:pt x="71285" y="1371231"/>
                  </a:lnTo>
                  <a:lnTo>
                    <a:pt x="142570" y="1371231"/>
                  </a:lnTo>
                  <a:lnTo>
                    <a:pt x="142570" y="0"/>
                  </a:lnTo>
                  <a:close/>
                </a:path>
              </a:pathLst>
            </a:custGeom>
            <a:solidFill>
              <a:srgbClr val="D02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001074" y="1371244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570" y="0"/>
                  </a:moveTo>
                  <a:lnTo>
                    <a:pt x="0" y="0"/>
                  </a:lnTo>
                  <a:lnTo>
                    <a:pt x="0" y="5486031"/>
                  </a:lnTo>
                  <a:lnTo>
                    <a:pt x="71285" y="5486031"/>
                  </a:lnTo>
                  <a:lnTo>
                    <a:pt x="142570" y="5486031"/>
                  </a:lnTo>
                  <a:lnTo>
                    <a:pt x="1425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60859"/>
              <a:ext cx="9143631" cy="89678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-355" y="6000838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9143631" y="0"/>
                  </a:moveTo>
                  <a:lnTo>
                    <a:pt x="0" y="0"/>
                  </a:lnTo>
                  <a:lnTo>
                    <a:pt x="0" y="856805"/>
                  </a:lnTo>
                  <a:lnTo>
                    <a:pt x="4572000" y="856805"/>
                  </a:lnTo>
                  <a:lnTo>
                    <a:pt x="9143631" y="856805"/>
                  </a:lnTo>
                  <a:lnTo>
                    <a:pt x="91436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4560" y="6137287"/>
              <a:ext cx="1421980" cy="54251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-355" y="1047241"/>
              <a:ext cx="5097780" cy="403225"/>
            </a:xfrm>
            <a:custGeom>
              <a:avLst/>
              <a:gdLst/>
              <a:ahLst/>
              <a:cxnLst/>
              <a:rect l="l" t="t" r="r" b="b"/>
              <a:pathLst>
                <a:path w="5097780" h="403225">
                  <a:moveTo>
                    <a:pt x="5097233" y="0"/>
                  </a:moveTo>
                  <a:lnTo>
                    <a:pt x="0" y="0"/>
                  </a:lnTo>
                  <a:lnTo>
                    <a:pt x="0" y="402844"/>
                  </a:lnTo>
                  <a:lnTo>
                    <a:pt x="2548801" y="402844"/>
                  </a:lnTo>
                  <a:lnTo>
                    <a:pt x="5097233" y="402844"/>
                  </a:lnTo>
                  <a:lnTo>
                    <a:pt x="5097233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17764" y="2997365"/>
              <a:ext cx="5816600" cy="2273300"/>
            </a:xfrm>
            <a:custGeom>
              <a:avLst/>
              <a:gdLst/>
              <a:ahLst/>
              <a:cxnLst/>
              <a:rect l="l" t="t" r="r" b="b"/>
              <a:pathLst>
                <a:path w="5816600" h="2273300">
                  <a:moveTo>
                    <a:pt x="5816155" y="0"/>
                  </a:moveTo>
                  <a:lnTo>
                    <a:pt x="0" y="0"/>
                  </a:lnTo>
                  <a:lnTo>
                    <a:pt x="0" y="2273033"/>
                  </a:lnTo>
                  <a:lnTo>
                    <a:pt x="2908071" y="2273033"/>
                  </a:lnTo>
                  <a:lnTo>
                    <a:pt x="5816155" y="2273033"/>
                  </a:lnTo>
                  <a:lnTo>
                    <a:pt x="5816155" y="0"/>
                  </a:lnTo>
                  <a:close/>
                </a:path>
              </a:pathLst>
            </a:custGeom>
            <a:solidFill>
              <a:srgbClr val="EFD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17764" y="2997365"/>
              <a:ext cx="5816600" cy="2273300"/>
            </a:xfrm>
            <a:custGeom>
              <a:avLst/>
              <a:gdLst/>
              <a:ahLst/>
              <a:cxnLst/>
              <a:rect l="l" t="t" r="r" b="b"/>
              <a:pathLst>
                <a:path w="5816600" h="2273300">
                  <a:moveTo>
                    <a:pt x="2908071" y="2273033"/>
                  </a:moveTo>
                  <a:lnTo>
                    <a:pt x="0" y="2273033"/>
                  </a:lnTo>
                  <a:lnTo>
                    <a:pt x="0" y="0"/>
                  </a:lnTo>
                  <a:lnTo>
                    <a:pt x="5816155" y="0"/>
                  </a:lnTo>
                  <a:lnTo>
                    <a:pt x="5816155" y="2273033"/>
                  </a:lnTo>
                  <a:lnTo>
                    <a:pt x="2908071" y="2273033"/>
                  </a:lnTo>
                  <a:close/>
                </a:path>
              </a:pathLst>
            </a:custGeom>
            <a:ln w="19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142898" y="228498"/>
            <a:ext cx="42779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0000"/>
                </a:solidFill>
                <a:latin typeface="Arial Black"/>
                <a:cs typeface="Arial Black"/>
              </a:rPr>
              <a:t>3</a:t>
            </a:r>
            <a:r>
              <a:rPr sz="3600" spc="-5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pc="-65" dirty="0">
                <a:solidFill>
                  <a:srgbClr val="BF0000"/>
                </a:solidFill>
                <a:latin typeface="Arial Black"/>
                <a:cs typeface="Arial Black"/>
              </a:rPr>
              <a:t>P</a:t>
            </a:r>
            <a:r>
              <a:rPr spc="-110" dirty="0">
                <a:solidFill>
                  <a:srgbClr val="BF0000"/>
                </a:solidFill>
                <a:latin typeface="Arial Black"/>
                <a:cs typeface="Arial Black"/>
              </a:rPr>
              <a:t>R</a:t>
            </a:r>
            <a:r>
              <a:rPr spc="-50" dirty="0">
                <a:solidFill>
                  <a:srgbClr val="BF0000"/>
                </a:solidFill>
                <a:latin typeface="Arial Black"/>
                <a:cs typeface="Arial Black"/>
              </a:rPr>
              <a:t>O</a:t>
            </a:r>
            <a:r>
              <a:rPr spc="-60" dirty="0">
                <a:solidFill>
                  <a:srgbClr val="BF0000"/>
                </a:solidFill>
                <a:latin typeface="Arial Black"/>
                <a:cs typeface="Arial Black"/>
              </a:rPr>
              <a:t>C</a:t>
            </a:r>
            <a:r>
              <a:rPr spc="-65" dirty="0">
                <a:solidFill>
                  <a:srgbClr val="BF0000"/>
                </a:solidFill>
                <a:latin typeface="Arial Black"/>
                <a:cs typeface="Arial Black"/>
              </a:rPr>
              <a:t>ES</a:t>
            </a:r>
            <a:r>
              <a:rPr dirty="0">
                <a:solidFill>
                  <a:srgbClr val="BF0000"/>
                </a:solidFill>
                <a:latin typeface="Arial Black"/>
                <a:cs typeface="Arial Black"/>
              </a:rPr>
              <a:t>O</a:t>
            </a:r>
            <a:r>
              <a:rPr spc="-125" dirty="0">
                <a:solidFill>
                  <a:srgbClr val="BF0000"/>
                </a:solidFill>
                <a:latin typeface="Arial Black"/>
                <a:cs typeface="Arial Black"/>
              </a:rPr>
              <a:t> </a:t>
            </a:r>
            <a:r>
              <a:rPr spc="-50" dirty="0">
                <a:solidFill>
                  <a:srgbClr val="BF0000"/>
                </a:solidFill>
                <a:latin typeface="Arial Black"/>
                <a:cs typeface="Arial Black"/>
              </a:rPr>
              <a:t>D</a:t>
            </a:r>
            <a:r>
              <a:rPr dirty="0">
                <a:solidFill>
                  <a:srgbClr val="BF0000"/>
                </a:solidFill>
                <a:latin typeface="Arial Black"/>
                <a:cs typeface="Arial Black"/>
              </a:rPr>
              <a:t>E</a:t>
            </a:r>
            <a:r>
              <a:rPr spc="-125" dirty="0">
                <a:solidFill>
                  <a:srgbClr val="BF0000"/>
                </a:solidFill>
                <a:latin typeface="Arial Black"/>
                <a:cs typeface="Arial Black"/>
              </a:rPr>
              <a:t> </a:t>
            </a:r>
            <a:r>
              <a:rPr spc="-65" dirty="0">
                <a:solidFill>
                  <a:srgbClr val="BF0000"/>
                </a:solidFill>
                <a:latin typeface="Arial Black"/>
                <a:cs typeface="Arial Black"/>
              </a:rPr>
              <a:t>SE</a:t>
            </a:r>
            <a:r>
              <a:rPr spc="-110" dirty="0">
                <a:solidFill>
                  <a:srgbClr val="BF0000"/>
                </a:solidFill>
                <a:latin typeface="Arial Black"/>
                <a:cs typeface="Arial Black"/>
              </a:rPr>
              <a:t>R</a:t>
            </a:r>
            <a:r>
              <a:rPr spc="-60" dirty="0">
                <a:solidFill>
                  <a:srgbClr val="BF0000"/>
                </a:solidFill>
                <a:latin typeface="Arial Black"/>
                <a:cs typeface="Arial Black"/>
              </a:rPr>
              <a:t>V</a:t>
            </a:r>
            <a:r>
              <a:rPr spc="-55" dirty="0">
                <a:solidFill>
                  <a:srgbClr val="BF0000"/>
                </a:solidFill>
                <a:latin typeface="Arial Black"/>
                <a:cs typeface="Arial Black"/>
              </a:rPr>
              <a:t>I</a:t>
            </a:r>
            <a:r>
              <a:rPr spc="-60" dirty="0">
                <a:solidFill>
                  <a:srgbClr val="BF0000"/>
                </a:solidFill>
                <a:latin typeface="Arial Black"/>
                <a:cs typeface="Arial Black"/>
              </a:rPr>
              <a:t>C</a:t>
            </a:r>
            <a:r>
              <a:rPr spc="-55" dirty="0">
                <a:solidFill>
                  <a:srgbClr val="BF0000"/>
                </a:solidFill>
                <a:latin typeface="Arial Black"/>
                <a:cs typeface="Arial Black"/>
              </a:rPr>
              <a:t>I</a:t>
            </a:r>
            <a:r>
              <a:rPr dirty="0">
                <a:solidFill>
                  <a:srgbClr val="BF0000"/>
                </a:solidFill>
                <a:latin typeface="Arial Black"/>
                <a:cs typeface="Arial Black"/>
              </a:rPr>
              <a:t>O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58135" y="1869376"/>
            <a:ext cx="3583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BF0000"/>
                </a:solidFill>
                <a:latin typeface="Arial"/>
                <a:cs typeface="Arial"/>
              </a:rPr>
              <a:t>Sistema</a:t>
            </a:r>
            <a:r>
              <a:rPr sz="200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BF0000"/>
                </a:solidFill>
                <a:latin typeface="Arial"/>
                <a:cs typeface="Arial"/>
              </a:rPr>
              <a:t>multicanal,</a:t>
            </a:r>
            <a:r>
              <a:rPr sz="200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BF0000"/>
                </a:solidFill>
                <a:latin typeface="Arial"/>
                <a:cs typeface="Arial"/>
              </a:rPr>
              <a:t>multifase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8018" y="3982580"/>
            <a:ext cx="1015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Arial"/>
                <a:cs typeface="Arial"/>
              </a:rPr>
              <a:t>L</a:t>
            </a:r>
            <a:r>
              <a:rPr sz="1800" b="1" i="1" spc="5" dirty="0">
                <a:latin typeface="Arial"/>
                <a:cs typeface="Arial"/>
              </a:rPr>
              <a:t>l</a:t>
            </a:r>
            <a:r>
              <a:rPr sz="1800" b="1" i="1" spc="-15" dirty="0">
                <a:latin typeface="Arial"/>
                <a:cs typeface="Arial"/>
              </a:rPr>
              <a:t>e</a:t>
            </a:r>
            <a:r>
              <a:rPr sz="1800" b="1" i="1" spc="5" dirty="0">
                <a:latin typeface="Arial"/>
                <a:cs typeface="Arial"/>
              </a:rPr>
              <a:t>g</a:t>
            </a:r>
            <a:r>
              <a:rPr sz="1800" b="1" i="1" spc="-15" dirty="0">
                <a:latin typeface="Arial"/>
                <a:cs typeface="Arial"/>
              </a:rPr>
              <a:t>a</a:t>
            </a:r>
            <a:r>
              <a:rPr sz="1800" b="1" i="1" spc="5" dirty="0">
                <a:latin typeface="Arial"/>
                <a:cs typeface="Arial"/>
              </a:rPr>
              <a:t>d</a:t>
            </a:r>
            <a:r>
              <a:rPr sz="1800" b="1" i="1" spc="-15" dirty="0">
                <a:latin typeface="Arial"/>
                <a:cs typeface="Arial"/>
              </a:rPr>
              <a:t>a</a:t>
            </a:r>
            <a:r>
              <a:rPr sz="1800" b="1" i="1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285468" y="3799675"/>
            <a:ext cx="3270885" cy="667385"/>
            <a:chOff x="1285468" y="3799675"/>
            <a:chExt cx="3270885" cy="667385"/>
          </a:xfrm>
        </p:grpSpPr>
        <p:sp>
          <p:nvSpPr>
            <p:cNvPr id="15" name="object 15"/>
            <p:cNvSpPr/>
            <p:nvPr/>
          </p:nvSpPr>
          <p:spPr>
            <a:xfrm>
              <a:off x="1314361" y="4133519"/>
              <a:ext cx="388620" cy="635"/>
            </a:xfrm>
            <a:custGeom>
              <a:avLst/>
              <a:gdLst/>
              <a:ahLst/>
              <a:cxnLst/>
              <a:rect l="l" t="t" r="r" b="b"/>
              <a:pathLst>
                <a:path w="388619" h="635">
                  <a:moveTo>
                    <a:pt x="0" y="0"/>
                  </a:moveTo>
                  <a:lnTo>
                    <a:pt x="388442" y="355"/>
                  </a:lnTo>
                </a:path>
              </a:pathLst>
            </a:custGeom>
            <a:ln w="57239">
              <a:solidFill>
                <a:srgbClr val="CC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95234" y="4076636"/>
              <a:ext cx="114935" cy="114935"/>
            </a:xfrm>
            <a:custGeom>
              <a:avLst/>
              <a:gdLst/>
              <a:ahLst/>
              <a:cxnLst/>
              <a:rect l="l" t="t" r="r" b="b"/>
              <a:pathLst>
                <a:path w="114935" h="114935">
                  <a:moveTo>
                    <a:pt x="0" y="0"/>
                  </a:moveTo>
                  <a:lnTo>
                    <a:pt x="0" y="114477"/>
                  </a:lnTo>
                  <a:lnTo>
                    <a:pt x="114490" y="572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060799" y="4133519"/>
              <a:ext cx="388620" cy="635"/>
            </a:xfrm>
            <a:custGeom>
              <a:avLst/>
              <a:gdLst/>
              <a:ahLst/>
              <a:cxnLst/>
              <a:rect l="l" t="t" r="r" b="b"/>
              <a:pathLst>
                <a:path w="388620" h="635">
                  <a:moveTo>
                    <a:pt x="0" y="0"/>
                  </a:moveTo>
                  <a:lnTo>
                    <a:pt x="388086" y="355"/>
                  </a:lnTo>
                </a:path>
              </a:pathLst>
            </a:custGeom>
            <a:ln w="57239">
              <a:solidFill>
                <a:srgbClr val="CC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41317" y="4076636"/>
              <a:ext cx="114935" cy="114935"/>
            </a:xfrm>
            <a:custGeom>
              <a:avLst/>
              <a:gdLst/>
              <a:ahLst/>
              <a:cxnLst/>
              <a:rect l="l" t="t" r="r" b="b"/>
              <a:pathLst>
                <a:path w="114935" h="114935">
                  <a:moveTo>
                    <a:pt x="0" y="0"/>
                  </a:moveTo>
                  <a:lnTo>
                    <a:pt x="0" y="114477"/>
                  </a:lnTo>
                  <a:lnTo>
                    <a:pt x="114477" y="572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47875" y="3809517"/>
              <a:ext cx="647700" cy="647700"/>
            </a:xfrm>
            <a:custGeom>
              <a:avLst/>
              <a:gdLst/>
              <a:ahLst/>
              <a:cxnLst/>
              <a:rect l="l" t="t" r="r" b="b"/>
              <a:pathLst>
                <a:path w="647700" h="647700">
                  <a:moveTo>
                    <a:pt x="324002" y="0"/>
                  </a:moveTo>
                  <a:lnTo>
                    <a:pt x="281576" y="2807"/>
                  </a:lnTo>
                  <a:lnTo>
                    <a:pt x="240029" y="11117"/>
                  </a:lnTo>
                  <a:lnTo>
                    <a:pt x="199969" y="24758"/>
                  </a:lnTo>
                  <a:lnTo>
                    <a:pt x="162001" y="43561"/>
                  </a:lnTo>
                  <a:lnTo>
                    <a:pt x="126639" y="67178"/>
                  </a:lnTo>
                  <a:lnTo>
                    <a:pt x="94818" y="95084"/>
                  </a:lnTo>
                  <a:lnTo>
                    <a:pt x="66978" y="126839"/>
                  </a:lnTo>
                  <a:lnTo>
                    <a:pt x="43560" y="162001"/>
                  </a:lnTo>
                  <a:lnTo>
                    <a:pt x="24758" y="200124"/>
                  </a:lnTo>
                  <a:lnTo>
                    <a:pt x="11117" y="240168"/>
                  </a:lnTo>
                  <a:lnTo>
                    <a:pt x="2807" y="281628"/>
                  </a:lnTo>
                  <a:lnTo>
                    <a:pt x="0" y="324002"/>
                  </a:lnTo>
                  <a:lnTo>
                    <a:pt x="2807" y="366376"/>
                  </a:lnTo>
                  <a:lnTo>
                    <a:pt x="11117" y="407836"/>
                  </a:lnTo>
                  <a:lnTo>
                    <a:pt x="24758" y="447880"/>
                  </a:lnTo>
                  <a:lnTo>
                    <a:pt x="43560" y="486003"/>
                  </a:lnTo>
                  <a:lnTo>
                    <a:pt x="66978" y="521165"/>
                  </a:lnTo>
                  <a:lnTo>
                    <a:pt x="94818" y="552919"/>
                  </a:lnTo>
                  <a:lnTo>
                    <a:pt x="126639" y="580826"/>
                  </a:lnTo>
                  <a:lnTo>
                    <a:pt x="162001" y="604443"/>
                  </a:lnTo>
                  <a:lnTo>
                    <a:pt x="199969" y="623188"/>
                  </a:lnTo>
                  <a:lnTo>
                    <a:pt x="240029" y="636703"/>
                  </a:lnTo>
                  <a:lnTo>
                    <a:pt x="281576" y="644886"/>
                  </a:lnTo>
                  <a:lnTo>
                    <a:pt x="324002" y="647636"/>
                  </a:lnTo>
                  <a:lnTo>
                    <a:pt x="366222" y="644886"/>
                  </a:lnTo>
                  <a:lnTo>
                    <a:pt x="407663" y="636703"/>
                  </a:lnTo>
                  <a:lnTo>
                    <a:pt x="447685" y="623188"/>
                  </a:lnTo>
                  <a:lnTo>
                    <a:pt x="485647" y="604443"/>
                  </a:lnTo>
                  <a:lnTo>
                    <a:pt x="521009" y="580826"/>
                  </a:lnTo>
                  <a:lnTo>
                    <a:pt x="552831" y="552919"/>
                  </a:lnTo>
                  <a:lnTo>
                    <a:pt x="580670" y="521165"/>
                  </a:lnTo>
                  <a:lnTo>
                    <a:pt x="604088" y="486003"/>
                  </a:lnTo>
                  <a:lnTo>
                    <a:pt x="622890" y="447880"/>
                  </a:lnTo>
                  <a:lnTo>
                    <a:pt x="636531" y="407836"/>
                  </a:lnTo>
                  <a:lnTo>
                    <a:pt x="644841" y="366376"/>
                  </a:lnTo>
                  <a:lnTo>
                    <a:pt x="647649" y="324002"/>
                  </a:lnTo>
                  <a:lnTo>
                    <a:pt x="644841" y="281628"/>
                  </a:lnTo>
                  <a:lnTo>
                    <a:pt x="636531" y="240168"/>
                  </a:lnTo>
                  <a:lnTo>
                    <a:pt x="622890" y="200124"/>
                  </a:lnTo>
                  <a:lnTo>
                    <a:pt x="604088" y="162001"/>
                  </a:lnTo>
                  <a:lnTo>
                    <a:pt x="580670" y="126839"/>
                  </a:lnTo>
                  <a:lnTo>
                    <a:pt x="552831" y="95084"/>
                  </a:lnTo>
                  <a:lnTo>
                    <a:pt x="521009" y="67178"/>
                  </a:lnTo>
                  <a:lnTo>
                    <a:pt x="485647" y="43561"/>
                  </a:lnTo>
                  <a:lnTo>
                    <a:pt x="447685" y="24758"/>
                  </a:lnTo>
                  <a:lnTo>
                    <a:pt x="407663" y="11117"/>
                  </a:lnTo>
                  <a:lnTo>
                    <a:pt x="366222" y="2807"/>
                  </a:lnTo>
                  <a:lnTo>
                    <a:pt x="324002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47875" y="3809517"/>
              <a:ext cx="647700" cy="647700"/>
            </a:xfrm>
            <a:custGeom>
              <a:avLst/>
              <a:gdLst/>
              <a:ahLst/>
              <a:cxnLst/>
              <a:rect l="l" t="t" r="r" b="b"/>
              <a:pathLst>
                <a:path w="647700" h="647700">
                  <a:moveTo>
                    <a:pt x="0" y="324002"/>
                  </a:moveTo>
                  <a:lnTo>
                    <a:pt x="2807" y="281628"/>
                  </a:lnTo>
                  <a:lnTo>
                    <a:pt x="11117" y="240168"/>
                  </a:lnTo>
                  <a:lnTo>
                    <a:pt x="24758" y="200124"/>
                  </a:lnTo>
                  <a:lnTo>
                    <a:pt x="43560" y="162001"/>
                  </a:lnTo>
                  <a:lnTo>
                    <a:pt x="66978" y="126839"/>
                  </a:lnTo>
                  <a:lnTo>
                    <a:pt x="94818" y="95084"/>
                  </a:lnTo>
                  <a:lnTo>
                    <a:pt x="126639" y="67178"/>
                  </a:lnTo>
                  <a:lnTo>
                    <a:pt x="162001" y="43561"/>
                  </a:lnTo>
                  <a:lnTo>
                    <a:pt x="199969" y="24758"/>
                  </a:lnTo>
                  <a:lnTo>
                    <a:pt x="240029" y="11117"/>
                  </a:lnTo>
                  <a:lnTo>
                    <a:pt x="281576" y="2807"/>
                  </a:lnTo>
                  <a:lnTo>
                    <a:pt x="324002" y="0"/>
                  </a:lnTo>
                  <a:lnTo>
                    <a:pt x="366222" y="2807"/>
                  </a:lnTo>
                  <a:lnTo>
                    <a:pt x="407663" y="11117"/>
                  </a:lnTo>
                  <a:lnTo>
                    <a:pt x="447685" y="24758"/>
                  </a:lnTo>
                  <a:lnTo>
                    <a:pt x="485647" y="43561"/>
                  </a:lnTo>
                  <a:lnTo>
                    <a:pt x="521009" y="67178"/>
                  </a:lnTo>
                  <a:lnTo>
                    <a:pt x="552831" y="95084"/>
                  </a:lnTo>
                  <a:lnTo>
                    <a:pt x="580670" y="126839"/>
                  </a:lnTo>
                  <a:lnTo>
                    <a:pt x="604088" y="162001"/>
                  </a:lnTo>
                  <a:lnTo>
                    <a:pt x="622890" y="200124"/>
                  </a:lnTo>
                  <a:lnTo>
                    <a:pt x="636531" y="240168"/>
                  </a:lnTo>
                  <a:lnTo>
                    <a:pt x="644841" y="281628"/>
                  </a:lnTo>
                  <a:lnTo>
                    <a:pt x="647649" y="324002"/>
                  </a:lnTo>
                  <a:lnTo>
                    <a:pt x="644841" y="366376"/>
                  </a:lnTo>
                  <a:lnTo>
                    <a:pt x="636531" y="407836"/>
                  </a:lnTo>
                  <a:lnTo>
                    <a:pt x="622890" y="447880"/>
                  </a:lnTo>
                  <a:lnTo>
                    <a:pt x="604088" y="486003"/>
                  </a:lnTo>
                  <a:lnTo>
                    <a:pt x="580670" y="521165"/>
                  </a:lnTo>
                  <a:lnTo>
                    <a:pt x="552831" y="552919"/>
                  </a:lnTo>
                  <a:lnTo>
                    <a:pt x="521009" y="580826"/>
                  </a:lnTo>
                  <a:lnTo>
                    <a:pt x="485647" y="604443"/>
                  </a:lnTo>
                  <a:lnTo>
                    <a:pt x="447685" y="623188"/>
                  </a:lnTo>
                  <a:lnTo>
                    <a:pt x="407663" y="636703"/>
                  </a:lnTo>
                  <a:lnTo>
                    <a:pt x="366222" y="644886"/>
                  </a:lnTo>
                  <a:lnTo>
                    <a:pt x="324002" y="647636"/>
                  </a:lnTo>
                  <a:lnTo>
                    <a:pt x="281576" y="644886"/>
                  </a:lnTo>
                  <a:lnTo>
                    <a:pt x="240029" y="636703"/>
                  </a:lnTo>
                  <a:lnTo>
                    <a:pt x="199969" y="623188"/>
                  </a:lnTo>
                  <a:lnTo>
                    <a:pt x="162001" y="604443"/>
                  </a:lnTo>
                  <a:lnTo>
                    <a:pt x="126639" y="580826"/>
                  </a:lnTo>
                  <a:lnTo>
                    <a:pt x="94818" y="552919"/>
                  </a:lnTo>
                  <a:lnTo>
                    <a:pt x="66978" y="521165"/>
                  </a:lnTo>
                  <a:lnTo>
                    <a:pt x="43560" y="486003"/>
                  </a:lnTo>
                  <a:lnTo>
                    <a:pt x="24758" y="447880"/>
                  </a:lnTo>
                  <a:lnTo>
                    <a:pt x="11117" y="407836"/>
                  </a:lnTo>
                  <a:lnTo>
                    <a:pt x="2807" y="366376"/>
                  </a:lnTo>
                  <a:lnTo>
                    <a:pt x="0" y="324002"/>
                  </a:lnTo>
                  <a:close/>
                </a:path>
              </a:pathLst>
            </a:custGeom>
            <a:ln w="19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724124" y="3809517"/>
              <a:ext cx="647700" cy="647700"/>
            </a:xfrm>
            <a:custGeom>
              <a:avLst/>
              <a:gdLst/>
              <a:ahLst/>
              <a:cxnLst/>
              <a:rect l="l" t="t" r="r" b="b"/>
              <a:pathLst>
                <a:path w="647700" h="647700">
                  <a:moveTo>
                    <a:pt x="323989" y="0"/>
                  </a:moveTo>
                  <a:lnTo>
                    <a:pt x="281571" y="2807"/>
                  </a:lnTo>
                  <a:lnTo>
                    <a:pt x="240028" y="11117"/>
                  </a:lnTo>
                  <a:lnTo>
                    <a:pt x="199968" y="24758"/>
                  </a:lnTo>
                  <a:lnTo>
                    <a:pt x="162001" y="43561"/>
                  </a:lnTo>
                  <a:lnTo>
                    <a:pt x="126633" y="67178"/>
                  </a:lnTo>
                  <a:lnTo>
                    <a:pt x="94813" y="95084"/>
                  </a:lnTo>
                  <a:lnTo>
                    <a:pt x="66976" y="126839"/>
                  </a:lnTo>
                  <a:lnTo>
                    <a:pt x="43561" y="162001"/>
                  </a:lnTo>
                  <a:lnTo>
                    <a:pt x="24753" y="200124"/>
                  </a:lnTo>
                  <a:lnTo>
                    <a:pt x="11112" y="240168"/>
                  </a:lnTo>
                  <a:lnTo>
                    <a:pt x="2805" y="281628"/>
                  </a:lnTo>
                  <a:lnTo>
                    <a:pt x="0" y="324002"/>
                  </a:lnTo>
                  <a:lnTo>
                    <a:pt x="2805" y="366376"/>
                  </a:lnTo>
                  <a:lnTo>
                    <a:pt x="11112" y="407836"/>
                  </a:lnTo>
                  <a:lnTo>
                    <a:pt x="24753" y="447880"/>
                  </a:lnTo>
                  <a:lnTo>
                    <a:pt x="43561" y="486003"/>
                  </a:lnTo>
                  <a:lnTo>
                    <a:pt x="66976" y="521165"/>
                  </a:lnTo>
                  <a:lnTo>
                    <a:pt x="94813" y="552919"/>
                  </a:lnTo>
                  <a:lnTo>
                    <a:pt x="126633" y="580826"/>
                  </a:lnTo>
                  <a:lnTo>
                    <a:pt x="162001" y="604443"/>
                  </a:lnTo>
                  <a:lnTo>
                    <a:pt x="199968" y="623188"/>
                  </a:lnTo>
                  <a:lnTo>
                    <a:pt x="240028" y="636703"/>
                  </a:lnTo>
                  <a:lnTo>
                    <a:pt x="281571" y="644886"/>
                  </a:lnTo>
                  <a:lnTo>
                    <a:pt x="323989" y="647636"/>
                  </a:lnTo>
                  <a:lnTo>
                    <a:pt x="366209" y="644886"/>
                  </a:lnTo>
                  <a:lnTo>
                    <a:pt x="407650" y="636703"/>
                  </a:lnTo>
                  <a:lnTo>
                    <a:pt x="447673" y="623188"/>
                  </a:lnTo>
                  <a:lnTo>
                    <a:pt x="485635" y="604443"/>
                  </a:lnTo>
                  <a:lnTo>
                    <a:pt x="520997" y="580826"/>
                  </a:lnTo>
                  <a:lnTo>
                    <a:pt x="552818" y="552919"/>
                  </a:lnTo>
                  <a:lnTo>
                    <a:pt x="580657" y="521165"/>
                  </a:lnTo>
                  <a:lnTo>
                    <a:pt x="604075" y="486003"/>
                  </a:lnTo>
                  <a:lnTo>
                    <a:pt x="622878" y="447880"/>
                  </a:lnTo>
                  <a:lnTo>
                    <a:pt x="636519" y="407836"/>
                  </a:lnTo>
                  <a:lnTo>
                    <a:pt x="644828" y="366376"/>
                  </a:lnTo>
                  <a:lnTo>
                    <a:pt x="647636" y="324002"/>
                  </a:lnTo>
                  <a:lnTo>
                    <a:pt x="644828" y="281628"/>
                  </a:lnTo>
                  <a:lnTo>
                    <a:pt x="636519" y="240168"/>
                  </a:lnTo>
                  <a:lnTo>
                    <a:pt x="622878" y="200124"/>
                  </a:lnTo>
                  <a:lnTo>
                    <a:pt x="604075" y="162001"/>
                  </a:lnTo>
                  <a:lnTo>
                    <a:pt x="580657" y="126839"/>
                  </a:lnTo>
                  <a:lnTo>
                    <a:pt x="552818" y="95084"/>
                  </a:lnTo>
                  <a:lnTo>
                    <a:pt x="520997" y="67178"/>
                  </a:lnTo>
                  <a:lnTo>
                    <a:pt x="485635" y="43561"/>
                  </a:lnTo>
                  <a:lnTo>
                    <a:pt x="447673" y="24758"/>
                  </a:lnTo>
                  <a:lnTo>
                    <a:pt x="407650" y="11117"/>
                  </a:lnTo>
                  <a:lnTo>
                    <a:pt x="366209" y="2807"/>
                  </a:lnTo>
                  <a:lnTo>
                    <a:pt x="323989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724124" y="3809517"/>
              <a:ext cx="647700" cy="647700"/>
            </a:xfrm>
            <a:custGeom>
              <a:avLst/>
              <a:gdLst/>
              <a:ahLst/>
              <a:cxnLst/>
              <a:rect l="l" t="t" r="r" b="b"/>
              <a:pathLst>
                <a:path w="647700" h="647700">
                  <a:moveTo>
                    <a:pt x="0" y="324002"/>
                  </a:moveTo>
                  <a:lnTo>
                    <a:pt x="2805" y="281628"/>
                  </a:lnTo>
                  <a:lnTo>
                    <a:pt x="11112" y="240168"/>
                  </a:lnTo>
                  <a:lnTo>
                    <a:pt x="24753" y="200124"/>
                  </a:lnTo>
                  <a:lnTo>
                    <a:pt x="43561" y="162001"/>
                  </a:lnTo>
                  <a:lnTo>
                    <a:pt x="66976" y="126839"/>
                  </a:lnTo>
                  <a:lnTo>
                    <a:pt x="94813" y="95084"/>
                  </a:lnTo>
                  <a:lnTo>
                    <a:pt x="126633" y="67178"/>
                  </a:lnTo>
                  <a:lnTo>
                    <a:pt x="162001" y="43561"/>
                  </a:lnTo>
                  <a:lnTo>
                    <a:pt x="199968" y="24758"/>
                  </a:lnTo>
                  <a:lnTo>
                    <a:pt x="240028" y="11117"/>
                  </a:lnTo>
                  <a:lnTo>
                    <a:pt x="281571" y="2807"/>
                  </a:lnTo>
                  <a:lnTo>
                    <a:pt x="323989" y="0"/>
                  </a:lnTo>
                  <a:lnTo>
                    <a:pt x="366209" y="2807"/>
                  </a:lnTo>
                  <a:lnTo>
                    <a:pt x="407650" y="11117"/>
                  </a:lnTo>
                  <a:lnTo>
                    <a:pt x="447673" y="24758"/>
                  </a:lnTo>
                  <a:lnTo>
                    <a:pt x="485635" y="43561"/>
                  </a:lnTo>
                  <a:lnTo>
                    <a:pt x="520997" y="67178"/>
                  </a:lnTo>
                  <a:lnTo>
                    <a:pt x="552818" y="95084"/>
                  </a:lnTo>
                  <a:lnTo>
                    <a:pt x="580657" y="126839"/>
                  </a:lnTo>
                  <a:lnTo>
                    <a:pt x="604075" y="162001"/>
                  </a:lnTo>
                  <a:lnTo>
                    <a:pt x="622878" y="200124"/>
                  </a:lnTo>
                  <a:lnTo>
                    <a:pt x="636519" y="240168"/>
                  </a:lnTo>
                  <a:lnTo>
                    <a:pt x="644828" y="281628"/>
                  </a:lnTo>
                  <a:lnTo>
                    <a:pt x="647636" y="324002"/>
                  </a:lnTo>
                  <a:lnTo>
                    <a:pt x="644828" y="366376"/>
                  </a:lnTo>
                  <a:lnTo>
                    <a:pt x="636519" y="407836"/>
                  </a:lnTo>
                  <a:lnTo>
                    <a:pt x="622878" y="447880"/>
                  </a:lnTo>
                  <a:lnTo>
                    <a:pt x="604075" y="486003"/>
                  </a:lnTo>
                  <a:lnTo>
                    <a:pt x="580657" y="521165"/>
                  </a:lnTo>
                  <a:lnTo>
                    <a:pt x="552818" y="552919"/>
                  </a:lnTo>
                  <a:lnTo>
                    <a:pt x="520997" y="580826"/>
                  </a:lnTo>
                  <a:lnTo>
                    <a:pt x="485635" y="604443"/>
                  </a:lnTo>
                  <a:lnTo>
                    <a:pt x="447673" y="623188"/>
                  </a:lnTo>
                  <a:lnTo>
                    <a:pt x="407650" y="636703"/>
                  </a:lnTo>
                  <a:lnTo>
                    <a:pt x="366209" y="644886"/>
                  </a:lnTo>
                  <a:lnTo>
                    <a:pt x="323989" y="647636"/>
                  </a:lnTo>
                  <a:lnTo>
                    <a:pt x="281571" y="644886"/>
                  </a:lnTo>
                  <a:lnTo>
                    <a:pt x="240028" y="636703"/>
                  </a:lnTo>
                  <a:lnTo>
                    <a:pt x="199968" y="623188"/>
                  </a:lnTo>
                  <a:lnTo>
                    <a:pt x="162001" y="604443"/>
                  </a:lnTo>
                  <a:lnTo>
                    <a:pt x="126633" y="580826"/>
                  </a:lnTo>
                  <a:lnTo>
                    <a:pt x="94813" y="552919"/>
                  </a:lnTo>
                  <a:lnTo>
                    <a:pt x="66976" y="521165"/>
                  </a:lnTo>
                  <a:lnTo>
                    <a:pt x="43561" y="486003"/>
                  </a:lnTo>
                  <a:lnTo>
                    <a:pt x="24753" y="447880"/>
                  </a:lnTo>
                  <a:lnTo>
                    <a:pt x="11112" y="407836"/>
                  </a:lnTo>
                  <a:lnTo>
                    <a:pt x="2805" y="366376"/>
                  </a:lnTo>
                  <a:lnTo>
                    <a:pt x="0" y="324002"/>
                  </a:lnTo>
                  <a:close/>
                </a:path>
              </a:pathLst>
            </a:custGeom>
            <a:ln w="19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672181" y="3535819"/>
            <a:ext cx="520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latin typeface="Arial"/>
                <a:cs typeface="Arial"/>
              </a:rPr>
              <a:t>C</a:t>
            </a:r>
            <a:r>
              <a:rPr sz="1800" b="1" i="1" spc="5" dirty="0">
                <a:latin typeface="Arial"/>
                <a:cs typeface="Arial"/>
              </a:rPr>
              <a:t>o</a:t>
            </a:r>
            <a:r>
              <a:rPr sz="1800" b="1" i="1" spc="-5" dirty="0">
                <a:latin typeface="Arial"/>
                <a:cs typeface="Arial"/>
              </a:rPr>
              <a:t>la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616083" y="3150603"/>
            <a:ext cx="4045585" cy="1577340"/>
            <a:chOff x="3616083" y="3150603"/>
            <a:chExt cx="4045585" cy="1577340"/>
          </a:xfrm>
        </p:grpSpPr>
        <p:sp>
          <p:nvSpPr>
            <p:cNvPr id="25" name="object 25"/>
            <p:cNvSpPr/>
            <p:nvPr/>
          </p:nvSpPr>
          <p:spPr>
            <a:xfrm>
              <a:off x="3625926" y="3809517"/>
              <a:ext cx="647700" cy="647700"/>
            </a:xfrm>
            <a:custGeom>
              <a:avLst/>
              <a:gdLst/>
              <a:ahLst/>
              <a:cxnLst/>
              <a:rect l="l" t="t" r="r" b="b"/>
              <a:pathLst>
                <a:path w="647700" h="647700">
                  <a:moveTo>
                    <a:pt x="323989" y="0"/>
                  </a:moveTo>
                  <a:lnTo>
                    <a:pt x="281571" y="2807"/>
                  </a:lnTo>
                  <a:lnTo>
                    <a:pt x="240026" y="11117"/>
                  </a:lnTo>
                  <a:lnTo>
                    <a:pt x="199963" y="24758"/>
                  </a:lnTo>
                  <a:lnTo>
                    <a:pt x="161988" y="43561"/>
                  </a:lnTo>
                  <a:lnTo>
                    <a:pt x="126626" y="67178"/>
                  </a:lnTo>
                  <a:lnTo>
                    <a:pt x="94805" y="95084"/>
                  </a:lnTo>
                  <a:lnTo>
                    <a:pt x="66965" y="126839"/>
                  </a:lnTo>
                  <a:lnTo>
                    <a:pt x="43548" y="162001"/>
                  </a:lnTo>
                  <a:lnTo>
                    <a:pt x="24747" y="200124"/>
                  </a:lnTo>
                  <a:lnTo>
                    <a:pt x="11110" y="240168"/>
                  </a:lnTo>
                  <a:lnTo>
                    <a:pt x="2805" y="281628"/>
                  </a:lnTo>
                  <a:lnTo>
                    <a:pt x="0" y="324002"/>
                  </a:lnTo>
                  <a:lnTo>
                    <a:pt x="2805" y="366376"/>
                  </a:lnTo>
                  <a:lnTo>
                    <a:pt x="11110" y="407836"/>
                  </a:lnTo>
                  <a:lnTo>
                    <a:pt x="24747" y="447880"/>
                  </a:lnTo>
                  <a:lnTo>
                    <a:pt x="43548" y="486003"/>
                  </a:lnTo>
                  <a:lnTo>
                    <a:pt x="66965" y="521165"/>
                  </a:lnTo>
                  <a:lnTo>
                    <a:pt x="94805" y="552919"/>
                  </a:lnTo>
                  <a:lnTo>
                    <a:pt x="126626" y="580826"/>
                  </a:lnTo>
                  <a:lnTo>
                    <a:pt x="161988" y="604443"/>
                  </a:lnTo>
                  <a:lnTo>
                    <a:pt x="199963" y="623188"/>
                  </a:lnTo>
                  <a:lnTo>
                    <a:pt x="240026" y="636703"/>
                  </a:lnTo>
                  <a:lnTo>
                    <a:pt x="281571" y="644886"/>
                  </a:lnTo>
                  <a:lnTo>
                    <a:pt x="323989" y="647636"/>
                  </a:lnTo>
                  <a:lnTo>
                    <a:pt x="366209" y="644886"/>
                  </a:lnTo>
                  <a:lnTo>
                    <a:pt x="407650" y="636703"/>
                  </a:lnTo>
                  <a:lnTo>
                    <a:pt x="447673" y="623188"/>
                  </a:lnTo>
                  <a:lnTo>
                    <a:pt x="485635" y="604443"/>
                  </a:lnTo>
                  <a:lnTo>
                    <a:pt x="520997" y="580826"/>
                  </a:lnTo>
                  <a:lnTo>
                    <a:pt x="552818" y="552919"/>
                  </a:lnTo>
                  <a:lnTo>
                    <a:pt x="580657" y="521165"/>
                  </a:lnTo>
                  <a:lnTo>
                    <a:pt x="604075" y="486003"/>
                  </a:lnTo>
                  <a:lnTo>
                    <a:pt x="622878" y="447880"/>
                  </a:lnTo>
                  <a:lnTo>
                    <a:pt x="636519" y="407836"/>
                  </a:lnTo>
                  <a:lnTo>
                    <a:pt x="644828" y="366376"/>
                  </a:lnTo>
                  <a:lnTo>
                    <a:pt x="647636" y="324002"/>
                  </a:lnTo>
                  <a:lnTo>
                    <a:pt x="644828" y="281628"/>
                  </a:lnTo>
                  <a:lnTo>
                    <a:pt x="636519" y="240168"/>
                  </a:lnTo>
                  <a:lnTo>
                    <a:pt x="622878" y="200124"/>
                  </a:lnTo>
                  <a:lnTo>
                    <a:pt x="604075" y="162001"/>
                  </a:lnTo>
                  <a:lnTo>
                    <a:pt x="580657" y="126839"/>
                  </a:lnTo>
                  <a:lnTo>
                    <a:pt x="552818" y="95084"/>
                  </a:lnTo>
                  <a:lnTo>
                    <a:pt x="520997" y="67178"/>
                  </a:lnTo>
                  <a:lnTo>
                    <a:pt x="485635" y="43561"/>
                  </a:lnTo>
                  <a:lnTo>
                    <a:pt x="447673" y="24758"/>
                  </a:lnTo>
                  <a:lnTo>
                    <a:pt x="407650" y="11117"/>
                  </a:lnTo>
                  <a:lnTo>
                    <a:pt x="366209" y="2807"/>
                  </a:lnTo>
                  <a:lnTo>
                    <a:pt x="323989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625926" y="3809517"/>
              <a:ext cx="647700" cy="647700"/>
            </a:xfrm>
            <a:custGeom>
              <a:avLst/>
              <a:gdLst/>
              <a:ahLst/>
              <a:cxnLst/>
              <a:rect l="l" t="t" r="r" b="b"/>
              <a:pathLst>
                <a:path w="647700" h="647700">
                  <a:moveTo>
                    <a:pt x="0" y="324002"/>
                  </a:moveTo>
                  <a:lnTo>
                    <a:pt x="2805" y="281628"/>
                  </a:lnTo>
                  <a:lnTo>
                    <a:pt x="11110" y="240168"/>
                  </a:lnTo>
                  <a:lnTo>
                    <a:pt x="24747" y="200124"/>
                  </a:lnTo>
                  <a:lnTo>
                    <a:pt x="43548" y="162001"/>
                  </a:lnTo>
                  <a:lnTo>
                    <a:pt x="66965" y="126839"/>
                  </a:lnTo>
                  <a:lnTo>
                    <a:pt x="94805" y="95084"/>
                  </a:lnTo>
                  <a:lnTo>
                    <a:pt x="126626" y="67178"/>
                  </a:lnTo>
                  <a:lnTo>
                    <a:pt x="161988" y="43561"/>
                  </a:lnTo>
                  <a:lnTo>
                    <a:pt x="199963" y="24758"/>
                  </a:lnTo>
                  <a:lnTo>
                    <a:pt x="240026" y="11117"/>
                  </a:lnTo>
                  <a:lnTo>
                    <a:pt x="281571" y="2807"/>
                  </a:lnTo>
                  <a:lnTo>
                    <a:pt x="323989" y="0"/>
                  </a:lnTo>
                  <a:lnTo>
                    <a:pt x="366209" y="2807"/>
                  </a:lnTo>
                  <a:lnTo>
                    <a:pt x="407650" y="11117"/>
                  </a:lnTo>
                  <a:lnTo>
                    <a:pt x="447673" y="24758"/>
                  </a:lnTo>
                  <a:lnTo>
                    <a:pt x="485635" y="43561"/>
                  </a:lnTo>
                  <a:lnTo>
                    <a:pt x="520997" y="67178"/>
                  </a:lnTo>
                  <a:lnTo>
                    <a:pt x="552818" y="95084"/>
                  </a:lnTo>
                  <a:lnTo>
                    <a:pt x="580657" y="126839"/>
                  </a:lnTo>
                  <a:lnTo>
                    <a:pt x="604075" y="162001"/>
                  </a:lnTo>
                  <a:lnTo>
                    <a:pt x="622878" y="200124"/>
                  </a:lnTo>
                  <a:lnTo>
                    <a:pt x="636519" y="240168"/>
                  </a:lnTo>
                  <a:lnTo>
                    <a:pt x="644828" y="281628"/>
                  </a:lnTo>
                  <a:lnTo>
                    <a:pt x="647636" y="324002"/>
                  </a:lnTo>
                  <a:lnTo>
                    <a:pt x="644828" y="366376"/>
                  </a:lnTo>
                  <a:lnTo>
                    <a:pt x="636519" y="407836"/>
                  </a:lnTo>
                  <a:lnTo>
                    <a:pt x="622878" y="447880"/>
                  </a:lnTo>
                  <a:lnTo>
                    <a:pt x="604075" y="486003"/>
                  </a:lnTo>
                  <a:lnTo>
                    <a:pt x="580657" y="521165"/>
                  </a:lnTo>
                  <a:lnTo>
                    <a:pt x="552818" y="552919"/>
                  </a:lnTo>
                  <a:lnTo>
                    <a:pt x="520997" y="580826"/>
                  </a:lnTo>
                  <a:lnTo>
                    <a:pt x="485635" y="604443"/>
                  </a:lnTo>
                  <a:lnTo>
                    <a:pt x="447673" y="623188"/>
                  </a:lnTo>
                  <a:lnTo>
                    <a:pt x="407650" y="636703"/>
                  </a:lnTo>
                  <a:lnTo>
                    <a:pt x="366209" y="644886"/>
                  </a:lnTo>
                  <a:lnTo>
                    <a:pt x="323989" y="647636"/>
                  </a:lnTo>
                  <a:lnTo>
                    <a:pt x="281571" y="644886"/>
                  </a:lnTo>
                  <a:lnTo>
                    <a:pt x="240026" y="636703"/>
                  </a:lnTo>
                  <a:lnTo>
                    <a:pt x="199963" y="623188"/>
                  </a:lnTo>
                  <a:lnTo>
                    <a:pt x="161988" y="604443"/>
                  </a:lnTo>
                  <a:lnTo>
                    <a:pt x="126626" y="580826"/>
                  </a:lnTo>
                  <a:lnTo>
                    <a:pt x="94805" y="552919"/>
                  </a:lnTo>
                  <a:lnTo>
                    <a:pt x="66965" y="521165"/>
                  </a:lnTo>
                  <a:lnTo>
                    <a:pt x="43548" y="486003"/>
                  </a:lnTo>
                  <a:lnTo>
                    <a:pt x="24747" y="447880"/>
                  </a:lnTo>
                  <a:lnTo>
                    <a:pt x="11110" y="407836"/>
                  </a:lnTo>
                  <a:lnTo>
                    <a:pt x="2805" y="366376"/>
                  </a:lnTo>
                  <a:lnTo>
                    <a:pt x="0" y="324002"/>
                  </a:lnTo>
                  <a:close/>
                </a:path>
              </a:pathLst>
            </a:custGeom>
            <a:ln w="19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165797" y="3603599"/>
              <a:ext cx="388620" cy="635"/>
            </a:xfrm>
            <a:custGeom>
              <a:avLst/>
              <a:gdLst/>
              <a:ahLst/>
              <a:cxnLst/>
              <a:rect l="l" t="t" r="r" b="b"/>
              <a:pathLst>
                <a:path w="388620" h="635">
                  <a:moveTo>
                    <a:pt x="0" y="0"/>
                  </a:moveTo>
                  <a:lnTo>
                    <a:pt x="388442" y="355"/>
                  </a:lnTo>
                </a:path>
              </a:pathLst>
            </a:custGeom>
            <a:ln w="57239">
              <a:solidFill>
                <a:srgbClr val="CC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546682" y="3546716"/>
              <a:ext cx="114935" cy="114935"/>
            </a:xfrm>
            <a:custGeom>
              <a:avLst/>
              <a:gdLst/>
              <a:ahLst/>
              <a:cxnLst/>
              <a:rect l="l" t="t" r="r" b="b"/>
              <a:pathLst>
                <a:path w="114934" h="114935">
                  <a:moveTo>
                    <a:pt x="0" y="0"/>
                  </a:moveTo>
                  <a:lnTo>
                    <a:pt x="0" y="114477"/>
                  </a:lnTo>
                  <a:lnTo>
                    <a:pt x="114477" y="572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165797" y="4670285"/>
              <a:ext cx="388620" cy="635"/>
            </a:xfrm>
            <a:custGeom>
              <a:avLst/>
              <a:gdLst/>
              <a:ahLst/>
              <a:cxnLst/>
              <a:rect l="l" t="t" r="r" b="b"/>
              <a:pathLst>
                <a:path w="388620" h="635">
                  <a:moveTo>
                    <a:pt x="0" y="0"/>
                  </a:moveTo>
                  <a:lnTo>
                    <a:pt x="388442" y="355"/>
                  </a:lnTo>
                </a:path>
              </a:pathLst>
            </a:custGeom>
            <a:ln w="57239">
              <a:solidFill>
                <a:srgbClr val="CC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546682" y="4613401"/>
              <a:ext cx="114935" cy="114935"/>
            </a:xfrm>
            <a:custGeom>
              <a:avLst/>
              <a:gdLst/>
              <a:ahLst/>
              <a:cxnLst/>
              <a:rect l="l" t="t" r="r" b="b"/>
              <a:pathLst>
                <a:path w="114934" h="114935">
                  <a:moveTo>
                    <a:pt x="0" y="0"/>
                  </a:moveTo>
                  <a:lnTo>
                    <a:pt x="0" y="114477"/>
                  </a:lnTo>
                  <a:lnTo>
                    <a:pt x="114477" y="572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698794" y="3592436"/>
              <a:ext cx="388620" cy="635"/>
            </a:xfrm>
            <a:custGeom>
              <a:avLst/>
              <a:gdLst/>
              <a:ahLst/>
              <a:cxnLst/>
              <a:rect l="l" t="t" r="r" b="b"/>
              <a:pathLst>
                <a:path w="388620" h="635">
                  <a:moveTo>
                    <a:pt x="0" y="0"/>
                  </a:moveTo>
                  <a:lnTo>
                    <a:pt x="388442" y="368"/>
                  </a:lnTo>
                </a:path>
              </a:pathLst>
            </a:custGeom>
            <a:ln w="57239">
              <a:solidFill>
                <a:srgbClr val="CC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079680" y="3535565"/>
              <a:ext cx="114935" cy="114935"/>
            </a:xfrm>
            <a:custGeom>
              <a:avLst/>
              <a:gdLst/>
              <a:ahLst/>
              <a:cxnLst/>
              <a:rect l="l" t="t" r="r" b="b"/>
              <a:pathLst>
                <a:path w="114935" h="114935">
                  <a:moveTo>
                    <a:pt x="0" y="0"/>
                  </a:moveTo>
                  <a:lnTo>
                    <a:pt x="0" y="114477"/>
                  </a:lnTo>
                  <a:lnTo>
                    <a:pt x="114477" y="572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697359" y="4662360"/>
              <a:ext cx="388620" cy="635"/>
            </a:xfrm>
            <a:custGeom>
              <a:avLst/>
              <a:gdLst/>
              <a:ahLst/>
              <a:cxnLst/>
              <a:rect l="l" t="t" r="r" b="b"/>
              <a:pathLst>
                <a:path w="388620" h="635">
                  <a:moveTo>
                    <a:pt x="0" y="0"/>
                  </a:moveTo>
                  <a:lnTo>
                    <a:pt x="388442" y="355"/>
                  </a:lnTo>
                </a:path>
              </a:pathLst>
            </a:custGeom>
            <a:ln w="57239">
              <a:solidFill>
                <a:srgbClr val="CC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078245" y="4605477"/>
              <a:ext cx="114935" cy="114935"/>
            </a:xfrm>
            <a:custGeom>
              <a:avLst/>
              <a:gdLst/>
              <a:ahLst/>
              <a:cxnLst/>
              <a:rect l="l" t="t" r="r" b="b"/>
              <a:pathLst>
                <a:path w="114935" h="114935">
                  <a:moveTo>
                    <a:pt x="0" y="0"/>
                  </a:moveTo>
                  <a:lnTo>
                    <a:pt x="0" y="114477"/>
                  </a:lnTo>
                  <a:lnTo>
                    <a:pt x="114477" y="572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783033" y="3797998"/>
              <a:ext cx="356870" cy="742315"/>
            </a:xfrm>
            <a:custGeom>
              <a:avLst/>
              <a:gdLst/>
              <a:ahLst/>
              <a:cxnLst/>
              <a:rect l="l" t="t" r="r" b="b"/>
              <a:pathLst>
                <a:path w="356870" h="742314">
                  <a:moveTo>
                    <a:pt x="0" y="741959"/>
                  </a:moveTo>
                  <a:lnTo>
                    <a:pt x="356768" y="0"/>
                  </a:lnTo>
                </a:path>
              </a:pathLst>
            </a:custGeom>
            <a:ln w="57239">
              <a:solidFill>
                <a:srgbClr val="CC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085077" y="3701884"/>
              <a:ext cx="103505" cy="128270"/>
            </a:xfrm>
            <a:custGeom>
              <a:avLst/>
              <a:gdLst/>
              <a:ahLst/>
              <a:cxnLst/>
              <a:rect l="l" t="t" r="r" b="b"/>
              <a:pathLst>
                <a:path w="103504" h="128270">
                  <a:moveTo>
                    <a:pt x="101168" y="0"/>
                  </a:moveTo>
                  <a:lnTo>
                    <a:pt x="0" y="78473"/>
                  </a:lnTo>
                  <a:lnTo>
                    <a:pt x="102958" y="127800"/>
                  </a:lnTo>
                  <a:lnTo>
                    <a:pt x="101168" y="0"/>
                  </a:lnTo>
                  <a:close/>
                </a:path>
              </a:pathLst>
            </a:custGeom>
            <a:solidFill>
              <a:srgbClr val="CC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800674" y="3735362"/>
              <a:ext cx="346075" cy="721360"/>
            </a:xfrm>
            <a:custGeom>
              <a:avLst/>
              <a:gdLst/>
              <a:ahLst/>
              <a:cxnLst/>
              <a:rect l="l" t="t" r="r" b="b"/>
              <a:pathLst>
                <a:path w="346075" h="721360">
                  <a:moveTo>
                    <a:pt x="0" y="0"/>
                  </a:moveTo>
                  <a:lnTo>
                    <a:pt x="345960" y="721080"/>
                  </a:lnTo>
                </a:path>
              </a:pathLst>
            </a:custGeom>
            <a:ln w="57239">
              <a:solidFill>
                <a:srgbClr val="CC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091554" y="4425124"/>
              <a:ext cx="103505" cy="128270"/>
            </a:xfrm>
            <a:custGeom>
              <a:avLst/>
              <a:gdLst/>
              <a:ahLst/>
              <a:cxnLst/>
              <a:rect l="l" t="t" r="r" b="b"/>
              <a:pathLst>
                <a:path w="103504" h="128270">
                  <a:moveTo>
                    <a:pt x="103327" y="0"/>
                  </a:moveTo>
                  <a:lnTo>
                    <a:pt x="0" y="49314"/>
                  </a:lnTo>
                  <a:lnTo>
                    <a:pt x="101168" y="127800"/>
                  </a:lnTo>
                  <a:lnTo>
                    <a:pt x="103327" y="0"/>
                  </a:lnTo>
                  <a:close/>
                </a:path>
              </a:pathLst>
            </a:custGeom>
            <a:solidFill>
              <a:srgbClr val="CC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203873" y="3160445"/>
              <a:ext cx="1003300" cy="892175"/>
            </a:xfrm>
            <a:custGeom>
              <a:avLst/>
              <a:gdLst/>
              <a:ahLst/>
              <a:cxnLst/>
              <a:rect l="l" t="t" r="r" b="b"/>
              <a:pathLst>
                <a:path w="1003300" h="892175">
                  <a:moveTo>
                    <a:pt x="1002969" y="0"/>
                  </a:moveTo>
                  <a:lnTo>
                    <a:pt x="0" y="0"/>
                  </a:lnTo>
                  <a:lnTo>
                    <a:pt x="0" y="891717"/>
                  </a:lnTo>
                  <a:lnTo>
                    <a:pt x="501484" y="891717"/>
                  </a:lnTo>
                  <a:lnTo>
                    <a:pt x="1002969" y="891717"/>
                  </a:lnTo>
                  <a:lnTo>
                    <a:pt x="1002969" y="0"/>
                  </a:lnTo>
                  <a:close/>
                </a:path>
              </a:pathLst>
            </a:custGeom>
            <a:solidFill>
              <a:srgbClr val="95FF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203873" y="3160445"/>
              <a:ext cx="1003300" cy="892175"/>
            </a:xfrm>
            <a:custGeom>
              <a:avLst/>
              <a:gdLst/>
              <a:ahLst/>
              <a:cxnLst/>
              <a:rect l="l" t="t" r="r" b="b"/>
              <a:pathLst>
                <a:path w="1003300" h="892175">
                  <a:moveTo>
                    <a:pt x="501484" y="891717"/>
                  </a:moveTo>
                  <a:lnTo>
                    <a:pt x="0" y="891717"/>
                  </a:lnTo>
                  <a:lnTo>
                    <a:pt x="0" y="0"/>
                  </a:lnTo>
                  <a:lnTo>
                    <a:pt x="1002969" y="0"/>
                  </a:lnTo>
                  <a:lnTo>
                    <a:pt x="1002969" y="891717"/>
                  </a:lnTo>
                  <a:lnTo>
                    <a:pt x="501484" y="891717"/>
                  </a:lnTo>
                  <a:close/>
                </a:path>
              </a:pathLst>
            </a:custGeom>
            <a:ln w="19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221158" y="3787914"/>
              <a:ext cx="977900" cy="252095"/>
            </a:xfrm>
            <a:custGeom>
              <a:avLst/>
              <a:gdLst/>
              <a:ahLst/>
              <a:cxnLst/>
              <a:rect l="l" t="t" r="r" b="b"/>
              <a:pathLst>
                <a:path w="977900" h="252095">
                  <a:moveTo>
                    <a:pt x="977404" y="0"/>
                  </a:moveTo>
                  <a:lnTo>
                    <a:pt x="0" y="0"/>
                  </a:lnTo>
                  <a:lnTo>
                    <a:pt x="0" y="252006"/>
                  </a:lnTo>
                  <a:lnTo>
                    <a:pt x="488886" y="252006"/>
                  </a:lnTo>
                  <a:lnTo>
                    <a:pt x="977404" y="252006"/>
                  </a:lnTo>
                  <a:lnTo>
                    <a:pt x="977404" y="0"/>
                  </a:lnTo>
                  <a:close/>
                </a:path>
              </a:pathLst>
            </a:custGeom>
            <a:solidFill>
              <a:srgbClr val="FFD8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7548740" y="3850817"/>
            <a:ext cx="824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Arial"/>
                <a:cs typeface="Arial"/>
              </a:rPr>
              <a:t>Sali</a:t>
            </a:r>
            <a:r>
              <a:rPr sz="1800" b="1" i="1" spc="5" dirty="0">
                <a:latin typeface="Arial"/>
                <a:cs typeface="Arial"/>
              </a:rPr>
              <a:t>d</a:t>
            </a:r>
            <a:r>
              <a:rPr sz="1800" b="1" i="1" spc="-15" dirty="0">
                <a:latin typeface="Arial"/>
                <a:cs typeface="Arial"/>
              </a:rPr>
              <a:t>a</a:t>
            </a:r>
            <a:r>
              <a:rPr sz="1800" b="1" i="1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416179" y="3173666"/>
            <a:ext cx="5797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5" dirty="0">
                <a:latin typeface="Arial"/>
                <a:cs typeface="Arial"/>
              </a:rPr>
              <a:t>Fase</a:t>
            </a:r>
            <a:r>
              <a:rPr sz="1400" b="1" i="1" spc="-7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267500" y="3642385"/>
            <a:ext cx="8750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10" dirty="0">
                <a:latin typeface="Arial"/>
                <a:cs typeface="Arial"/>
              </a:rPr>
              <a:t>Channel</a:t>
            </a:r>
            <a:r>
              <a:rPr sz="1400" b="1" i="1" spc="-4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6194031" y="4217276"/>
            <a:ext cx="1022985" cy="911860"/>
            <a:chOff x="6194031" y="4217276"/>
            <a:chExt cx="1022985" cy="911860"/>
          </a:xfrm>
        </p:grpSpPr>
        <p:sp>
          <p:nvSpPr>
            <p:cNvPr id="46" name="object 46"/>
            <p:cNvSpPr/>
            <p:nvPr/>
          </p:nvSpPr>
          <p:spPr>
            <a:xfrm>
              <a:off x="6203873" y="4227118"/>
              <a:ext cx="1003300" cy="892175"/>
            </a:xfrm>
            <a:custGeom>
              <a:avLst/>
              <a:gdLst/>
              <a:ahLst/>
              <a:cxnLst/>
              <a:rect l="l" t="t" r="r" b="b"/>
              <a:pathLst>
                <a:path w="1003300" h="892175">
                  <a:moveTo>
                    <a:pt x="1002969" y="0"/>
                  </a:moveTo>
                  <a:lnTo>
                    <a:pt x="0" y="0"/>
                  </a:lnTo>
                  <a:lnTo>
                    <a:pt x="0" y="891717"/>
                  </a:lnTo>
                  <a:lnTo>
                    <a:pt x="501484" y="891717"/>
                  </a:lnTo>
                  <a:lnTo>
                    <a:pt x="1002969" y="891717"/>
                  </a:lnTo>
                  <a:lnTo>
                    <a:pt x="1002969" y="0"/>
                  </a:lnTo>
                  <a:close/>
                </a:path>
              </a:pathLst>
            </a:custGeom>
            <a:solidFill>
              <a:srgbClr val="95FF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203873" y="4227118"/>
              <a:ext cx="1003300" cy="892175"/>
            </a:xfrm>
            <a:custGeom>
              <a:avLst/>
              <a:gdLst/>
              <a:ahLst/>
              <a:cxnLst/>
              <a:rect l="l" t="t" r="r" b="b"/>
              <a:pathLst>
                <a:path w="1003300" h="892175">
                  <a:moveTo>
                    <a:pt x="501484" y="891717"/>
                  </a:moveTo>
                  <a:lnTo>
                    <a:pt x="0" y="891717"/>
                  </a:lnTo>
                  <a:lnTo>
                    <a:pt x="0" y="0"/>
                  </a:lnTo>
                  <a:lnTo>
                    <a:pt x="1002969" y="0"/>
                  </a:lnTo>
                  <a:lnTo>
                    <a:pt x="1002969" y="891717"/>
                  </a:lnTo>
                  <a:lnTo>
                    <a:pt x="501484" y="891717"/>
                  </a:lnTo>
                  <a:close/>
                </a:path>
              </a:pathLst>
            </a:custGeom>
            <a:ln w="19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221158" y="4854600"/>
              <a:ext cx="977900" cy="252095"/>
            </a:xfrm>
            <a:custGeom>
              <a:avLst/>
              <a:gdLst/>
              <a:ahLst/>
              <a:cxnLst/>
              <a:rect l="l" t="t" r="r" b="b"/>
              <a:pathLst>
                <a:path w="977900" h="252095">
                  <a:moveTo>
                    <a:pt x="977404" y="0"/>
                  </a:moveTo>
                  <a:lnTo>
                    <a:pt x="0" y="0"/>
                  </a:lnTo>
                  <a:lnTo>
                    <a:pt x="0" y="251993"/>
                  </a:lnTo>
                  <a:lnTo>
                    <a:pt x="488886" y="251993"/>
                  </a:lnTo>
                  <a:lnTo>
                    <a:pt x="977404" y="251993"/>
                  </a:lnTo>
                  <a:lnTo>
                    <a:pt x="977404" y="0"/>
                  </a:lnTo>
                  <a:close/>
                </a:path>
              </a:pathLst>
            </a:custGeom>
            <a:solidFill>
              <a:srgbClr val="FFD8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6416179" y="4240339"/>
            <a:ext cx="5797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5" dirty="0">
                <a:latin typeface="Arial"/>
                <a:cs typeface="Arial"/>
              </a:rPr>
              <a:t>Fase</a:t>
            </a:r>
            <a:r>
              <a:rPr sz="1400" b="1" i="1" spc="-7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267500" y="4710506"/>
            <a:ext cx="8750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10" dirty="0">
                <a:latin typeface="Arial"/>
                <a:cs typeface="Arial"/>
              </a:rPr>
              <a:t>Channel</a:t>
            </a:r>
            <a:r>
              <a:rPr sz="1400" b="1" i="1" spc="-4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4579277" y="3150603"/>
            <a:ext cx="1266190" cy="1440815"/>
            <a:chOff x="4579277" y="3150603"/>
            <a:chExt cx="1266190" cy="1440815"/>
          </a:xfrm>
        </p:grpSpPr>
        <p:sp>
          <p:nvSpPr>
            <p:cNvPr id="52" name="object 52"/>
            <p:cNvSpPr/>
            <p:nvPr/>
          </p:nvSpPr>
          <p:spPr>
            <a:xfrm>
              <a:off x="4598644" y="3670198"/>
              <a:ext cx="635" cy="902335"/>
            </a:xfrm>
            <a:custGeom>
              <a:avLst/>
              <a:gdLst/>
              <a:ahLst/>
              <a:cxnLst/>
              <a:rect l="l" t="t" r="r" b="b"/>
              <a:pathLst>
                <a:path w="635" h="902335">
                  <a:moveTo>
                    <a:pt x="0" y="0"/>
                  </a:moveTo>
                  <a:lnTo>
                    <a:pt x="355" y="901801"/>
                  </a:lnTo>
                </a:path>
              </a:pathLst>
            </a:custGeom>
            <a:ln w="38159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628883" y="3855237"/>
              <a:ext cx="135890" cy="280670"/>
            </a:xfrm>
            <a:custGeom>
              <a:avLst/>
              <a:gdLst/>
              <a:ahLst/>
              <a:cxnLst/>
              <a:rect l="l" t="t" r="r" b="b"/>
              <a:pathLst>
                <a:path w="135889" h="280670">
                  <a:moveTo>
                    <a:pt x="0" y="280085"/>
                  </a:moveTo>
                  <a:lnTo>
                    <a:pt x="135712" y="0"/>
                  </a:lnTo>
                </a:path>
              </a:pathLst>
            </a:custGeom>
            <a:ln w="57239">
              <a:solidFill>
                <a:srgbClr val="CC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709883" y="3759123"/>
              <a:ext cx="103505" cy="128270"/>
            </a:xfrm>
            <a:custGeom>
              <a:avLst/>
              <a:gdLst/>
              <a:ahLst/>
              <a:cxnLst/>
              <a:rect l="l" t="t" r="r" b="b"/>
              <a:pathLst>
                <a:path w="103504" h="128270">
                  <a:moveTo>
                    <a:pt x="101511" y="0"/>
                  </a:moveTo>
                  <a:lnTo>
                    <a:pt x="0" y="78117"/>
                  </a:lnTo>
                  <a:lnTo>
                    <a:pt x="102958" y="128155"/>
                  </a:lnTo>
                  <a:lnTo>
                    <a:pt x="101511" y="0"/>
                  </a:lnTo>
                  <a:close/>
                </a:path>
              </a:pathLst>
            </a:custGeom>
            <a:solidFill>
              <a:srgbClr val="CC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611598" y="4119486"/>
              <a:ext cx="149860" cy="306070"/>
            </a:xfrm>
            <a:custGeom>
              <a:avLst/>
              <a:gdLst/>
              <a:ahLst/>
              <a:cxnLst/>
              <a:rect l="l" t="t" r="r" b="b"/>
              <a:pathLst>
                <a:path w="149860" h="306070">
                  <a:moveTo>
                    <a:pt x="0" y="0"/>
                  </a:moveTo>
                  <a:lnTo>
                    <a:pt x="149758" y="305638"/>
                  </a:lnTo>
                </a:path>
              </a:pathLst>
            </a:custGeom>
            <a:ln w="57239">
              <a:solidFill>
                <a:srgbClr val="CC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706645" y="4392714"/>
              <a:ext cx="103505" cy="128270"/>
            </a:xfrm>
            <a:custGeom>
              <a:avLst/>
              <a:gdLst/>
              <a:ahLst/>
              <a:cxnLst/>
              <a:rect l="l" t="t" r="r" b="b"/>
              <a:pathLst>
                <a:path w="103504" h="128270">
                  <a:moveTo>
                    <a:pt x="102958" y="0"/>
                  </a:moveTo>
                  <a:lnTo>
                    <a:pt x="0" y="50761"/>
                  </a:lnTo>
                  <a:lnTo>
                    <a:pt x="101879" y="128168"/>
                  </a:lnTo>
                  <a:lnTo>
                    <a:pt x="102958" y="0"/>
                  </a:lnTo>
                  <a:close/>
                </a:path>
              </a:pathLst>
            </a:custGeom>
            <a:solidFill>
              <a:srgbClr val="CC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832273" y="3160445"/>
              <a:ext cx="1003300" cy="892175"/>
            </a:xfrm>
            <a:custGeom>
              <a:avLst/>
              <a:gdLst/>
              <a:ahLst/>
              <a:cxnLst/>
              <a:rect l="l" t="t" r="r" b="b"/>
              <a:pathLst>
                <a:path w="1003300" h="892175">
                  <a:moveTo>
                    <a:pt x="1002969" y="0"/>
                  </a:moveTo>
                  <a:lnTo>
                    <a:pt x="0" y="0"/>
                  </a:lnTo>
                  <a:lnTo>
                    <a:pt x="0" y="891717"/>
                  </a:lnTo>
                  <a:lnTo>
                    <a:pt x="501484" y="891717"/>
                  </a:lnTo>
                  <a:lnTo>
                    <a:pt x="1002969" y="891717"/>
                  </a:lnTo>
                  <a:lnTo>
                    <a:pt x="1002969" y="0"/>
                  </a:lnTo>
                  <a:close/>
                </a:path>
              </a:pathLst>
            </a:custGeom>
            <a:solidFill>
              <a:srgbClr val="95FF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832273" y="3160445"/>
              <a:ext cx="1003300" cy="892175"/>
            </a:xfrm>
            <a:custGeom>
              <a:avLst/>
              <a:gdLst/>
              <a:ahLst/>
              <a:cxnLst/>
              <a:rect l="l" t="t" r="r" b="b"/>
              <a:pathLst>
                <a:path w="1003300" h="892175">
                  <a:moveTo>
                    <a:pt x="501484" y="891717"/>
                  </a:moveTo>
                  <a:lnTo>
                    <a:pt x="0" y="891717"/>
                  </a:lnTo>
                  <a:lnTo>
                    <a:pt x="0" y="0"/>
                  </a:lnTo>
                  <a:lnTo>
                    <a:pt x="1002969" y="0"/>
                  </a:lnTo>
                  <a:lnTo>
                    <a:pt x="1002969" y="891717"/>
                  </a:lnTo>
                  <a:lnTo>
                    <a:pt x="501484" y="891717"/>
                  </a:lnTo>
                  <a:close/>
                </a:path>
              </a:pathLst>
            </a:custGeom>
            <a:ln w="19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849558" y="3787914"/>
              <a:ext cx="977900" cy="252095"/>
            </a:xfrm>
            <a:custGeom>
              <a:avLst/>
              <a:gdLst/>
              <a:ahLst/>
              <a:cxnLst/>
              <a:rect l="l" t="t" r="r" b="b"/>
              <a:pathLst>
                <a:path w="977900" h="252095">
                  <a:moveTo>
                    <a:pt x="977404" y="0"/>
                  </a:moveTo>
                  <a:lnTo>
                    <a:pt x="0" y="0"/>
                  </a:lnTo>
                  <a:lnTo>
                    <a:pt x="0" y="252006"/>
                  </a:lnTo>
                  <a:lnTo>
                    <a:pt x="488886" y="252006"/>
                  </a:lnTo>
                  <a:lnTo>
                    <a:pt x="977404" y="252006"/>
                  </a:lnTo>
                  <a:lnTo>
                    <a:pt x="977404" y="0"/>
                  </a:lnTo>
                  <a:close/>
                </a:path>
              </a:pathLst>
            </a:custGeom>
            <a:solidFill>
              <a:srgbClr val="FFD8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5044579" y="3173666"/>
            <a:ext cx="5797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5" dirty="0">
                <a:latin typeface="Arial"/>
                <a:cs typeface="Arial"/>
              </a:rPr>
              <a:t>Fase</a:t>
            </a:r>
            <a:r>
              <a:rPr sz="1400" b="1" i="1" spc="-7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895900" y="3642385"/>
            <a:ext cx="8750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10" dirty="0">
                <a:latin typeface="Arial"/>
                <a:cs typeface="Arial"/>
              </a:rPr>
              <a:t>Channel</a:t>
            </a:r>
            <a:r>
              <a:rPr sz="1400" b="1" i="1" spc="-4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4822431" y="4217276"/>
            <a:ext cx="1022985" cy="911860"/>
            <a:chOff x="4822431" y="4217276"/>
            <a:chExt cx="1022985" cy="911860"/>
          </a:xfrm>
        </p:grpSpPr>
        <p:sp>
          <p:nvSpPr>
            <p:cNvPr id="63" name="object 63"/>
            <p:cNvSpPr/>
            <p:nvPr/>
          </p:nvSpPr>
          <p:spPr>
            <a:xfrm>
              <a:off x="4832273" y="4227118"/>
              <a:ext cx="1003300" cy="892175"/>
            </a:xfrm>
            <a:custGeom>
              <a:avLst/>
              <a:gdLst/>
              <a:ahLst/>
              <a:cxnLst/>
              <a:rect l="l" t="t" r="r" b="b"/>
              <a:pathLst>
                <a:path w="1003300" h="892175">
                  <a:moveTo>
                    <a:pt x="1002969" y="0"/>
                  </a:moveTo>
                  <a:lnTo>
                    <a:pt x="0" y="0"/>
                  </a:lnTo>
                  <a:lnTo>
                    <a:pt x="0" y="891717"/>
                  </a:lnTo>
                  <a:lnTo>
                    <a:pt x="501484" y="891717"/>
                  </a:lnTo>
                  <a:lnTo>
                    <a:pt x="1002969" y="891717"/>
                  </a:lnTo>
                  <a:lnTo>
                    <a:pt x="1002969" y="0"/>
                  </a:lnTo>
                  <a:close/>
                </a:path>
              </a:pathLst>
            </a:custGeom>
            <a:solidFill>
              <a:srgbClr val="95FF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832273" y="4227118"/>
              <a:ext cx="1003300" cy="892175"/>
            </a:xfrm>
            <a:custGeom>
              <a:avLst/>
              <a:gdLst/>
              <a:ahLst/>
              <a:cxnLst/>
              <a:rect l="l" t="t" r="r" b="b"/>
              <a:pathLst>
                <a:path w="1003300" h="892175">
                  <a:moveTo>
                    <a:pt x="501484" y="891717"/>
                  </a:moveTo>
                  <a:lnTo>
                    <a:pt x="0" y="891717"/>
                  </a:lnTo>
                  <a:lnTo>
                    <a:pt x="0" y="0"/>
                  </a:lnTo>
                  <a:lnTo>
                    <a:pt x="1002969" y="0"/>
                  </a:lnTo>
                  <a:lnTo>
                    <a:pt x="1002969" y="891717"/>
                  </a:lnTo>
                  <a:lnTo>
                    <a:pt x="501484" y="891717"/>
                  </a:lnTo>
                  <a:close/>
                </a:path>
              </a:pathLst>
            </a:custGeom>
            <a:ln w="19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849558" y="4854600"/>
              <a:ext cx="977900" cy="252095"/>
            </a:xfrm>
            <a:custGeom>
              <a:avLst/>
              <a:gdLst/>
              <a:ahLst/>
              <a:cxnLst/>
              <a:rect l="l" t="t" r="r" b="b"/>
              <a:pathLst>
                <a:path w="977900" h="252095">
                  <a:moveTo>
                    <a:pt x="977404" y="0"/>
                  </a:moveTo>
                  <a:lnTo>
                    <a:pt x="0" y="0"/>
                  </a:lnTo>
                  <a:lnTo>
                    <a:pt x="0" y="251993"/>
                  </a:lnTo>
                  <a:lnTo>
                    <a:pt x="488886" y="251993"/>
                  </a:lnTo>
                  <a:lnTo>
                    <a:pt x="977404" y="251993"/>
                  </a:lnTo>
                  <a:lnTo>
                    <a:pt x="977404" y="0"/>
                  </a:lnTo>
                  <a:close/>
                </a:path>
              </a:pathLst>
            </a:custGeom>
            <a:solidFill>
              <a:srgbClr val="FFD8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5044579" y="4240339"/>
            <a:ext cx="5797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5" dirty="0">
                <a:latin typeface="Arial"/>
                <a:cs typeface="Arial"/>
              </a:rPr>
              <a:t>Fase</a:t>
            </a:r>
            <a:r>
              <a:rPr sz="1400" b="1" i="1" spc="-7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895900" y="4710506"/>
            <a:ext cx="8750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10" dirty="0">
                <a:latin typeface="Arial"/>
                <a:cs typeface="Arial"/>
              </a:rPr>
              <a:t>Channel</a:t>
            </a:r>
            <a:r>
              <a:rPr sz="1400" b="1" i="1" spc="-4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4859997" y="6047994"/>
            <a:ext cx="4140200" cy="540385"/>
            <a:chOff x="4859997" y="6047994"/>
            <a:chExt cx="4140200" cy="540385"/>
          </a:xfrm>
        </p:grpSpPr>
        <p:sp>
          <p:nvSpPr>
            <p:cNvPr id="69" name="object 69"/>
            <p:cNvSpPr/>
            <p:nvPr/>
          </p:nvSpPr>
          <p:spPr>
            <a:xfrm>
              <a:off x="4859997" y="6047994"/>
              <a:ext cx="4140200" cy="540385"/>
            </a:xfrm>
            <a:custGeom>
              <a:avLst/>
              <a:gdLst/>
              <a:ahLst/>
              <a:cxnLst/>
              <a:rect l="l" t="t" r="r" b="b"/>
              <a:pathLst>
                <a:path w="4140200" h="540384">
                  <a:moveTo>
                    <a:pt x="4139996" y="0"/>
                  </a:moveTo>
                  <a:lnTo>
                    <a:pt x="0" y="0"/>
                  </a:lnTo>
                  <a:lnTo>
                    <a:pt x="0" y="540003"/>
                  </a:lnTo>
                  <a:lnTo>
                    <a:pt x="2069998" y="540003"/>
                  </a:lnTo>
                  <a:lnTo>
                    <a:pt x="4139996" y="540003"/>
                  </a:lnTo>
                  <a:lnTo>
                    <a:pt x="41399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859997" y="6047994"/>
              <a:ext cx="4140200" cy="540385"/>
            </a:xfrm>
            <a:custGeom>
              <a:avLst/>
              <a:gdLst/>
              <a:ahLst/>
              <a:cxnLst/>
              <a:rect l="l" t="t" r="r" b="b"/>
              <a:pathLst>
                <a:path w="4140200" h="540384">
                  <a:moveTo>
                    <a:pt x="2069998" y="540003"/>
                  </a:moveTo>
                  <a:lnTo>
                    <a:pt x="0" y="540003"/>
                  </a:lnTo>
                  <a:lnTo>
                    <a:pt x="0" y="0"/>
                  </a:lnTo>
                  <a:lnTo>
                    <a:pt x="4139996" y="0"/>
                  </a:lnTo>
                  <a:lnTo>
                    <a:pt x="4139996" y="540003"/>
                  </a:lnTo>
                  <a:lnTo>
                    <a:pt x="2069998" y="54000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290"/>
              </a:lnSpc>
            </a:pPr>
            <a:r>
              <a:rPr spc="-5" dirty="0"/>
              <a:t>Dirección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Operaciones</a:t>
            </a:r>
            <a:r>
              <a:rPr spc="-10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5" dirty="0"/>
              <a:t>Servicios</a:t>
            </a:r>
          </a:p>
          <a:p>
            <a:pPr algn="ctr">
              <a:lnSpc>
                <a:spcPts val="1540"/>
              </a:lnSpc>
            </a:pP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Grado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en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Ciencia</a:t>
            </a:r>
            <a:r>
              <a:rPr i="0" spc="-15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Gestión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Ingeniería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de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Servicios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9156700" cy="6864350"/>
            <a:chOff x="-6350" y="0"/>
            <a:chExt cx="9156700" cy="6864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4750"/>
              <a:ext cx="9143631" cy="90289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000838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9143631" y="0"/>
                  </a:moveTo>
                  <a:lnTo>
                    <a:pt x="0" y="0"/>
                  </a:lnTo>
                  <a:lnTo>
                    <a:pt x="0" y="856805"/>
                  </a:lnTo>
                  <a:lnTo>
                    <a:pt x="9143631" y="856805"/>
                  </a:lnTo>
                  <a:lnTo>
                    <a:pt x="91436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857644"/>
              <a:ext cx="4508500" cy="0"/>
            </a:xfrm>
            <a:custGeom>
              <a:avLst/>
              <a:gdLst/>
              <a:ahLst/>
              <a:cxnLst/>
              <a:rect l="l" t="t" r="r" b="b"/>
              <a:pathLst>
                <a:path w="4508500">
                  <a:moveTo>
                    <a:pt x="4508284" y="0"/>
                  </a:moveTo>
                  <a:lnTo>
                    <a:pt x="0" y="0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994539"/>
              <a:ext cx="9144000" cy="12700"/>
            </a:xfrm>
            <a:custGeom>
              <a:avLst/>
              <a:gdLst/>
              <a:ahLst/>
              <a:cxnLst/>
              <a:rect l="l" t="t" r="r" b="b"/>
              <a:pathLst>
                <a:path w="9144000" h="12700">
                  <a:moveTo>
                    <a:pt x="0" y="12598"/>
                  </a:moveTo>
                  <a:lnTo>
                    <a:pt x="9143631" y="12598"/>
                  </a:lnTo>
                  <a:lnTo>
                    <a:pt x="9143631" y="0"/>
                  </a:lnTo>
                  <a:lnTo>
                    <a:pt x="0" y="0"/>
                  </a:lnTo>
                  <a:lnTo>
                    <a:pt x="0" y="125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08284" y="6857644"/>
              <a:ext cx="4635500" cy="0"/>
            </a:xfrm>
            <a:custGeom>
              <a:avLst/>
              <a:gdLst/>
              <a:ahLst/>
              <a:cxnLst/>
              <a:rect l="l" t="t" r="r" b="b"/>
              <a:pathLst>
                <a:path w="4635500">
                  <a:moveTo>
                    <a:pt x="4635347" y="0"/>
                  </a:moveTo>
                  <a:lnTo>
                    <a:pt x="0" y="0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24" y="6137287"/>
              <a:ext cx="1423784" cy="54251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957237"/>
              <a:ext cx="3150870" cy="375920"/>
            </a:xfrm>
            <a:custGeom>
              <a:avLst/>
              <a:gdLst/>
              <a:ahLst/>
              <a:cxnLst/>
              <a:rect l="l" t="t" r="r" b="b"/>
              <a:pathLst>
                <a:path w="3150870" h="375919">
                  <a:moveTo>
                    <a:pt x="3150717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575358" y="375843"/>
                  </a:lnTo>
                  <a:lnTo>
                    <a:pt x="3150717" y="375843"/>
                  </a:lnTo>
                  <a:lnTo>
                    <a:pt x="3150717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35940" y="989545"/>
            <a:ext cx="2775585" cy="501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7995">
              <a:lnSpc>
                <a:spcPts val="1635"/>
              </a:lnSpc>
              <a:spcBef>
                <a:spcPts val="95"/>
              </a:spcBef>
            </a:pPr>
            <a:r>
              <a:rPr sz="1600" spc="-5" dirty="0">
                <a:solidFill>
                  <a:srgbClr val="D1282D"/>
                </a:solidFill>
                <a:latin typeface="Gill Sans MT"/>
                <a:cs typeface="Gill Sans MT"/>
              </a:rPr>
              <a:t>Subtítulo</a:t>
            </a:r>
            <a:r>
              <a:rPr sz="1600" spc="-95" dirty="0">
                <a:solidFill>
                  <a:srgbClr val="D1282D"/>
                </a:solidFill>
                <a:latin typeface="Gill Sans MT"/>
                <a:cs typeface="Gill Sans MT"/>
              </a:rPr>
              <a:t> </a:t>
            </a:r>
            <a:r>
              <a:rPr sz="1600" spc="-5" dirty="0">
                <a:solidFill>
                  <a:srgbClr val="D1282D"/>
                </a:solidFill>
                <a:latin typeface="Gill Sans MT"/>
                <a:cs typeface="Gill Sans MT"/>
              </a:rPr>
              <a:t>1</a:t>
            </a:r>
            <a:endParaRPr sz="1600">
              <a:latin typeface="Gill Sans MT"/>
              <a:cs typeface="Gill Sans MT"/>
            </a:endParaRPr>
          </a:p>
          <a:p>
            <a:pPr marL="12700">
              <a:lnSpc>
                <a:spcPts val="2115"/>
              </a:lnSpc>
            </a:pPr>
            <a:r>
              <a:rPr sz="2000" spc="-70" dirty="0">
                <a:solidFill>
                  <a:srgbClr val="F1F1F1"/>
                </a:solidFill>
                <a:latin typeface="Gill Sans MT"/>
                <a:cs typeface="Gill Sans MT"/>
              </a:rPr>
              <a:t>1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.</a:t>
            </a:r>
            <a:r>
              <a:rPr sz="2000" spc="-31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2000" spc="-10" dirty="0">
                <a:solidFill>
                  <a:srgbClr val="F1F1F1"/>
                </a:solidFill>
                <a:latin typeface="Gill Sans MT"/>
                <a:cs typeface="Gill Sans MT"/>
              </a:rPr>
              <a:t>C</a:t>
            </a:r>
            <a:r>
              <a:rPr sz="2000" spc="-75" dirty="0">
                <a:solidFill>
                  <a:srgbClr val="F1F1F1"/>
                </a:solidFill>
                <a:latin typeface="Gill Sans MT"/>
                <a:cs typeface="Gill Sans MT"/>
              </a:rPr>
              <a:t>A</a:t>
            </a:r>
            <a:r>
              <a:rPr sz="2000" spc="-6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2000" spc="-60" dirty="0">
                <a:solidFill>
                  <a:srgbClr val="F1F1F1"/>
                </a:solidFill>
                <a:latin typeface="Gill Sans MT"/>
                <a:cs typeface="Gill Sans MT"/>
              </a:rPr>
              <a:t>PU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2000" spc="-12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2000" spc="-60" dirty="0">
                <a:solidFill>
                  <a:srgbClr val="F1F1F1"/>
                </a:solidFill>
                <a:latin typeface="Gill Sans MT"/>
                <a:cs typeface="Gill Sans MT"/>
              </a:rPr>
              <a:t>D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2000" spc="-130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2000" spc="-6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2000" spc="-70" dirty="0">
                <a:solidFill>
                  <a:srgbClr val="F1F1F1"/>
                </a:solidFill>
                <a:latin typeface="Gill Sans MT"/>
                <a:cs typeface="Gill Sans MT"/>
              </a:rPr>
              <a:t>ÓS</a:t>
            </a:r>
            <a:r>
              <a:rPr sz="2000" spc="-190" dirty="0">
                <a:solidFill>
                  <a:srgbClr val="F1F1F1"/>
                </a:solidFill>
                <a:latin typeface="Gill Sans MT"/>
                <a:cs typeface="Gill Sans MT"/>
              </a:rPr>
              <a:t>T</a:t>
            </a:r>
            <a:r>
              <a:rPr sz="2000" spc="-60" dirty="0">
                <a:solidFill>
                  <a:srgbClr val="F1F1F1"/>
                </a:solidFill>
                <a:latin typeface="Gill Sans MT"/>
                <a:cs typeface="Gill Sans MT"/>
              </a:rPr>
              <a:t>O</a:t>
            </a:r>
            <a:r>
              <a:rPr sz="2000" spc="-65" dirty="0">
                <a:solidFill>
                  <a:srgbClr val="F1F1F1"/>
                </a:solidFill>
                <a:latin typeface="Gill Sans MT"/>
                <a:cs typeface="Gill Sans MT"/>
              </a:rPr>
              <a:t>L</a:t>
            </a:r>
            <a:r>
              <a:rPr sz="2000" spc="-60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endParaRPr sz="2000">
              <a:latin typeface="Gill Sans MT"/>
              <a:cs typeface="Gill Sans M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-355" y="395274"/>
            <a:ext cx="8809355" cy="937894"/>
            <a:chOff x="-355" y="395274"/>
            <a:chExt cx="8809355" cy="937894"/>
          </a:xfrm>
        </p:grpSpPr>
        <p:sp>
          <p:nvSpPr>
            <p:cNvPr id="12" name="object 12"/>
            <p:cNvSpPr/>
            <p:nvPr/>
          </p:nvSpPr>
          <p:spPr>
            <a:xfrm>
              <a:off x="0" y="957237"/>
              <a:ext cx="7812405" cy="375920"/>
            </a:xfrm>
            <a:custGeom>
              <a:avLst/>
              <a:gdLst/>
              <a:ahLst/>
              <a:cxnLst/>
              <a:rect l="l" t="t" r="r" b="b"/>
              <a:pathLst>
                <a:path w="7812405" h="375919">
                  <a:moveTo>
                    <a:pt x="7811998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3905999" y="375843"/>
                  </a:lnTo>
                  <a:lnTo>
                    <a:pt x="7811998" y="375843"/>
                  </a:lnTo>
                  <a:lnTo>
                    <a:pt x="7811998" y="0"/>
                  </a:lnTo>
                  <a:close/>
                </a:path>
              </a:pathLst>
            </a:custGeom>
            <a:solidFill>
              <a:srgbClr val="D12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-355" y="395274"/>
              <a:ext cx="8809355" cy="561975"/>
            </a:xfrm>
            <a:custGeom>
              <a:avLst/>
              <a:gdLst/>
              <a:ahLst/>
              <a:cxnLst/>
              <a:rect l="l" t="t" r="r" b="b"/>
              <a:pathLst>
                <a:path w="8809355" h="561975">
                  <a:moveTo>
                    <a:pt x="8808834" y="0"/>
                  </a:moveTo>
                  <a:lnTo>
                    <a:pt x="0" y="0"/>
                  </a:lnTo>
                  <a:lnTo>
                    <a:pt x="0" y="561606"/>
                  </a:lnTo>
                  <a:lnTo>
                    <a:pt x="4404601" y="561606"/>
                  </a:lnTo>
                  <a:lnTo>
                    <a:pt x="8808834" y="561606"/>
                  </a:lnTo>
                  <a:lnTo>
                    <a:pt x="8808834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991704" y="426503"/>
            <a:ext cx="266890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Gill Sans Ultra Bold"/>
                <a:cs typeface="Gill Sans Ultra Bold"/>
              </a:rPr>
              <a:t>Bi</a:t>
            </a:r>
            <a:r>
              <a:rPr sz="2800" b="1" spc="-45" dirty="0">
                <a:latin typeface="Gill Sans Ultra Bold"/>
                <a:cs typeface="Gill Sans Ultra Bold"/>
              </a:rPr>
              <a:t>b</a:t>
            </a:r>
            <a:r>
              <a:rPr sz="2800" b="1" spc="-5" dirty="0">
                <a:latin typeface="Gill Sans Ultra Bold"/>
                <a:cs typeface="Gill Sans Ultra Bold"/>
              </a:rPr>
              <a:t>l</a:t>
            </a:r>
            <a:r>
              <a:rPr sz="2800" b="1" dirty="0">
                <a:latin typeface="Gill Sans Ultra Bold"/>
                <a:cs typeface="Gill Sans Ultra Bold"/>
              </a:rPr>
              <a:t>i</a:t>
            </a:r>
            <a:r>
              <a:rPr sz="2800" b="1" spc="-40" dirty="0">
                <a:latin typeface="Gill Sans Ultra Bold"/>
                <a:cs typeface="Gill Sans Ultra Bold"/>
              </a:rPr>
              <a:t>o</a:t>
            </a:r>
            <a:r>
              <a:rPr sz="2800" b="1" spc="15" dirty="0">
                <a:latin typeface="Gill Sans Ultra Bold"/>
                <a:cs typeface="Gill Sans Ultra Bold"/>
              </a:rPr>
              <a:t>g</a:t>
            </a:r>
            <a:r>
              <a:rPr sz="2800" b="1" spc="-85" dirty="0">
                <a:latin typeface="Gill Sans Ultra Bold"/>
                <a:cs typeface="Gill Sans Ultra Bold"/>
              </a:rPr>
              <a:t>r</a:t>
            </a:r>
            <a:r>
              <a:rPr sz="2800" b="1" spc="5" dirty="0">
                <a:latin typeface="Gill Sans Ultra Bold"/>
                <a:cs typeface="Gill Sans Ultra Bold"/>
              </a:rPr>
              <a:t>af</a:t>
            </a:r>
            <a:r>
              <a:rPr sz="2800" b="1" spc="-5" dirty="0">
                <a:latin typeface="Gill Sans Ultra Bold"/>
                <a:cs typeface="Gill Sans Ultra Bold"/>
              </a:rPr>
              <a:t>ía</a:t>
            </a:r>
            <a:endParaRPr sz="2800">
              <a:latin typeface="Gill Sans Ultra Bold"/>
              <a:cs typeface="Gill Sans Ultra Bol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0004" y="1764004"/>
            <a:ext cx="7200265" cy="1260475"/>
          </a:xfrm>
          <a:prstGeom prst="rect">
            <a:avLst/>
          </a:prstGeom>
          <a:ln w="9359">
            <a:solidFill>
              <a:srgbClr val="C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0805" marR="75565" algn="just">
              <a:lnSpc>
                <a:spcPct val="100000"/>
              </a:lnSpc>
              <a:spcBef>
                <a:spcPts val="360"/>
              </a:spcBef>
            </a:pPr>
            <a:r>
              <a:rPr sz="2400" spc="5" dirty="0">
                <a:latin typeface="Gill Sans MT"/>
                <a:cs typeface="Gill Sans MT"/>
              </a:rPr>
              <a:t>Martín </a:t>
            </a:r>
            <a:r>
              <a:rPr sz="2400" spc="-15" dirty="0">
                <a:latin typeface="Gill Sans MT"/>
                <a:cs typeface="Gill Sans MT"/>
              </a:rPr>
              <a:t>Peña, </a:t>
            </a:r>
            <a:r>
              <a:rPr sz="2400" spc="-5" dirty="0">
                <a:latin typeface="Gill Sans MT"/>
                <a:cs typeface="Gill Sans MT"/>
              </a:rPr>
              <a:t>M.L.; Díaz </a:t>
            </a:r>
            <a:r>
              <a:rPr sz="2400" spc="-20" dirty="0">
                <a:latin typeface="Gill Sans MT"/>
                <a:cs typeface="Gill Sans MT"/>
              </a:rPr>
              <a:t>Garrido, </a:t>
            </a:r>
            <a:r>
              <a:rPr sz="2400" dirty="0">
                <a:latin typeface="Gill Sans MT"/>
                <a:cs typeface="Gill Sans MT"/>
              </a:rPr>
              <a:t>E. (2016): </a:t>
            </a:r>
            <a:r>
              <a:rPr sz="2400" spc="-5" dirty="0">
                <a:latin typeface="Gill Sans MT"/>
                <a:cs typeface="Gill Sans MT"/>
              </a:rPr>
              <a:t>“</a:t>
            </a:r>
            <a:r>
              <a:rPr sz="2400" i="1" spc="-5" dirty="0">
                <a:latin typeface="Gill Sans MT"/>
                <a:cs typeface="Gill Sans MT"/>
              </a:rPr>
              <a:t>Fundamentos </a:t>
            </a:r>
            <a:r>
              <a:rPr sz="2400" i="1" spc="-655" dirty="0">
                <a:latin typeface="Gill Sans MT"/>
                <a:cs typeface="Gill Sans MT"/>
              </a:rPr>
              <a:t> </a:t>
            </a:r>
            <a:r>
              <a:rPr sz="2400" i="1" dirty="0">
                <a:latin typeface="Gill Sans MT"/>
                <a:cs typeface="Gill Sans MT"/>
              </a:rPr>
              <a:t>de</a:t>
            </a:r>
            <a:r>
              <a:rPr sz="2400" i="1" spc="5" dirty="0">
                <a:latin typeface="Gill Sans MT"/>
                <a:cs typeface="Gill Sans MT"/>
              </a:rPr>
              <a:t> </a:t>
            </a:r>
            <a:r>
              <a:rPr sz="2400" i="1" spc="-5" dirty="0">
                <a:latin typeface="Gill Sans MT"/>
                <a:cs typeface="Gill Sans MT"/>
              </a:rPr>
              <a:t>Dirección</a:t>
            </a:r>
            <a:r>
              <a:rPr sz="2400" i="1" dirty="0">
                <a:latin typeface="Gill Sans MT"/>
                <a:cs typeface="Gill Sans MT"/>
              </a:rPr>
              <a:t> </a:t>
            </a:r>
            <a:r>
              <a:rPr sz="2400" i="1" spc="-5" dirty="0">
                <a:latin typeface="Gill Sans MT"/>
                <a:cs typeface="Gill Sans MT"/>
              </a:rPr>
              <a:t>de</a:t>
            </a:r>
            <a:r>
              <a:rPr sz="2400" i="1" dirty="0">
                <a:latin typeface="Gill Sans MT"/>
                <a:cs typeface="Gill Sans MT"/>
              </a:rPr>
              <a:t> </a:t>
            </a:r>
            <a:r>
              <a:rPr sz="2400" i="1" spc="-5" dirty="0">
                <a:latin typeface="Gill Sans MT"/>
                <a:cs typeface="Gill Sans MT"/>
              </a:rPr>
              <a:t>Operaciones</a:t>
            </a:r>
            <a:r>
              <a:rPr sz="2400" i="1" dirty="0">
                <a:latin typeface="Gill Sans MT"/>
                <a:cs typeface="Gill Sans MT"/>
              </a:rPr>
              <a:t> en</a:t>
            </a:r>
            <a:r>
              <a:rPr sz="2400" i="1" spc="5" dirty="0">
                <a:latin typeface="Gill Sans MT"/>
                <a:cs typeface="Gill Sans MT"/>
              </a:rPr>
              <a:t> </a:t>
            </a:r>
            <a:r>
              <a:rPr sz="2400" i="1" spc="-5" dirty="0">
                <a:latin typeface="Gill Sans MT"/>
                <a:cs typeface="Gill Sans MT"/>
              </a:rPr>
              <a:t>Empresas</a:t>
            </a:r>
            <a:r>
              <a:rPr sz="2400" i="1" dirty="0">
                <a:latin typeface="Gill Sans MT"/>
                <a:cs typeface="Gill Sans MT"/>
              </a:rPr>
              <a:t> de</a:t>
            </a:r>
            <a:r>
              <a:rPr sz="2400" i="1" spc="5" dirty="0">
                <a:latin typeface="Gill Sans MT"/>
                <a:cs typeface="Gill Sans MT"/>
              </a:rPr>
              <a:t> Servicios”. </a:t>
            </a:r>
            <a:r>
              <a:rPr sz="2400" i="1" spc="-65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E</a:t>
            </a:r>
            <a:r>
              <a:rPr sz="2400" spc="-5" dirty="0">
                <a:latin typeface="Gill Sans MT"/>
                <a:cs typeface="Gill Sans MT"/>
              </a:rPr>
              <a:t>d</a:t>
            </a:r>
            <a:r>
              <a:rPr sz="2400" dirty="0">
                <a:latin typeface="Gill Sans MT"/>
                <a:cs typeface="Gill Sans MT"/>
              </a:rPr>
              <a:t>i</a:t>
            </a:r>
            <a:r>
              <a:rPr sz="2400" spc="5" dirty="0">
                <a:latin typeface="Gill Sans MT"/>
                <a:cs typeface="Gill Sans MT"/>
              </a:rPr>
              <a:t>t</a:t>
            </a:r>
            <a:r>
              <a:rPr sz="2400" spc="-5" dirty="0">
                <a:latin typeface="Gill Sans MT"/>
                <a:cs typeface="Gill Sans MT"/>
              </a:rPr>
              <a:t>o</a:t>
            </a:r>
            <a:r>
              <a:rPr sz="2400" spc="-10" dirty="0">
                <a:latin typeface="Gill Sans MT"/>
                <a:cs typeface="Gill Sans MT"/>
              </a:rPr>
              <a:t>r</a:t>
            </a:r>
            <a:r>
              <a:rPr sz="2400" dirty="0">
                <a:latin typeface="Gill Sans MT"/>
                <a:cs typeface="Gill Sans MT"/>
              </a:rPr>
              <a:t>i</a:t>
            </a:r>
            <a:r>
              <a:rPr sz="2400" spc="-5" dirty="0">
                <a:latin typeface="Gill Sans MT"/>
                <a:cs typeface="Gill Sans MT"/>
              </a:rPr>
              <a:t>a</a:t>
            </a:r>
            <a:r>
              <a:rPr sz="2400" dirty="0">
                <a:latin typeface="Gill Sans MT"/>
                <a:cs typeface="Gill Sans MT"/>
              </a:rPr>
              <a:t>l ES</a:t>
            </a:r>
            <a:r>
              <a:rPr sz="2400" spc="5" dirty="0">
                <a:latin typeface="Gill Sans MT"/>
                <a:cs typeface="Gill Sans MT"/>
              </a:rPr>
              <a:t>I</a:t>
            </a:r>
            <a:r>
              <a:rPr sz="2400" dirty="0">
                <a:latin typeface="Gill Sans MT"/>
                <a:cs typeface="Gill Sans MT"/>
              </a:rPr>
              <a:t>C:</a:t>
            </a:r>
            <a:r>
              <a:rPr sz="2400" spc="-23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Ma</a:t>
            </a:r>
            <a:r>
              <a:rPr sz="2400" spc="5" dirty="0">
                <a:latin typeface="Gill Sans MT"/>
                <a:cs typeface="Gill Sans MT"/>
              </a:rPr>
              <a:t>d</a:t>
            </a:r>
            <a:r>
              <a:rPr sz="2400" spc="-10" dirty="0">
                <a:latin typeface="Gill Sans MT"/>
                <a:cs typeface="Gill Sans MT"/>
              </a:rPr>
              <a:t>r</a:t>
            </a:r>
            <a:r>
              <a:rPr sz="2400" dirty="0">
                <a:latin typeface="Gill Sans MT"/>
                <a:cs typeface="Gill Sans MT"/>
              </a:rPr>
              <a:t>i</a:t>
            </a:r>
            <a:r>
              <a:rPr sz="2400" spc="15" dirty="0">
                <a:latin typeface="Gill Sans MT"/>
                <a:cs typeface="Gill Sans MT"/>
              </a:rPr>
              <a:t>d</a:t>
            </a:r>
            <a:r>
              <a:rPr sz="1100" i="1" dirty="0">
                <a:latin typeface="Gill Sans MT"/>
                <a:cs typeface="Gill Sans MT"/>
              </a:rPr>
              <a:t>.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91919" y="5365694"/>
            <a:ext cx="5132705" cy="388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1970" marR="5080" indent="-509905">
              <a:lnSpc>
                <a:spcPct val="108200"/>
              </a:lnSpc>
              <a:spcBef>
                <a:spcPts val="100"/>
              </a:spcBef>
            </a:pPr>
            <a:r>
              <a:rPr sz="1100" spc="-10" dirty="0">
                <a:latin typeface="Calibri"/>
                <a:cs typeface="Calibri"/>
              </a:rPr>
              <a:t>DIAZ-GARRIDO,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ELOÍSA; MARTÍN-PEÑA,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MARÍA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LUZ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(2022).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Este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obra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está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bajo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una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licencia </a:t>
            </a:r>
            <a:r>
              <a:rPr sz="1100" spc="-5" dirty="0">
                <a:solidFill>
                  <a:srgbClr val="0562C1"/>
                </a:solid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de</a:t>
            </a:r>
            <a:r>
              <a:rPr sz="1100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Creative</a:t>
            </a:r>
            <a:r>
              <a:rPr sz="1100" u="sng" spc="-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Commons</a:t>
            </a:r>
            <a:r>
              <a:rPr sz="11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Reconocimiento-CompartirIgual</a:t>
            </a:r>
            <a:r>
              <a:rPr sz="1100" u="sng" spc="1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4.0</a:t>
            </a:r>
            <a:r>
              <a:rPr sz="1100" u="sng" spc="-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 Internacional</a:t>
            </a:r>
            <a:r>
              <a:rPr sz="1100" spc="-5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859997" y="6120003"/>
            <a:ext cx="4140200" cy="540385"/>
          </a:xfrm>
          <a:custGeom>
            <a:avLst/>
            <a:gdLst/>
            <a:ahLst/>
            <a:cxnLst/>
            <a:rect l="l" t="t" r="r" b="b"/>
            <a:pathLst>
              <a:path w="4140200" h="540384">
                <a:moveTo>
                  <a:pt x="2069998" y="539991"/>
                </a:moveTo>
                <a:lnTo>
                  <a:pt x="0" y="539991"/>
                </a:lnTo>
                <a:lnTo>
                  <a:pt x="0" y="0"/>
                </a:lnTo>
                <a:lnTo>
                  <a:pt x="4139996" y="0"/>
                </a:lnTo>
                <a:lnTo>
                  <a:pt x="4139996" y="539991"/>
                </a:lnTo>
                <a:lnTo>
                  <a:pt x="2069998" y="539991"/>
                </a:lnTo>
                <a:close/>
              </a:path>
            </a:pathLst>
          </a:custGeom>
          <a:ln w="3175">
            <a:solidFill>
              <a:srgbClr val="3464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290"/>
              </a:lnSpc>
            </a:pPr>
            <a:r>
              <a:rPr spc="-5" dirty="0"/>
              <a:t>Dirección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Operaciones</a:t>
            </a:r>
            <a:r>
              <a:rPr spc="-10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5" dirty="0"/>
              <a:t>Servicios</a:t>
            </a:r>
          </a:p>
          <a:p>
            <a:pPr algn="ctr">
              <a:lnSpc>
                <a:spcPts val="1540"/>
              </a:lnSpc>
            </a:pP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Grado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en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Ciencia</a:t>
            </a:r>
            <a:r>
              <a:rPr i="0" spc="-15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Gestión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Ingeniería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de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Servicios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73318" y="6433558"/>
            <a:ext cx="2954020" cy="20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80"/>
              </a:lnSpc>
            </a:pPr>
            <a:r>
              <a:rPr sz="1400" dirty="0">
                <a:solidFill>
                  <a:srgbClr val="D1282D"/>
                </a:solidFill>
                <a:latin typeface="Gill Sans MT"/>
                <a:cs typeface="Gill Sans MT"/>
              </a:rPr>
              <a:t>Facultad de</a:t>
            </a:r>
            <a:r>
              <a:rPr sz="1400" spc="-10" dirty="0">
                <a:solidFill>
                  <a:srgbClr val="D1282D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D1282D"/>
                </a:solidFill>
                <a:latin typeface="Gill Sans MT"/>
                <a:cs typeface="Gill Sans MT"/>
              </a:rPr>
              <a:t>Ciencias</a:t>
            </a:r>
            <a:r>
              <a:rPr sz="1400" spc="5" dirty="0">
                <a:solidFill>
                  <a:srgbClr val="D1282D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D1282D"/>
                </a:solidFill>
                <a:latin typeface="Gill Sans MT"/>
                <a:cs typeface="Gill Sans MT"/>
              </a:rPr>
              <a:t>de la</a:t>
            </a:r>
            <a:r>
              <a:rPr sz="1400" spc="5" dirty="0">
                <a:solidFill>
                  <a:srgbClr val="D1282D"/>
                </a:solidFill>
                <a:latin typeface="Gill Sans MT"/>
                <a:cs typeface="Gill Sans MT"/>
              </a:rPr>
              <a:t> </a:t>
            </a:r>
            <a:r>
              <a:rPr sz="1400" spc="-5" dirty="0">
                <a:solidFill>
                  <a:srgbClr val="D1282D"/>
                </a:solidFill>
                <a:latin typeface="Gill Sans MT"/>
                <a:cs typeface="Gill Sans MT"/>
              </a:rPr>
              <a:t>Comunicación</a:t>
            </a:r>
            <a:endParaRPr sz="1400">
              <a:latin typeface="Gill Sans MT"/>
              <a:cs typeface="Gill Sans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6350" y="5303875"/>
            <a:ext cx="9156700" cy="1560195"/>
            <a:chOff x="-6350" y="5303875"/>
            <a:chExt cx="9156700" cy="15601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303875"/>
              <a:ext cx="9143631" cy="155376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5349963"/>
              <a:ext cx="9144000" cy="1508125"/>
            </a:xfrm>
            <a:custGeom>
              <a:avLst/>
              <a:gdLst/>
              <a:ahLst/>
              <a:cxnLst/>
              <a:rect l="l" t="t" r="r" b="b"/>
              <a:pathLst>
                <a:path w="9144000" h="1508125">
                  <a:moveTo>
                    <a:pt x="9143631" y="0"/>
                  </a:moveTo>
                  <a:lnTo>
                    <a:pt x="0" y="0"/>
                  </a:lnTo>
                  <a:lnTo>
                    <a:pt x="0" y="1507680"/>
                  </a:lnTo>
                  <a:lnTo>
                    <a:pt x="9143631" y="1507680"/>
                  </a:lnTo>
                  <a:lnTo>
                    <a:pt x="9143631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857644"/>
              <a:ext cx="4508500" cy="0"/>
            </a:xfrm>
            <a:custGeom>
              <a:avLst/>
              <a:gdLst/>
              <a:ahLst/>
              <a:cxnLst/>
              <a:rect l="l" t="t" r="r" b="b"/>
              <a:pathLst>
                <a:path w="4508500">
                  <a:moveTo>
                    <a:pt x="4508284" y="0"/>
                  </a:moveTo>
                  <a:lnTo>
                    <a:pt x="0" y="0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5343664"/>
              <a:ext cx="9144000" cy="12700"/>
            </a:xfrm>
            <a:custGeom>
              <a:avLst/>
              <a:gdLst/>
              <a:ahLst/>
              <a:cxnLst/>
              <a:rect l="l" t="t" r="r" b="b"/>
              <a:pathLst>
                <a:path w="9144000" h="12700">
                  <a:moveTo>
                    <a:pt x="0" y="12598"/>
                  </a:moveTo>
                  <a:lnTo>
                    <a:pt x="9143631" y="12598"/>
                  </a:lnTo>
                  <a:lnTo>
                    <a:pt x="9143631" y="0"/>
                  </a:lnTo>
                  <a:lnTo>
                    <a:pt x="0" y="0"/>
                  </a:lnTo>
                  <a:lnTo>
                    <a:pt x="0" y="125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08284" y="6857644"/>
              <a:ext cx="4635500" cy="0"/>
            </a:xfrm>
            <a:custGeom>
              <a:avLst/>
              <a:gdLst/>
              <a:ahLst/>
              <a:cxnLst/>
              <a:rect l="l" t="t" r="r" b="b"/>
              <a:pathLst>
                <a:path w="4635500">
                  <a:moveTo>
                    <a:pt x="4635347" y="0"/>
                  </a:moveTo>
                  <a:lnTo>
                    <a:pt x="0" y="0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997" y="5508002"/>
              <a:ext cx="1872716" cy="713879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94143" y="538454"/>
            <a:ext cx="6087745" cy="1341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180"/>
              </a:lnSpc>
              <a:spcBef>
                <a:spcPts val="100"/>
              </a:spcBef>
            </a:pPr>
            <a:r>
              <a:rPr sz="4800" spc="-180" dirty="0">
                <a:solidFill>
                  <a:srgbClr val="D1282D"/>
                </a:solidFill>
              </a:rPr>
              <a:t>Tema</a:t>
            </a:r>
            <a:r>
              <a:rPr sz="4800" spc="-55" dirty="0">
                <a:solidFill>
                  <a:srgbClr val="D1282D"/>
                </a:solidFill>
              </a:rPr>
              <a:t> </a:t>
            </a:r>
            <a:r>
              <a:rPr sz="4800" dirty="0">
                <a:solidFill>
                  <a:srgbClr val="D1282D"/>
                </a:solidFill>
              </a:rPr>
              <a:t>5:</a:t>
            </a:r>
            <a:endParaRPr sz="4800"/>
          </a:p>
          <a:p>
            <a:pPr marL="12700">
              <a:lnSpc>
                <a:spcPts val="5180"/>
              </a:lnSpc>
            </a:pPr>
            <a:r>
              <a:rPr sz="4800" spc="-5" dirty="0">
                <a:solidFill>
                  <a:srgbClr val="D1282D"/>
                </a:solidFill>
              </a:rPr>
              <a:t>La</a:t>
            </a:r>
            <a:r>
              <a:rPr sz="4800" spc="-20" dirty="0">
                <a:solidFill>
                  <a:srgbClr val="D1282D"/>
                </a:solidFill>
              </a:rPr>
              <a:t> </a:t>
            </a:r>
            <a:r>
              <a:rPr sz="4800" spc="-5" dirty="0">
                <a:solidFill>
                  <a:srgbClr val="D1282D"/>
                </a:solidFill>
              </a:rPr>
              <a:t>Calidad</a:t>
            </a:r>
            <a:r>
              <a:rPr sz="4800" spc="-20" dirty="0">
                <a:solidFill>
                  <a:srgbClr val="D1282D"/>
                </a:solidFill>
              </a:rPr>
              <a:t> </a:t>
            </a:r>
            <a:r>
              <a:rPr sz="4800" dirty="0">
                <a:solidFill>
                  <a:srgbClr val="D1282D"/>
                </a:solidFill>
              </a:rPr>
              <a:t>en</a:t>
            </a:r>
            <a:r>
              <a:rPr sz="4800" spc="-10" dirty="0">
                <a:solidFill>
                  <a:srgbClr val="D1282D"/>
                </a:solidFill>
              </a:rPr>
              <a:t> </a:t>
            </a:r>
            <a:r>
              <a:rPr sz="4800" dirty="0">
                <a:solidFill>
                  <a:srgbClr val="D1282D"/>
                </a:solidFill>
              </a:rPr>
              <a:t>el</a:t>
            </a:r>
            <a:r>
              <a:rPr sz="4800" spc="-10" dirty="0">
                <a:solidFill>
                  <a:srgbClr val="D1282D"/>
                </a:solidFill>
              </a:rPr>
              <a:t> </a:t>
            </a:r>
            <a:r>
              <a:rPr sz="4800" spc="10" dirty="0">
                <a:solidFill>
                  <a:srgbClr val="D1282D"/>
                </a:solidFill>
              </a:rPr>
              <a:t>Servicio</a:t>
            </a:r>
            <a:endParaRPr sz="4800"/>
          </a:p>
        </p:txBody>
      </p:sp>
      <p:grpSp>
        <p:nvGrpSpPr>
          <p:cNvPr id="11" name="object 11"/>
          <p:cNvGrpSpPr/>
          <p:nvPr/>
        </p:nvGrpSpPr>
        <p:grpSpPr>
          <a:xfrm>
            <a:off x="817194" y="1902599"/>
            <a:ext cx="7642859" cy="3361054"/>
            <a:chOff x="817194" y="1902599"/>
            <a:chExt cx="7642859" cy="3361054"/>
          </a:xfrm>
        </p:grpSpPr>
        <p:sp>
          <p:nvSpPr>
            <p:cNvPr id="12" name="object 12"/>
            <p:cNvSpPr/>
            <p:nvPr/>
          </p:nvSpPr>
          <p:spPr>
            <a:xfrm>
              <a:off x="817194" y="1902599"/>
              <a:ext cx="7642859" cy="3361054"/>
            </a:xfrm>
            <a:custGeom>
              <a:avLst/>
              <a:gdLst/>
              <a:ahLst/>
              <a:cxnLst/>
              <a:rect l="l" t="t" r="r" b="b"/>
              <a:pathLst>
                <a:path w="7642859" h="3361054">
                  <a:moveTo>
                    <a:pt x="7642440" y="0"/>
                  </a:moveTo>
                  <a:lnTo>
                    <a:pt x="0" y="0"/>
                  </a:lnTo>
                  <a:lnTo>
                    <a:pt x="0" y="3360597"/>
                  </a:lnTo>
                  <a:lnTo>
                    <a:pt x="3821404" y="3360597"/>
                  </a:lnTo>
                  <a:lnTo>
                    <a:pt x="7642440" y="3360597"/>
                  </a:lnTo>
                  <a:lnTo>
                    <a:pt x="764244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17194" y="1902599"/>
              <a:ext cx="7642859" cy="3361054"/>
            </a:xfrm>
            <a:custGeom>
              <a:avLst/>
              <a:gdLst/>
              <a:ahLst/>
              <a:cxnLst/>
              <a:rect l="l" t="t" r="r" b="b"/>
              <a:pathLst>
                <a:path w="7642859" h="3361054">
                  <a:moveTo>
                    <a:pt x="3821404" y="3360597"/>
                  </a:moveTo>
                  <a:lnTo>
                    <a:pt x="0" y="3360597"/>
                  </a:lnTo>
                  <a:lnTo>
                    <a:pt x="0" y="0"/>
                  </a:lnTo>
                  <a:lnTo>
                    <a:pt x="7642440" y="0"/>
                  </a:lnTo>
                  <a:lnTo>
                    <a:pt x="7642440" y="3360597"/>
                  </a:lnTo>
                  <a:lnTo>
                    <a:pt x="3821404" y="3360597"/>
                  </a:lnTo>
                  <a:close/>
                </a:path>
              </a:pathLst>
            </a:custGeom>
            <a:ln w="317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94143" y="1935401"/>
            <a:ext cx="7294880" cy="3180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40055" lvl="1">
              <a:lnSpc>
                <a:spcPct val="150000"/>
              </a:lnSpc>
              <a:spcBef>
                <a:spcPts val="100"/>
              </a:spcBef>
              <a:buAutoNum type="arabicPeriod"/>
              <a:tabLst>
                <a:tab pos="505459" algn="l"/>
              </a:tabLst>
            </a:pPr>
            <a:r>
              <a:rPr sz="2400" dirty="0">
                <a:latin typeface="Gill Sans MT"/>
                <a:cs typeface="Gill Sans MT"/>
              </a:rPr>
              <a:t>In</a:t>
            </a:r>
            <a:r>
              <a:rPr sz="2400" spc="5" dirty="0">
                <a:latin typeface="Gill Sans MT"/>
                <a:cs typeface="Gill Sans MT"/>
              </a:rPr>
              <a:t>t</a:t>
            </a:r>
            <a:r>
              <a:rPr sz="2400" spc="-60" dirty="0">
                <a:latin typeface="Gill Sans MT"/>
                <a:cs typeface="Gill Sans MT"/>
              </a:rPr>
              <a:t>r</a:t>
            </a:r>
            <a:r>
              <a:rPr sz="2400" dirty="0">
                <a:latin typeface="Gill Sans MT"/>
                <a:cs typeface="Gill Sans MT"/>
              </a:rPr>
              <a:t>o</a:t>
            </a:r>
            <a:r>
              <a:rPr sz="2400" spc="-5" dirty="0">
                <a:latin typeface="Gill Sans MT"/>
                <a:cs typeface="Gill Sans MT"/>
              </a:rPr>
              <a:t>d</a:t>
            </a:r>
            <a:r>
              <a:rPr sz="2400" dirty="0">
                <a:latin typeface="Gill Sans MT"/>
                <a:cs typeface="Gill Sans MT"/>
              </a:rPr>
              <a:t>u</a:t>
            </a:r>
            <a:r>
              <a:rPr sz="2400" spc="5" dirty="0">
                <a:latin typeface="Gill Sans MT"/>
                <a:cs typeface="Gill Sans MT"/>
              </a:rPr>
              <a:t>c</a:t>
            </a:r>
            <a:r>
              <a:rPr sz="2400" spc="-5" dirty="0">
                <a:latin typeface="Gill Sans MT"/>
                <a:cs typeface="Gill Sans MT"/>
              </a:rPr>
              <a:t>c</a:t>
            </a:r>
            <a:r>
              <a:rPr sz="2400" dirty="0">
                <a:latin typeface="Gill Sans MT"/>
                <a:cs typeface="Gill Sans MT"/>
              </a:rPr>
              <a:t>i</a:t>
            </a:r>
            <a:r>
              <a:rPr sz="2400" spc="-5" dirty="0">
                <a:latin typeface="Gill Sans MT"/>
                <a:cs typeface="Gill Sans MT"/>
              </a:rPr>
              <a:t>ó</a:t>
            </a:r>
            <a:r>
              <a:rPr sz="2400" dirty="0">
                <a:latin typeface="Gill Sans MT"/>
                <a:cs typeface="Gill Sans MT"/>
              </a:rPr>
              <a:t>n.</a:t>
            </a:r>
            <a:r>
              <a:rPr sz="2400" spc="-23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Imp</a:t>
            </a:r>
            <a:r>
              <a:rPr sz="2400" spc="-5" dirty="0">
                <a:latin typeface="Gill Sans MT"/>
                <a:cs typeface="Gill Sans MT"/>
              </a:rPr>
              <a:t>o</a:t>
            </a:r>
            <a:r>
              <a:rPr sz="2400" spc="35" dirty="0">
                <a:latin typeface="Gill Sans MT"/>
                <a:cs typeface="Gill Sans MT"/>
              </a:rPr>
              <a:t>r</a:t>
            </a:r>
            <a:r>
              <a:rPr sz="2400" spc="5" dirty="0">
                <a:latin typeface="Gill Sans MT"/>
                <a:cs typeface="Gill Sans MT"/>
              </a:rPr>
              <a:t>t</a:t>
            </a:r>
            <a:r>
              <a:rPr sz="2400" spc="-5" dirty="0">
                <a:latin typeface="Gill Sans MT"/>
                <a:cs typeface="Gill Sans MT"/>
              </a:rPr>
              <a:t>a</a:t>
            </a:r>
            <a:r>
              <a:rPr sz="2400" dirty="0">
                <a:latin typeface="Gill Sans MT"/>
                <a:cs typeface="Gill Sans MT"/>
              </a:rPr>
              <a:t>n</a:t>
            </a:r>
            <a:r>
              <a:rPr sz="2400" spc="5" dirty="0">
                <a:latin typeface="Gill Sans MT"/>
                <a:cs typeface="Gill Sans MT"/>
              </a:rPr>
              <a:t>c</a:t>
            </a:r>
            <a:r>
              <a:rPr sz="2400" spc="-10" dirty="0">
                <a:latin typeface="Gill Sans MT"/>
                <a:cs typeface="Gill Sans MT"/>
              </a:rPr>
              <a:t>i</a:t>
            </a:r>
            <a:r>
              <a:rPr sz="2400" dirty="0">
                <a:latin typeface="Gill Sans MT"/>
                <a:cs typeface="Gill Sans MT"/>
              </a:rPr>
              <a:t>a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y</a:t>
            </a:r>
            <a:r>
              <a:rPr sz="2400" spc="-5" dirty="0">
                <a:latin typeface="Gill Sans MT"/>
                <a:cs typeface="Gill Sans MT"/>
              </a:rPr>
              <a:t> a</a:t>
            </a:r>
            <a:r>
              <a:rPr sz="2400" dirty="0">
                <a:latin typeface="Gill Sans MT"/>
                <a:cs typeface="Gill Sans MT"/>
              </a:rPr>
              <a:t>l</a:t>
            </a:r>
            <a:r>
              <a:rPr sz="2400" spc="5" dirty="0">
                <a:latin typeface="Gill Sans MT"/>
                <a:cs typeface="Gill Sans MT"/>
              </a:rPr>
              <a:t>c</a:t>
            </a:r>
            <a:r>
              <a:rPr sz="2400" spc="-5" dirty="0">
                <a:latin typeface="Gill Sans MT"/>
                <a:cs typeface="Gill Sans MT"/>
              </a:rPr>
              <a:t>a</a:t>
            </a:r>
            <a:r>
              <a:rPr sz="2400" dirty="0">
                <a:latin typeface="Gill Sans MT"/>
                <a:cs typeface="Gill Sans MT"/>
              </a:rPr>
              <a:t>nce</a:t>
            </a:r>
            <a:r>
              <a:rPr sz="2400" spc="10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d</a:t>
            </a:r>
            <a:r>
              <a:rPr sz="2400" dirty="0">
                <a:latin typeface="Gill Sans MT"/>
                <a:cs typeface="Gill Sans MT"/>
              </a:rPr>
              <a:t>e</a:t>
            </a:r>
            <a:r>
              <a:rPr sz="2400" spc="10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l</a:t>
            </a:r>
            <a:r>
              <a:rPr sz="2400" dirty="0">
                <a:latin typeface="Gill Sans MT"/>
                <a:cs typeface="Gill Sans MT"/>
              </a:rPr>
              <a:t>a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ca</a:t>
            </a:r>
            <a:r>
              <a:rPr sz="2400" dirty="0">
                <a:latin typeface="Gill Sans MT"/>
                <a:cs typeface="Gill Sans MT"/>
              </a:rPr>
              <a:t>li</a:t>
            </a:r>
            <a:r>
              <a:rPr sz="2400" spc="-5" dirty="0">
                <a:latin typeface="Gill Sans MT"/>
                <a:cs typeface="Gill Sans MT"/>
              </a:rPr>
              <a:t>da</a:t>
            </a:r>
            <a:r>
              <a:rPr sz="2400" dirty="0">
                <a:latin typeface="Gill Sans MT"/>
                <a:cs typeface="Gill Sans MT"/>
              </a:rPr>
              <a:t>d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en  </a:t>
            </a:r>
            <a:r>
              <a:rPr sz="2400" spc="-10" dirty="0">
                <a:latin typeface="Gill Sans MT"/>
                <a:cs typeface="Gill Sans MT"/>
              </a:rPr>
              <a:t>empresas</a:t>
            </a:r>
            <a:r>
              <a:rPr sz="2400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de</a:t>
            </a:r>
            <a:r>
              <a:rPr sz="2400" spc="10" dirty="0">
                <a:latin typeface="Gill Sans MT"/>
                <a:cs typeface="Gill Sans MT"/>
              </a:rPr>
              <a:t> </a:t>
            </a:r>
            <a:r>
              <a:rPr sz="2400" spc="5" dirty="0">
                <a:latin typeface="Gill Sans MT"/>
                <a:cs typeface="Gill Sans MT"/>
              </a:rPr>
              <a:t>servicios</a:t>
            </a:r>
            <a:endParaRPr sz="2400">
              <a:latin typeface="Gill Sans MT"/>
              <a:cs typeface="Gill Sans MT"/>
            </a:endParaRPr>
          </a:p>
          <a:p>
            <a:pPr marL="504825" lvl="1" indent="-492759">
              <a:lnSpc>
                <a:spcPct val="100000"/>
              </a:lnSpc>
              <a:spcBef>
                <a:spcPts val="2520"/>
              </a:spcBef>
              <a:buAutoNum type="arabicPeriod"/>
              <a:tabLst>
                <a:tab pos="505459" algn="l"/>
              </a:tabLst>
            </a:pPr>
            <a:r>
              <a:rPr sz="2400" dirty="0">
                <a:latin typeface="Gill Sans MT"/>
                <a:cs typeface="Gill Sans MT"/>
              </a:rPr>
              <a:t>Concepto</a:t>
            </a:r>
            <a:r>
              <a:rPr sz="2400" spc="-1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y </a:t>
            </a:r>
            <a:r>
              <a:rPr sz="2400" spc="-5" dirty="0">
                <a:latin typeface="Gill Sans MT"/>
                <a:cs typeface="Gill Sans MT"/>
              </a:rPr>
              <a:t>dimensiones</a:t>
            </a:r>
            <a:r>
              <a:rPr sz="2400" dirty="0">
                <a:latin typeface="Gill Sans MT"/>
                <a:cs typeface="Gill Sans MT"/>
              </a:rPr>
              <a:t> de</a:t>
            </a:r>
            <a:r>
              <a:rPr sz="2400" spc="-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la</a:t>
            </a:r>
            <a:r>
              <a:rPr sz="2400" spc="-1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calidad</a:t>
            </a:r>
            <a:r>
              <a:rPr sz="2400" dirty="0">
                <a:latin typeface="Gill Sans MT"/>
                <a:cs typeface="Gill Sans MT"/>
              </a:rPr>
              <a:t> de</a:t>
            </a:r>
            <a:r>
              <a:rPr sz="2400" spc="-5" dirty="0">
                <a:latin typeface="Gill Sans MT"/>
                <a:cs typeface="Gill Sans MT"/>
              </a:rPr>
              <a:t> </a:t>
            </a:r>
            <a:r>
              <a:rPr sz="2400" spc="5" dirty="0">
                <a:latin typeface="Gill Sans MT"/>
                <a:cs typeface="Gill Sans MT"/>
              </a:rPr>
              <a:t>servicios</a:t>
            </a:r>
            <a:endParaRPr sz="2400">
              <a:latin typeface="Gill Sans MT"/>
              <a:cs typeface="Gill Sans MT"/>
            </a:endParaRPr>
          </a:p>
          <a:p>
            <a:pPr marL="504825" lvl="1" indent="-492759">
              <a:lnSpc>
                <a:spcPct val="100000"/>
              </a:lnSpc>
              <a:spcBef>
                <a:spcPts val="2520"/>
              </a:spcBef>
              <a:buAutoNum type="arabicPeriod"/>
              <a:tabLst>
                <a:tab pos="505459" algn="l"/>
              </a:tabLst>
            </a:pPr>
            <a:r>
              <a:rPr sz="2400" spc="-5" dirty="0">
                <a:latin typeface="Gill Sans MT"/>
                <a:cs typeface="Gill Sans MT"/>
              </a:rPr>
              <a:t>Modelos</a:t>
            </a:r>
            <a:r>
              <a:rPr sz="2400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para </a:t>
            </a:r>
            <a:r>
              <a:rPr sz="2400" dirty="0">
                <a:latin typeface="Gill Sans MT"/>
                <a:cs typeface="Gill Sans MT"/>
              </a:rPr>
              <a:t>la </a:t>
            </a:r>
            <a:r>
              <a:rPr sz="2400" spc="-5" dirty="0">
                <a:latin typeface="Gill Sans MT"/>
                <a:cs typeface="Gill Sans MT"/>
              </a:rPr>
              <a:t>gestión</a:t>
            </a:r>
            <a:r>
              <a:rPr sz="2400" spc="1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y</a:t>
            </a:r>
            <a:r>
              <a:rPr sz="2400" spc="-10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mejora </a:t>
            </a:r>
            <a:r>
              <a:rPr sz="2400" dirty="0">
                <a:latin typeface="Gill Sans MT"/>
                <a:cs typeface="Gill Sans MT"/>
              </a:rPr>
              <a:t>de</a:t>
            </a:r>
            <a:r>
              <a:rPr sz="2400" spc="-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la</a:t>
            </a:r>
            <a:r>
              <a:rPr sz="2400" spc="-5" dirty="0">
                <a:latin typeface="Gill Sans MT"/>
                <a:cs typeface="Gill Sans MT"/>
              </a:rPr>
              <a:t> calidad</a:t>
            </a:r>
            <a:endParaRPr sz="2400">
              <a:latin typeface="Gill Sans MT"/>
              <a:cs typeface="Gill Sans MT"/>
            </a:endParaRPr>
          </a:p>
          <a:p>
            <a:pPr marL="504825" lvl="1" indent="-492759">
              <a:lnSpc>
                <a:spcPct val="100000"/>
              </a:lnSpc>
              <a:spcBef>
                <a:spcPts val="2520"/>
              </a:spcBef>
              <a:buAutoNum type="arabicPeriod"/>
              <a:tabLst>
                <a:tab pos="505459" algn="l"/>
              </a:tabLst>
            </a:pPr>
            <a:r>
              <a:rPr sz="2400" spc="-5" dirty="0">
                <a:latin typeface="Gill Sans MT"/>
                <a:cs typeface="Gill Sans MT"/>
              </a:rPr>
              <a:t>Medida</a:t>
            </a:r>
            <a:r>
              <a:rPr sz="2400" spc="10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de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la </a:t>
            </a:r>
            <a:r>
              <a:rPr sz="2400" spc="-5" dirty="0">
                <a:latin typeface="Gill Sans MT"/>
                <a:cs typeface="Gill Sans MT"/>
              </a:rPr>
              <a:t>calidad</a:t>
            </a:r>
            <a:r>
              <a:rPr sz="2400" spc="1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de</a:t>
            </a:r>
            <a:r>
              <a:rPr sz="2400" spc="5" dirty="0">
                <a:latin typeface="Gill Sans MT"/>
                <a:cs typeface="Gill Sans MT"/>
              </a:rPr>
              <a:t> Servicio:</a:t>
            </a:r>
            <a:r>
              <a:rPr sz="2400" spc="-235" dirty="0">
                <a:latin typeface="Gill Sans MT"/>
                <a:cs typeface="Gill Sans MT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Programa</a:t>
            </a:r>
            <a:r>
              <a:rPr sz="2400" dirty="0">
                <a:latin typeface="Gill Sans MT"/>
                <a:cs typeface="Gill Sans MT"/>
              </a:rPr>
              <a:t> </a:t>
            </a:r>
            <a:r>
              <a:rPr sz="2400" spc="-35" dirty="0">
                <a:latin typeface="Gill Sans MT"/>
                <a:cs typeface="Gill Sans MT"/>
              </a:rPr>
              <a:t>SERVQUAL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59997" y="5651995"/>
            <a:ext cx="4140200" cy="540385"/>
          </a:xfrm>
          <a:prstGeom prst="rect">
            <a:avLst/>
          </a:prstGeom>
          <a:solidFill>
            <a:srgbClr val="0D0D0D"/>
          </a:solidFill>
          <a:ln w="3175">
            <a:solidFill>
              <a:srgbClr val="000000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algn="ctr">
              <a:lnSpc>
                <a:spcPts val="1545"/>
              </a:lnSpc>
              <a:spcBef>
                <a:spcPts val="375"/>
              </a:spcBef>
            </a:pPr>
            <a:r>
              <a:rPr sz="1400" b="1" i="1" spc="-5" dirty="0">
                <a:solidFill>
                  <a:srgbClr val="FFFFFF"/>
                </a:solidFill>
                <a:latin typeface="Calibri"/>
                <a:cs typeface="Calibri"/>
              </a:rPr>
              <a:t>Dirección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b="1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-5" dirty="0">
                <a:solidFill>
                  <a:srgbClr val="FFFFFF"/>
                </a:solidFill>
                <a:latin typeface="Calibri"/>
                <a:cs typeface="Calibri"/>
              </a:rPr>
              <a:t>Operaciones</a:t>
            </a:r>
            <a:r>
              <a:rPr sz="1400" b="1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-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-5" dirty="0">
                <a:solidFill>
                  <a:srgbClr val="FFFFFF"/>
                </a:solidFill>
                <a:latin typeface="Calibri"/>
                <a:cs typeface="Calibri"/>
              </a:rPr>
              <a:t>Servicios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545"/>
              </a:lnSpc>
            </a:pPr>
            <a:r>
              <a:rPr sz="1400" b="1" spc="-5" dirty="0">
                <a:solidFill>
                  <a:srgbClr val="C8201E"/>
                </a:solidFill>
                <a:latin typeface="Calibri"/>
                <a:cs typeface="Calibri"/>
              </a:rPr>
              <a:t>Grado</a:t>
            </a:r>
            <a:r>
              <a:rPr sz="1400" b="1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8201E"/>
                </a:solidFill>
                <a:latin typeface="Calibri"/>
                <a:cs typeface="Calibri"/>
              </a:rPr>
              <a:t>en</a:t>
            </a:r>
            <a:r>
              <a:rPr sz="1400" b="1" dirty="0">
                <a:solidFill>
                  <a:srgbClr val="C8201E"/>
                </a:solidFill>
                <a:latin typeface="Calibri"/>
                <a:cs typeface="Calibri"/>
              </a:rPr>
              <a:t> Ciencia</a:t>
            </a:r>
            <a:r>
              <a:rPr sz="1400" b="1" spc="-15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C8201E"/>
                </a:solidFill>
                <a:latin typeface="Calibri"/>
                <a:cs typeface="Calibri"/>
              </a:rPr>
              <a:t>Gestión</a:t>
            </a:r>
            <a:r>
              <a:rPr sz="1400" b="1" dirty="0">
                <a:solidFill>
                  <a:srgbClr val="C8201E"/>
                </a:solidFill>
                <a:latin typeface="Calibri"/>
                <a:cs typeface="Calibri"/>
              </a:rPr>
              <a:t> e</a:t>
            </a:r>
            <a:r>
              <a:rPr sz="1400" b="1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8201E"/>
                </a:solidFill>
                <a:latin typeface="Calibri"/>
                <a:cs typeface="Calibri"/>
              </a:rPr>
              <a:t>Ingeniería</a:t>
            </a:r>
            <a:r>
              <a:rPr sz="1400" b="1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8201E"/>
                </a:solidFill>
                <a:latin typeface="Calibri"/>
                <a:cs typeface="Calibri"/>
              </a:rPr>
              <a:t>de</a:t>
            </a:r>
            <a:r>
              <a:rPr sz="1400" b="1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8201E"/>
                </a:solidFill>
                <a:latin typeface="Calibri"/>
                <a:cs typeface="Calibri"/>
              </a:rPr>
              <a:t>Servicios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79904" y="6412440"/>
            <a:ext cx="5275580" cy="393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0515" marR="5080" indent="-298450">
              <a:lnSpc>
                <a:spcPct val="109700"/>
              </a:lnSpc>
              <a:spcBef>
                <a:spcPts val="100"/>
              </a:spcBef>
            </a:pPr>
            <a:r>
              <a:rPr sz="1100" spc="-10" dirty="0">
                <a:solidFill>
                  <a:srgbClr val="E7E6E6"/>
                </a:solidFill>
                <a:latin typeface="Calibri"/>
                <a:cs typeface="Calibri"/>
              </a:rPr>
              <a:t>DIAZ-GARRIDO,</a:t>
            </a:r>
            <a:r>
              <a:rPr sz="1100" spc="-15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E7E6E6"/>
                </a:solidFill>
                <a:latin typeface="Calibri"/>
                <a:cs typeface="Calibri"/>
              </a:rPr>
              <a:t>ELOÍSA; </a:t>
            </a:r>
            <a:r>
              <a:rPr sz="1100" spc="-15" dirty="0">
                <a:solidFill>
                  <a:srgbClr val="E7E6E6"/>
                </a:solidFill>
                <a:latin typeface="Calibri"/>
                <a:cs typeface="Calibri"/>
              </a:rPr>
              <a:t>MARTÍN-PEÑA,</a:t>
            </a:r>
            <a:r>
              <a:rPr sz="1100" spc="-5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1100" spc="-15" dirty="0">
                <a:solidFill>
                  <a:srgbClr val="E7E6E6"/>
                </a:solidFill>
                <a:latin typeface="Calibri"/>
                <a:cs typeface="Calibri"/>
              </a:rPr>
              <a:t>MARÍA</a:t>
            </a:r>
            <a:r>
              <a:rPr sz="1100" spc="-10" dirty="0">
                <a:solidFill>
                  <a:srgbClr val="E7E6E6"/>
                </a:solidFill>
                <a:latin typeface="Calibri"/>
                <a:cs typeface="Calibri"/>
              </a:rPr>
              <a:t> LUZ</a:t>
            </a:r>
            <a:r>
              <a:rPr sz="1100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E7E6E6"/>
                </a:solidFill>
                <a:latin typeface="Calibri"/>
                <a:cs typeface="Calibri"/>
              </a:rPr>
              <a:t>(2022).</a:t>
            </a:r>
            <a:r>
              <a:rPr sz="1100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E7E6E6"/>
                </a:solidFill>
                <a:latin typeface="Calibri"/>
                <a:cs typeface="Calibri"/>
              </a:rPr>
              <a:t>Este</a:t>
            </a:r>
            <a:r>
              <a:rPr sz="1100" spc="-5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E7E6E6"/>
                </a:solidFill>
                <a:latin typeface="Calibri"/>
                <a:cs typeface="Calibri"/>
              </a:rPr>
              <a:t>obra</a:t>
            </a:r>
            <a:r>
              <a:rPr sz="1100" spc="-25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E7E6E6"/>
                </a:solidFill>
                <a:latin typeface="Calibri"/>
                <a:cs typeface="Calibri"/>
              </a:rPr>
              <a:t>está</a:t>
            </a:r>
            <a:r>
              <a:rPr sz="1100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1100" spc="-15" dirty="0">
                <a:solidFill>
                  <a:srgbClr val="E7E6E6"/>
                </a:solidFill>
                <a:latin typeface="Calibri"/>
                <a:cs typeface="Calibri"/>
              </a:rPr>
              <a:t>bajo</a:t>
            </a:r>
            <a:r>
              <a:rPr sz="1100" spc="5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1100" spc="-15" dirty="0">
                <a:solidFill>
                  <a:srgbClr val="E7E6E6"/>
                </a:solidFill>
                <a:latin typeface="Calibri"/>
                <a:cs typeface="Calibri"/>
              </a:rPr>
              <a:t>una</a:t>
            </a:r>
            <a:r>
              <a:rPr sz="1100" spc="15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licencia</a:t>
            </a:r>
            <a:r>
              <a:rPr sz="1100" u="sng" spc="-1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de </a:t>
            </a:r>
            <a:r>
              <a:rPr sz="1100" spc="-235" dirty="0">
                <a:solidFill>
                  <a:srgbClr val="0562C1"/>
                </a:solid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Creative</a:t>
            </a:r>
            <a:r>
              <a:rPr sz="11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Commons</a:t>
            </a:r>
            <a:r>
              <a:rPr sz="1100" u="sng" spc="-1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Reconocimiento-CompartirIgual</a:t>
            </a:r>
            <a:r>
              <a:rPr sz="1100" u="sng" spc="5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4.0</a:t>
            </a:r>
            <a:r>
              <a:rPr sz="1100" u="sng" spc="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Internacional</a:t>
            </a:r>
            <a:r>
              <a:rPr sz="1100" spc="-1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9156700" cy="6864350"/>
            <a:chOff x="-6350" y="0"/>
            <a:chExt cx="9156700" cy="6864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4750"/>
              <a:ext cx="9143631" cy="90289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000838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9143631" y="0"/>
                  </a:moveTo>
                  <a:lnTo>
                    <a:pt x="0" y="0"/>
                  </a:lnTo>
                  <a:lnTo>
                    <a:pt x="0" y="856805"/>
                  </a:lnTo>
                  <a:lnTo>
                    <a:pt x="9143631" y="856805"/>
                  </a:lnTo>
                  <a:lnTo>
                    <a:pt x="91436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857644"/>
              <a:ext cx="4508500" cy="0"/>
            </a:xfrm>
            <a:custGeom>
              <a:avLst/>
              <a:gdLst/>
              <a:ahLst/>
              <a:cxnLst/>
              <a:rect l="l" t="t" r="r" b="b"/>
              <a:pathLst>
                <a:path w="4508500">
                  <a:moveTo>
                    <a:pt x="4508284" y="0"/>
                  </a:moveTo>
                  <a:lnTo>
                    <a:pt x="0" y="0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994539"/>
              <a:ext cx="9144000" cy="12700"/>
            </a:xfrm>
            <a:custGeom>
              <a:avLst/>
              <a:gdLst/>
              <a:ahLst/>
              <a:cxnLst/>
              <a:rect l="l" t="t" r="r" b="b"/>
              <a:pathLst>
                <a:path w="9144000" h="12700">
                  <a:moveTo>
                    <a:pt x="0" y="12598"/>
                  </a:moveTo>
                  <a:lnTo>
                    <a:pt x="9143631" y="12598"/>
                  </a:lnTo>
                  <a:lnTo>
                    <a:pt x="9143631" y="0"/>
                  </a:lnTo>
                  <a:lnTo>
                    <a:pt x="0" y="0"/>
                  </a:lnTo>
                  <a:lnTo>
                    <a:pt x="0" y="125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08284" y="6857644"/>
              <a:ext cx="4635500" cy="0"/>
            </a:xfrm>
            <a:custGeom>
              <a:avLst/>
              <a:gdLst/>
              <a:ahLst/>
              <a:cxnLst/>
              <a:rect l="l" t="t" r="r" b="b"/>
              <a:pathLst>
                <a:path w="4635500">
                  <a:moveTo>
                    <a:pt x="4635347" y="0"/>
                  </a:moveTo>
                  <a:lnTo>
                    <a:pt x="0" y="0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24" y="6137287"/>
              <a:ext cx="1423784" cy="54251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10374" y="787222"/>
            <a:ext cx="871855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1</a:t>
            </a:r>
            <a:r>
              <a:rPr sz="650" spc="5" dirty="0">
                <a:solidFill>
                  <a:srgbClr val="F1F1F1"/>
                </a:solidFill>
                <a:latin typeface="Gill Sans MT"/>
                <a:cs typeface="Gill Sans MT"/>
              </a:rPr>
              <a:t>.</a:t>
            </a:r>
            <a:r>
              <a:rPr sz="650" spc="-25" dirty="0">
                <a:solidFill>
                  <a:srgbClr val="F1F1F1"/>
                </a:solidFill>
                <a:latin typeface="Gill Sans MT"/>
                <a:cs typeface="Gill Sans MT"/>
              </a:rPr>
              <a:t>C</a:t>
            </a:r>
            <a:r>
              <a:rPr sz="650" spc="-35" dirty="0">
                <a:solidFill>
                  <a:srgbClr val="F1F1F1"/>
                </a:solidFill>
                <a:latin typeface="Gill Sans MT"/>
                <a:cs typeface="Gill Sans MT"/>
              </a:rPr>
              <a:t>AM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PU</a:t>
            </a:r>
            <a:r>
              <a:rPr sz="650" spc="1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10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D</a:t>
            </a:r>
            <a:r>
              <a:rPr sz="650" spc="15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650" spc="-9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650" spc="-30" dirty="0">
                <a:solidFill>
                  <a:srgbClr val="F1F1F1"/>
                </a:solidFill>
                <a:latin typeface="Gill Sans MT"/>
                <a:cs typeface="Gill Sans MT"/>
              </a:rPr>
              <a:t>Ó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80" dirty="0">
                <a:solidFill>
                  <a:srgbClr val="F1F1F1"/>
                </a:solidFill>
                <a:latin typeface="Gill Sans MT"/>
                <a:cs typeface="Gill Sans MT"/>
              </a:rPr>
              <a:t>T</a:t>
            </a: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O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LE</a:t>
            </a:r>
            <a:r>
              <a:rPr sz="650" spc="1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0057" y="1864347"/>
            <a:ext cx="7294245" cy="34817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Wingdings"/>
              <a:buChar char=""/>
              <a:tabLst>
                <a:tab pos="356235" algn="l"/>
              </a:tabLst>
            </a:pPr>
            <a:r>
              <a:rPr sz="2400" spc="-5" dirty="0">
                <a:latin typeface="Gill Sans MT"/>
                <a:cs typeface="Gill Sans MT"/>
              </a:rPr>
              <a:t>Explicar</a:t>
            </a:r>
            <a:r>
              <a:rPr sz="2400" spc="-1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qué se entiende</a:t>
            </a:r>
            <a:r>
              <a:rPr sz="2400" spc="10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por</a:t>
            </a:r>
            <a:r>
              <a:rPr sz="2400" spc="-10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calidad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de</a:t>
            </a:r>
            <a:r>
              <a:rPr sz="2400" spc="10" dirty="0">
                <a:latin typeface="Gill Sans MT"/>
                <a:cs typeface="Gill Sans MT"/>
              </a:rPr>
              <a:t> </a:t>
            </a:r>
            <a:r>
              <a:rPr sz="2400" spc="5" dirty="0">
                <a:latin typeface="Gill Sans MT"/>
                <a:cs typeface="Gill Sans MT"/>
              </a:rPr>
              <a:t>servicio</a:t>
            </a:r>
            <a:endParaRPr sz="2400">
              <a:latin typeface="Gill Sans MT"/>
              <a:cs typeface="Gill Sans MT"/>
            </a:endParaRPr>
          </a:p>
          <a:p>
            <a:pPr marL="355600" marR="640715" indent="-343535">
              <a:lnSpc>
                <a:spcPct val="120200"/>
              </a:lnSpc>
              <a:spcBef>
                <a:spcPts val="1185"/>
              </a:spcBef>
              <a:buClr>
                <a:srgbClr val="C00000"/>
              </a:buClr>
              <a:buFont typeface="Wingdings"/>
              <a:buChar char=""/>
              <a:tabLst>
                <a:tab pos="356235" algn="l"/>
              </a:tabLst>
            </a:pPr>
            <a:r>
              <a:rPr sz="2400" spc="-5" dirty="0">
                <a:latin typeface="Gill Sans MT"/>
                <a:cs typeface="Gill Sans MT"/>
              </a:rPr>
              <a:t>Distinguir </a:t>
            </a:r>
            <a:r>
              <a:rPr sz="2400" spc="-10" dirty="0">
                <a:latin typeface="Gill Sans MT"/>
                <a:cs typeface="Gill Sans MT"/>
              </a:rPr>
              <a:t>entre</a:t>
            </a:r>
            <a:r>
              <a:rPr sz="2400" dirty="0">
                <a:latin typeface="Gill Sans MT"/>
                <a:cs typeface="Gill Sans MT"/>
              </a:rPr>
              <a:t> la</a:t>
            </a:r>
            <a:r>
              <a:rPr sz="2400" spc="-5" dirty="0">
                <a:latin typeface="Gill Sans MT"/>
                <a:cs typeface="Gill Sans MT"/>
              </a:rPr>
              <a:t> calidad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de</a:t>
            </a:r>
            <a:r>
              <a:rPr sz="2400" spc="10" dirty="0">
                <a:latin typeface="Gill Sans MT"/>
                <a:cs typeface="Gill Sans MT"/>
              </a:rPr>
              <a:t> </a:t>
            </a:r>
            <a:r>
              <a:rPr sz="2400" spc="5" dirty="0">
                <a:latin typeface="Gill Sans MT"/>
                <a:cs typeface="Gill Sans MT"/>
              </a:rPr>
              <a:t>servicio</a:t>
            </a:r>
            <a:r>
              <a:rPr sz="2400" spc="-5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percibida</a:t>
            </a:r>
            <a:r>
              <a:rPr sz="2400" spc="-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y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la </a:t>
            </a:r>
            <a:r>
              <a:rPr sz="2400" spc="-650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satisfacción </a:t>
            </a:r>
            <a:r>
              <a:rPr sz="2400" dirty="0">
                <a:latin typeface="Gill Sans MT"/>
                <a:cs typeface="Gill Sans MT"/>
              </a:rPr>
              <a:t>del</a:t>
            </a:r>
            <a:r>
              <a:rPr sz="2400" spc="-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cliente</a:t>
            </a:r>
            <a:endParaRPr sz="2400">
              <a:latin typeface="Gill Sans MT"/>
              <a:cs typeface="Gill Sans MT"/>
            </a:endParaRPr>
          </a:p>
          <a:p>
            <a:pPr marL="355600" marR="175260" indent="-343535">
              <a:lnSpc>
                <a:spcPct val="119800"/>
              </a:lnSpc>
              <a:spcBef>
                <a:spcPts val="1210"/>
              </a:spcBef>
              <a:buClr>
                <a:srgbClr val="C00000"/>
              </a:buClr>
              <a:buFont typeface="Wingdings"/>
              <a:buChar char=""/>
              <a:tabLst>
                <a:tab pos="356235" algn="l"/>
              </a:tabLst>
            </a:pPr>
            <a:r>
              <a:rPr sz="2400" spc="-5" dirty="0">
                <a:latin typeface="Gill Sans MT"/>
                <a:cs typeface="Gill Sans MT"/>
              </a:rPr>
              <a:t>Identificar las</a:t>
            </a:r>
            <a:r>
              <a:rPr sz="2400" spc="20" dirty="0">
                <a:latin typeface="Gill Sans MT"/>
                <a:cs typeface="Gill Sans MT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dimensiones</a:t>
            </a:r>
            <a:r>
              <a:rPr sz="2400" spc="2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que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componen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la </a:t>
            </a:r>
            <a:r>
              <a:rPr sz="2400" spc="-5" dirty="0">
                <a:latin typeface="Gill Sans MT"/>
                <a:cs typeface="Gill Sans MT"/>
              </a:rPr>
              <a:t>calidad </a:t>
            </a:r>
            <a:r>
              <a:rPr sz="2400" dirty="0">
                <a:latin typeface="Gill Sans MT"/>
                <a:cs typeface="Gill Sans MT"/>
              </a:rPr>
              <a:t>de </a:t>
            </a:r>
            <a:r>
              <a:rPr sz="2400" spc="-650" dirty="0">
                <a:latin typeface="Gill Sans MT"/>
                <a:cs typeface="Gill Sans MT"/>
              </a:rPr>
              <a:t> </a:t>
            </a:r>
            <a:r>
              <a:rPr sz="2400" spc="5" dirty="0">
                <a:latin typeface="Gill Sans MT"/>
                <a:cs typeface="Gill Sans MT"/>
              </a:rPr>
              <a:t>servicio</a:t>
            </a:r>
            <a:endParaRPr sz="2400">
              <a:latin typeface="Gill Sans MT"/>
              <a:cs typeface="Gill Sans MT"/>
            </a:endParaRPr>
          </a:p>
          <a:p>
            <a:pPr marL="355600" marR="5080" indent="-343535">
              <a:lnSpc>
                <a:spcPct val="119800"/>
              </a:lnSpc>
              <a:spcBef>
                <a:spcPts val="1210"/>
              </a:spcBef>
              <a:buClr>
                <a:srgbClr val="C00000"/>
              </a:buClr>
              <a:buFont typeface="Wingdings"/>
              <a:buChar char=""/>
              <a:tabLst>
                <a:tab pos="356235" algn="l"/>
              </a:tabLst>
            </a:pPr>
            <a:r>
              <a:rPr sz="2400" spc="-5" dirty="0">
                <a:latin typeface="Gill Sans MT"/>
                <a:cs typeface="Gill Sans MT"/>
              </a:rPr>
              <a:t>Saber cómo se</a:t>
            </a:r>
            <a:r>
              <a:rPr sz="2400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gestionan</a:t>
            </a:r>
            <a:r>
              <a:rPr sz="2400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las</a:t>
            </a:r>
            <a:r>
              <a:rPr sz="2400" dirty="0">
                <a:latin typeface="Gill Sans MT"/>
                <a:cs typeface="Gill Sans MT"/>
              </a:rPr>
              <a:t> deficiencias</a:t>
            </a:r>
            <a:r>
              <a:rPr sz="2400" spc="-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en</a:t>
            </a:r>
            <a:r>
              <a:rPr sz="2400" spc="-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la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calidad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de </a:t>
            </a:r>
            <a:r>
              <a:rPr sz="2400" spc="-655" dirty="0">
                <a:latin typeface="Gill Sans MT"/>
                <a:cs typeface="Gill Sans MT"/>
              </a:rPr>
              <a:t> </a:t>
            </a:r>
            <a:r>
              <a:rPr sz="2400" spc="5" dirty="0">
                <a:latin typeface="Gill Sans MT"/>
                <a:cs typeface="Gill Sans MT"/>
              </a:rPr>
              <a:t>servicio</a:t>
            </a:r>
            <a:r>
              <a:rPr sz="2400" spc="-1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que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se</a:t>
            </a:r>
            <a:r>
              <a:rPr sz="2400" dirty="0">
                <a:latin typeface="Gill Sans MT"/>
                <a:cs typeface="Gill Sans MT"/>
              </a:rPr>
              <a:t> pueden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presentar</a:t>
            </a:r>
            <a:r>
              <a:rPr sz="2400" spc="-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en la</a:t>
            </a:r>
            <a:r>
              <a:rPr sz="2400" spc="-10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organización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957237"/>
            <a:ext cx="3150870" cy="375920"/>
          </a:xfrm>
          <a:custGeom>
            <a:avLst/>
            <a:gdLst/>
            <a:ahLst/>
            <a:cxnLst/>
            <a:rect l="l" t="t" r="r" b="b"/>
            <a:pathLst>
              <a:path w="3150870" h="375919">
                <a:moveTo>
                  <a:pt x="3150717" y="0"/>
                </a:moveTo>
                <a:lnTo>
                  <a:pt x="0" y="0"/>
                </a:lnTo>
                <a:lnTo>
                  <a:pt x="0" y="375843"/>
                </a:lnTo>
                <a:lnTo>
                  <a:pt x="1575358" y="375843"/>
                </a:lnTo>
                <a:lnTo>
                  <a:pt x="3150717" y="375843"/>
                </a:lnTo>
                <a:lnTo>
                  <a:pt x="3150717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91704" y="989545"/>
            <a:ext cx="9150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D1282D"/>
                </a:solidFill>
                <a:latin typeface="Gill Sans MT"/>
                <a:cs typeface="Gill Sans MT"/>
              </a:rPr>
              <a:t>Subtítulo</a:t>
            </a:r>
            <a:r>
              <a:rPr sz="1600" spc="-75" dirty="0">
                <a:solidFill>
                  <a:srgbClr val="D1282D"/>
                </a:solidFill>
                <a:latin typeface="Gill Sans MT"/>
                <a:cs typeface="Gill Sans MT"/>
              </a:rPr>
              <a:t> </a:t>
            </a:r>
            <a:r>
              <a:rPr sz="1600" spc="-5" dirty="0">
                <a:solidFill>
                  <a:srgbClr val="D1282D"/>
                </a:solidFill>
                <a:latin typeface="Gill Sans MT"/>
                <a:cs typeface="Gill Sans MT"/>
              </a:rPr>
              <a:t>1</a:t>
            </a:r>
            <a:endParaRPr sz="1600">
              <a:latin typeface="Gill Sans MT"/>
              <a:cs typeface="Gill Sans M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0" y="410400"/>
            <a:ext cx="8964295" cy="918210"/>
            <a:chOff x="0" y="410400"/>
            <a:chExt cx="8964295" cy="918210"/>
          </a:xfrm>
        </p:grpSpPr>
        <p:sp>
          <p:nvSpPr>
            <p:cNvPr id="14" name="object 14"/>
            <p:cNvSpPr/>
            <p:nvPr/>
          </p:nvSpPr>
          <p:spPr>
            <a:xfrm>
              <a:off x="10083" y="952563"/>
              <a:ext cx="3923665" cy="375920"/>
            </a:xfrm>
            <a:custGeom>
              <a:avLst/>
              <a:gdLst/>
              <a:ahLst/>
              <a:cxnLst/>
              <a:rect l="l" t="t" r="r" b="b"/>
              <a:pathLst>
                <a:path w="3923665" h="375919">
                  <a:moveTo>
                    <a:pt x="3923639" y="0"/>
                  </a:moveTo>
                  <a:lnTo>
                    <a:pt x="0" y="0"/>
                  </a:lnTo>
                  <a:lnTo>
                    <a:pt x="0" y="375831"/>
                  </a:lnTo>
                  <a:lnTo>
                    <a:pt x="1961997" y="375831"/>
                  </a:lnTo>
                  <a:lnTo>
                    <a:pt x="3923639" y="375831"/>
                  </a:lnTo>
                  <a:lnTo>
                    <a:pt x="3923639" y="0"/>
                  </a:lnTo>
                  <a:close/>
                </a:path>
              </a:pathLst>
            </a:custGeom>
            <a:solidFill>
              <a:srgbClr val="D12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410400"/>
              <a:ext cx="8964295" cy="561975"/>
            </a:xfrm>
            <a:custGeom>
              <a:avLst/>
              <a:gdLst/>
              <a:ahLst/>
              <a:cxnLst/>
              <a:rect l="l" t="t" r="r" b="b"/>
              <a:pathLst>
                <a:path w="8964295" h="561975">
                  <a:moveTo>
                    <a:pt x="8964002" y="0"/>
                  </a:moveTo>
                  <a:lnTo>
                    <a:pt x="0" y="0"/>
                  </a:lnTo>
                  <a:lnTo>
                    <a:pt x="0" y="561593"/>
                  </a:lnTo>
                  <a:lnTo>
                    <a:pt x="4481995" y="561593"/>
                  </a:lnTo>
                  <a:lnTo>
                    <a:pt x="8964002" y="561593"/>
                  </a:lnTo>
                  <a:lnTo>
                    <a:pt x="8964002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781100" y="441985"/>
            <a:ext cx="211137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5" dirty="0">
                <a:latin typeface="Gill Sans Ultra Bold"/>
                <a:cs typeface="Gill Sans Ultra Bold"/>
              </a:rPr>
              <a:t>Objetivos</a:t>
            </a:r>
            <a:endParaRPr sz="2800">
              <a:latin typeface="Gill Sans Ultra Bold"/>
              <a:cs typeface="Gill Sans Ultra Bold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859997" y="6191999"/>
            <a:ext cx="4140200" cy="540385"/>
          </a:xfrm>
          <a:custGeom>
            <a:avLst/>
            <a:gdLst/>
            <a:ahLst/>
            <a:cxnLst/>
            <a:rect l="l" t="t" r="r" b="b"/>
            <a:pathLst>
              <a:path w="4140200" h="540384">
                <a:moveTo>
                  <a:pt x="2069998" y="540004"/>
                </a:moveTo>
                <a:lnTo>
                  <a:pt x="0" y="540004"/>
                </a:lnTo>
                <a:lnTo>
                  <a:pt x="0" y="0"/>
                </a:lnTo>
                <a:lnTo>
                  <a:pt x="4139996" y="0"/>
                </a:lnTo>
                <a:lnTo>
                  <a:pt x="4139996" y="540004"/>
                </a:lnTo>
                <a:lnTo>
                  <a:pt x="2069998" y="54000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072303" y="6271282"/>
            <a:ext cx="3710304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295"/>
              </a:lnSpc>
            </a:pPr>
            <a:r>
              <a:rPr sz="1400" b="1" i="1" spc="-5" dirty="0">
                <a:solidFill>
                  <a:srgbClr val="FFFFFF"/>
                </a:solidFill>
                <a:latin typeface="Calibri"/>
                <a:cs typeface="Calibri"/>
              </a:rPr>
              <a:t>Dirección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b="1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-5" dirty="0">
                <a:solidFill>
                  <a:srgbClr val="FFFFFF"/>
                </a:solidFill>
                <a:latin typeface="Calibri"/>
                <a:cs typeface="Calibri"/>
              </a:rPr>
              <a:t>Operaciones</a:t>
            </a:r>
            <a:r>
              <a:rPr sz="1400" b="1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-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-5" dirty="0">
                <a:solidFill>
                  <a:srgbClr val="FFFFFF"/>
                </a:solidFill>
                <a:latin typeface="Calibri"/>
                <a:cs typeface="Calibri"/>
              </a:rPr>
              <a:t>Servicios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545"/>
              </a:lnSpc>
            </a:pPr>
            <a:r>
              <a:rPr sz="1400" b="1" spc="-5" dirty="0">
                <a:solidFill>
                  <a:srgbClr val="C8201E"/>
                </a:solidFill>
                <a:latin typeface="Calibri"/>
                <a:cs typeface="Calibri"/>
              </a:rPr>
              <a:t>Grado</a:t>
            </a:r>
            <a:r>
              <a:rPr sz="1400" b="1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8201E"/>
                </a:solidFill>
                <a:latin typeface="Calibri"/>
                <a:cs typeface="Calibri"/>
              </a:rPr>
              <a:t>en</a:t>
            </a:r>
            <a:r>
              <a:rPr sz="1400" b="1" dirty="0">
                <a:solidFill>
                  <a:srgbClr val="C8201E"/>
                </a:solidFill>
                <a:latin typeface="Calibri"/>
                <a:cs typeface="Calibri"/>
              </a:rPr>
              <a:t> Ciencia</a:t>
            </a:r>
            <a:r>
              <a:rPr sz="1400" b="1" spc="-15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C8201E"/>
                </a:solidFill>
                <a:latin typeface="Calibri"/>
                <a:cs typeface="Calibri"/>
              </a:rPr>
              <a:t>Gestión</a:t>
            </a:r>
            <a:r>
              <a:rPr sz="1400" b="1" dirty="0">
                <a:solidFill>
                  <a:srgbClr val="C8201E"/>
                </a:solidFill>
                <a:latin typeface="Calibri"/>
                <a:cs typeface="Calibri"/>
              </a:rPr>
              <a:t> e</a:t>
            </a:r>
            <a:r>
              <a:rPr sz="1400" b="1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8201E"/>
                </a:solidFill>
                <a:latin typeface="Calibri"/>
                <a:cs typeface="Calibri"/>
              </a:rPr>
              <a:t>Ingeniería</a:t>
            </a:r>
            <a:r>
              <a:rPr sz="1400" b="1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8201E"/>
                </a:solidFill>
                <a:latin typeface="Calibri"/>
                <a:cs typeface="Calibri"/>
              </a:rPr>
              <a:t>de</a:t>
            </a:r>
            <a:r>
              <a:rPr sz="1400" b="1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8201E"/>
                </a:solidFill>
                <a:latin typeface="Calibri"/>
                <a:cs typeface="Calibri"/>
              </a:rPr>
              <a:t>Servicios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9156700" cy="6864350"/>
            <a:chOff x="-6350" y="0"/>
            <a:chExt cx="9156700" cy="6864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4750"/>
              <a:ext cx="9143631" cy="90289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000838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9143631" y="0"/>
                  </a:moveTo>
                  <a:lnTo>
                    <a:pt x="0" y="0"/>
                  </a:lnTo>
                  <a:lnTo>
                    <a:pt x="0" y="856805"/>
                  </a:lnTo>
                  <a:lnTo>
                    <a:pt x="9143631" y="856805"/>
                  </a:lnTo>
                  <a:lnTo>
                    <a:pt x="91436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857644"/>
              <a:ext cx="4508500" cy="0"/>
            </a:xfrm>
            <a:custGeom>
              <a:avLst/>
              <a:gdLst/>
              <a:ahLst/>
              <a:cxnLst/>
              <a:rect l="l" t="t" r="r" b="b"/>
              <a:pathLst>
                <a:path w="4508500">
                  <a:moveTo>
                    <a:pt x="4508284" y="0"/>
                  </a:moveTo>
                  <a:lnTo>
                    <a:pt x="0" y="0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994539"/>
              <a:ext cx="9144000" cy="12700"/>
            </a:xfrm>
            <a:custGeom>
              <a:avLst/>
              <a:gdLst/>
              <a:ahLst/>
              <a:cxnLst/>
              <a:rect l="l" t="t" r="r" b="b"/>
              <a:pathLst>
                <a:path w="9144000" h="12700">
                  <a:moveTo>
                    <a:pt x="0" y="12598"/>
                  </a:moveTo>
                  <a:lnTo>
                    <a:pt x="9143631" y="12598"/>
                  </a:lnTo>
                  <a:lnTo>
                    <a:pt x="9143631" y="0"/>
                  </a:lnTo>
                  <a:lnTo>
                    <a:pt x="0" y="0"/>
                  </a:lnTo>
                  <a:lnTo>
                    <a:pt x="0" y="125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08284" y="6857644"/>
              <a:ext cx="4635500" cy="0"/>
            </a:xfrm>
            <a:custGeom>
              <a:avLst/>
              <a:gdLst/>
              <a:ahLst/>
              <a:cxnLst/>
              <a:rect l="l" t="t" r="r" b="b"/>
              <a:pathLst>
                <a:path w="4635500">
                  <a:moveTo>
                    <a:pt x="4635347" y="0"/>
                  </a:moveTo>
                  <a:lnTo>
                    <a:pt x="0" y="0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24" y="6137287"/>
              <a:ext cx="1423784" cy="54251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10374" y="787222"/>
            <a:ext cx="871855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1</a:t>
            </a:r>
            <a:r>
              <a:rPr sz="650" spc="5" dirty="0">
                <a:solidFill>
                  <a:srgbClr val="F1F1F1"/>
                </a:solidFill>
                <a:latin typeface="Gill Sans MT"/>
                <a:cs typeface="Gill Sans MT"/>
              </a:rPr>
              <a:t>.</a:t>
            </a:r>
            <a:r>
              <a:rPr sz="650" spc="-25" dirty="0">
                <a:solidFill>
                  <a:srgbClr val="F1F1F1"/>
                </a:solidFill>
                <a:latin typeface="Gill Sans MT"/>
                <a:cs typeface="Gill Sans MT"/>
              </a:rPr>
              <a:t>C</a:t>
            </a:r>
            <a:r>
              <a:rPr sz="650" spc="-35" dirty="0">
                <a:solidFill>
                  <a:srgbClr val="F1F1F1"/>
                </a:solidFill>
                <a:latin typeface="Gill Sans MT"/>
                <a:cs typeface="Gill Sans MT"/>
              </a:rPr>
              <a:t>AM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PU</a:t>
            </a:r>
            <a:r>
              <a:rPr sz="650" spc="1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10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D</a:t>
            </a:r>
            <a:r>
              <a:rPr sz="650" spc="15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650" spc="-9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650" spc="-30" dirty="0">
                <a:solidFill>
                  <a:srgbClr val="F1F1F1"/>
                </a:solidFill>
                <a:latin typeface="Gill Sans MT"/>
                <a:cs typeface="Gill Sans MT"/>
              </a:rPr>
              <a:t>Ó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80" dirty="0">
                <a:solidFill>
                  <a:srgbClr val="F1F1F1"/>
                </a:solidFill>
                <a:latin typeface="Gill Sans MT"/>
                <a:cs typeface="Gill Sans MT"/>
              </a:rPr>
              <a:t>T</a:t>
            </a: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O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LE</a:t>
            </a:r>
            <a:r>
              <a:rPr sz="650" spc="1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4697" y="3747858"/>
            <a:ext cx="130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00000"/>
                </a:solidFill>
                <a:latin typeface="Wingdings"/>
                <a:cs typeface="Wingdings"/>
              </a:rPr>
              <a:t></a:t>
            </a:r>
            <a:endParaRPr sz="18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C00000"/>
                </a:solidFill>
                <a:latin typeface="Wingdings"/>
                <a:cs typeface="Wingdings"/>
              </a:rPr>
              <a:t>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47419" y="3760457"/>
            <a:ext cx="675259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ill Sans MT"/>
                <a:cs typeface="Gill Sans MT"/>
              </a:rPr>
              <a:t>Las</a:t>
            </a:r>
            <a:r>
              <a:rPr sz="1800" spc="10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diferencias</a:t>
            </a:r>
            <a:r>
              <a:rPr sz="1800" spc="10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intangibles</a:t>
            </a:r>
            <a:r>
              <a:rPr sz="1800" spc="10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entre</a:t>
            </a:r>
            <a:r>
              <a:rPr sz="1800" spc="5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los</a:t>
            </a:r>
            <a:r>
              <a:rPr sz="1800" spc="10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productos</a:t>
            </a:r>
            <a:r>
              <a:rPr sz="1800" spc="1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(servicios)</a:t>
            </a:r>
            <a:endParaRPr sz="1800">
              <a:latin typeface="Gill Sans MT"/>
              <a:cs typeface="Gill Sans MT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Gill Sans MT"/>
                <a:cs typeface="Gill Sans MT"/>
              </a:rPr>
              <a:t>Las</a:t>
            </a:r>
            <a:r>
              <a:rPr sz="1800" spc="10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expectativas</a:t>
            </a:r>
            <a:r>
              <a:rPr sz="1800" spc="5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intangibles</a:t>
            </a:r>
            <a:r>
              <a:rPr sz="1800" spc="1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que</a:t>
            </a:r>
            <a:r>
              <a:rPr sz="1800" spc="1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tienen</a:t>
            </a:r>
            <a:r>
              <a:rPr sz="1800" spc="5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los</a:t>
            </a:r>
            <a:r>
              <a:rPr sz="1800" spc="10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clientes</a:t>
            </a:r>
            <a:r>
              <a:rPr sz="1800" spc="15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sobre</a:t>
            </a:r>
            <a:r>
              <a:rPr sz="1800" spc="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esos</a:t>
            </a:r>
            <a:r>
              <a:rPr sz="1800" spc="10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productos </a:t>
            </a:r>
            <a:r>
              <a:rPr sz="1800" spc="-484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(servicios)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7497" y="4583417"/>
            <a:ext cx="77076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215" marR="5080" indent="-57150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Wingdings"/>
              <a:buChar char=""/>
              <a:tabLst>
                <a:tab pos="339090" algn="l"/>
              </a:tabLst>
            </a:pPr>
            <a:r>
              <a:rPr sz="2200" dirty="0">
                <a:latin typeface="Gill Sans MT"/>
                <a:cs typeface="Gill Sans MT"/>
              </a:rPr>
              <a:t>El </a:t>
            </a:r>
            <a:r>
              <a:rPr sz="2200" spc="-10" dirty="0">
                <a:latin typeface="Gill Sans MT"/>
                <a:cs typeface="Gill Sans MT"/>
              </a:rPr>
              <a:t>director de </a:t>
            </a:r>
            <a:r>
              <a:rPr sz="2200" spc="-5" dirty="0">
                <a:latin typeface="Gill Sans MT"/>
                <a:cs typeface="Gill Sans MT"/>
              </a:rPr>
              <a:t>operaciones desempeña </a:t>
            </a:r>
            <a:r>
              <a:rPr sz="2200" dirty="0">
                <a:latin typeface="Gill Sans MT"/>
                <a:cs typeface="Gill Sans MT"/>
              </a:rPr>
              <a:t>un </a:t>
            </a:r>
            <a:r>
              <a:rPr sz="2200" spc="-5" dirty="0">
                <a:latin typeface="Gill Sans MT"/>
                <a:cs typeface="Gill Sans MT"/>
              </a:rPr>
              <a:t>papel </a:t>
            </a:r>
            <a:r>
              <a:rPr sz="2200" spc="-10" dirty="0">
                <a:latin typeface="Gill Sans MT"/>
                <a:cs typeface="Gill Sans MT"/>
              </a:rPr>
              <a:t>significativo </a:t>
            </a:r>
            <a:r>
              <a:rPr sz="2200" dirty="0">
                <a:latin typeface="Gill Sans MT"/>
                <a:cs typeface="Gill Sans MT"/>
              </a:rPr>
              <a:t>en el </a:t>
            </a:r>
            <a:r>
              <a:rPr sz="2200" spc="-600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tratamiento </a:t>
            </a:r>
            <a:r>
              <a:rPr sz="2200" spc="-10" dirty="0">
                <a:latin typeface="Gill Sans MT"/>
                <a:cs typeface="Gill Sans MT"/>
              </a:rPr>
              <a:t>de</a:t>
            </a:r>
            <a:r>
              <a:rPr sz="2200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aspectos</a:t>
            </a:r>
            <a:r>
              <a:rPr sz="2200" spc="-10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de</a:t>
            </a:r>
            <a:r>
              <a:rPr sz="2200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la </a:t>
            </a:r>
            <a:r>
              <a:rPr sz="2200" spc="-10" dirty="0">
                <a:latin typeface="Gill Sans MT"/>
                <a:cs typeface="Gill Sans MT"/>
              </a:rPr>
              <a:t>calidad </a:t>
            </a:r>
            <a:r>
              <a:rPr sz="2200" spc="-5" dirty="0">
                <a:latin typeface="Gill Sans MT"/>
                <a:cs typeface="Gill Sans MT"/>
              </a:rPr>
              <a:t>del</a:t>
            </a:r>
            <a:r>
              <a:rPr sz="2200" dirty="0">
                <a:latin typeface="Gill Sans MT"/>
                <a:cs typeface="Gill Sans MT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servicio.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957237"/>
            <a:ext cx="3150870" cy="375920"/>
          </a:xfrm>
          <a:custGeom>
            <a:avLst/>
            <a:gdLst/>
            <a:ahLst/>
            <a:cxnLst/>
            <a:rect l="l" t="t" r="r" b="b"/>
            <a:pathLst>
              <a:path w="3150870" h="375919">
                <a:moveTo>
                  <a:pt x="3150717" y="0"/>
                </a:moveTo>
                <a:lnTo>
                  <a:pt x="0" y="0"/>
                </a:lnTo>
                <a:lnTo>
                  <a:pt x="0" y="375843"/>
                </a:lnTo>
                <a:lnTo>
                  <a:pt x="1575358" y="375843"/>
                </a:lnTo>
                <a:lnTo>
                  <a:pt x="3150717" y="375843"/>
                </a:lnTo>
                <a:lnTo>
                  <a:pt x="3150717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47497" y="879609"/>
            <a:ext cx="8374380" cy="290639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856615">
              <a:lnSpc>
                <a:spcPct val="100000"/>
              </a:lnSpc>
              <a:spcBef>
                <a:spcPts val="965"/>
              </a:spcBef>
            </a:pPr>
            <a:r>
              <a:rPr sz="1600" spc="-5" dirty="0">
                <a:solidFill>
                  <a:srgbClr val="D1282D"/>
                </a:solidFill>
                <a:latin typeface="Gill Sans MT"/>
                <a:cs typeface="Gill Sans MT"/>
              </a:rPr>
              <a:t>Subtítulo</a:t>
            </a:r>
            <a:r>
              <a:rPr sz="1600" spc="-50" dirty="0">
                <a:solidFill>
                  <a:srgbClr val="D1282D"/>
                </a:solidFill>
                <a:latin typeface="Gill Sans MT"/>
                <a:cs typeface="Gill Sans MT"/>
              </a:rPr>
              <a:t> </a:t>
            </a:r>
            <a:r>
              <a:rPr sz="1600" spc="-5" dirty="0">
                <a:solidFill>
                  <a:srgbClr val="D1282D"/>
                </a:solidFill>
                <a:latin typeface="Gill Sans MT"/>
                <a:cs typeface="Gill Sans MT"/>
              </a:rPr>
              <a:t>1</a:t>
            </a:r>
            <a:endParaRPr sz="1600">
              <a:latin typeface="Gill Sans MT"/>
              <a:cs typeface="Gill Sans MT"/>
            </a:endParaRPr>
          </a:p>
          <a:p>
            <a:pPr marL="69215" marR="5080" indent="-57150">
              <a:lnSpc>
                <a:spcPct val="100000"/>
              </a:lnSpc>
              <a:spcBef>
                <a:spcPts val="1190"/>
              </a:spcBef>
              <a:buClr>
                <a:srgbClr val="C00000"/>
              </a:buClr>
              <a:buFont typeface="Wingdings"/>
              <a:buChar char=""/>
              <a:tabLst>
                <a:tab pos="339090" algn="l"/>
              </a:tabLst>
            </a:pPr>
            <a:r>
              <a:rPr sz="2200" spc="-5" dirty="0">
                <a:latin typeface="Gill Sans MT"/>
                <a:cs typeface="Gill Sans MT"/>
              </a:rPr>
              <a:t>La calidad </a:t>
            </a:r>
            <a:r>
              <a:rPr sz="2200" dirty="0">
                <a:latin typeface="Gill Sans MT"/>
                <a:cs typeface="Gill Sans MT"/>
              </a:rPr>
              <a:t>en </a:t>
            </a:r>
            <a:r>
              <a:rPr sz="2200" spc="-5" dirty="0">
                <a:latin typeface="Gill Sans MT"/>
                <a:cs typeface="Gill Sans MT"/>
              </a:rPr>
              <a:t>el </a:t>
            </a:r>
            <a:r>
              <a:rPr sz="2200" dirty="0">
                <a:latin typeface="Gill Sans MT"/>
                <a:cs typeface="Gill Sans MT"/>
              </a:rPr>
              <a:t>servicio no </a:t>
            </a:r>
            <a:r>
              <a:rPr sz="2200" spc="-5" dirty="0">
                <a:latin typeface="Gill Sans MT"/>
                <a:cs typeface="Gill Sans MT"/>
              </a:rPr>
              <a:t>puede </a:t>
            </a:r>
            <a:r>
              <a:rPr sz="2200" spc="-10" dirty="0">
                <a:latin typeface="Gill Sans MT"/>
                <a:cs typeface="Gill Sans MT"/>
              </a:rPr>
              <a:t>ser </a:t>
            </a:r>
            <a:r>
              <a:rPr sz="2200" spc="-5" dirty="0">
                <a:latin typeface="Gill Sans MT"/>
                <a:cs typeface="Gill Sans MT"/>
              </a:rPr>
              <a:t>gestionada </a:t>
            </a:r>
            <a:r>
              <a:rPr sz="2200" spc="-10" dirty="0">
                <a:latin typeface="Gill Sans MT"/>
                <a:cs typeface="Gill Sans MT"/>
              </a:rPr>
              <a:t>de </a:t>
            </a:r>
            <a:r>
              <a:rPr sz="2200" spc="-5" dirty="0">
                <a:latin typeface="Gill Sans MT"/>
                <a:cs typeface="Gill Sans MT"/>
              </a:rPr>
              <a:t>igual </a:t>
            </a:r>
            <a:r>
              <a:rPr sz="2200" spc="-10" dirty="0">
                <a:latin typeface="Gill Sans MT"/>
                <a:cs typeface="Gill Sans MT"/>
              </a:rPr>
              <a:t>forma </a:t>
            </a:r>
            <a:r>
              <a:rPr sz="2200" dirty="0">
                <a:latin typeface="Gill Sans MT"/>
                <a:cs typeface="Gill Sans MT"/>
              </a:rPr>
              <a:t>que </a:t>
            </a:r>
            <a:r>
              <a:rPr sz="2200" spc="-5" dirty="0">
                <a:latin typeface="Gill Sans MT"/>
                <a:cs typeface="Gill Sans MT"/>
              </a:rPr>
              <a:t>en </a:t>
            </a:r>
            <a:r>
              <a:rPr sz="2200" spc="-600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los</a:t>
            </a:r>
            <a:r>
              <a:rPr sz="2200" spc="-15" dirty="0">
                <a:latin typeface="Gill Sans MT"/>
                <a:cs typeface="Gill Sans MT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productos </a:t>
            </a:r>
            <a:r>
              <a:rPr sz="2200" spc="-5" dirty="0">
                <a:latin typeface="Gill Sans MT"/>
                <a:cs typeface="Gill Sans MT"/>
              </a:rPr>
              <a:t>tangibles</a:t>
            </a:r>
            <a:endParaRPr sz="22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C00000"/>
              </a:buClr>
              <a:buFont typeface="Wingdings"/>
              <a:buChar char=""/>
            </a:pPr>
            <a:endParaRPr sz="2350">
              <a:latin typeface="Gill Sans MT"/>
              <a:cs typeface="Gill Sans MT"/>
            </a:endParaRPr>
          </a:p>
          <a:p>
            <a:pPr marL="69215" marR="78740" indent="-57150">
              <a:lnSpc>
                <a:spcPts val="2630"/>
              </a:lnSpc>
              <a:buClr>
                <a:srgbClr val="C00000"/>
              </a:buClr>
              <a:buFont typeface="Wingdings"/>
              <a:buChar char=""/>
              <a:tabLst>
                <a:tab pos="339090" algn="l"/>
              </a:tabLst>
            </a:pPr>
            <a:r>
              <a:rPr sz="2200" dirty="0">
                <a:latin typeface="Gill Sans MT"/>
                <a:cs typeface="Gill Sans MT"/>
              </a:rPr>
              <a:t>Se </a:t>
            </a:r>
            <a:r>
              <a:rPr sz="2200" spc="-5" dirty="0">
                <a:latin typeface="Gill Sans MT"/>
                <a:cs typeface="Gill Sans MT"/>
              </a:rPr>
              <a:t>deben identificar </a:t>
            </a:r>
            <a:r>
              <a:rPr sz="2200" spc="-10" dirty="0">
                <a:latin typeface="Gill Sans MT"/>
                <a:cs typeface="Gill Sans MT"/>
              </a:rPr>
              <a:t>las características </a:t>
            </a:r>
            <a:r>
              <a:rPr sz="2200" spc="-5" dirty="0">
                <a:latin typeface="Gill Sans MT"/>
                <a:cs typeface="Gill Sans MT"/>
              </a:rPr>
              <a:t>de </a:t>
            </a:r>
            <a:r>
              <a:rPr sz="2200" dirty="0">
                <a:latin typeface="Gill Sans MT"/>
                <a:cs typeface="Gill Sans MT"/>
              </a:rPr>
              <a:t>la </a:t>
            </a:r>
            <a:r>
              <a:rPr sz="2200" spc="-5" dirty="0">
                <a:latin typeface="Gill Sans MT"/>
                <a:cs typeface="Gill Sans MT"/>
              </a:rPr>
              <a:t>calidad más </a:t>
            </a:r>
            <a:r>
              <a:rPr sz="2200" spc="-10" dirty="0">
                <a:latin typeface="Gill Sans MT"/>
                <a:cs typeface="Gill Sans MT"/>
              </a:rPr>
              <a:t>apreciadas </a:t>
            </a:r>
            <a:r>
              <a:rPr sz="2200" spc="-5" dirty="0">
                <a:latin typeface="Gill Sans MT"/>
                <a:cs typeface="Gill Sans MT"/>
              </a:rPr>
              <a:t>por </a:t>
            </a:r>
            <a:r>
              <a:rPr sz="2200" spc="-600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los</a:t>
            </a:r>
            <a:r>
              <a:rPr sz="2200" spc="-10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clientes (</a:t>
            </a:r>
            <a:r>
              <a:rPr sz="2200" i="1" spc="-5" dirty="0">
                <a:latin typeface="Gill Sans MT"/>
                <a:cs typeface="Gill Sans MT"/>
              </a:rPr>
              <a:t>psicológicas,</a:t>
            </a:r>
            <a:r>
              <a:rPr sz="2200" i="1" spc="-210" dirty="0">
                <a:latin typeface="Gill Sans MT"/>
                <a:cs typeface="Gill Sans MT"/>
              </a:rPr>
              <a:t> </a:t>
            </a:r>
            <a:r>
              <a:rPr sz="2200" i="1" spc="-10" dirty="0">
                <a:latin typeface="Gill Sans MT"/>
                <a:cs typeface="Gill Sans MT"/>
              </a:rPr>
              <a:t>temporales,</a:t>
            </a:r>
            <a:r>
              <a:rPr sz="2200" i="1" spc="-215" dirty="0">
                <a:latin typeface="Gill Sans MT"/>
                <a:cs typeface="Gill Sans MT"/>
              </a:rPr>
              <a:t> </a:t>
            </a:r>
            <a:r>
              <a:rPr sz="2200" i="1" spc="-5" dirty="0">
                <a:latin typeface="Gill Sans MT"/>
                <a:cs typeface="Gill Sans MT"/>
              </a:rPr>
              <a:t>contractuales,</a:t>
            </a:r>
            <a:r>
              <a:rPr sz="2200" i="1" spc="-220" dirty="0">
                <a:latin typeface="Gill Sans MT"/>
                <a:cs typeface="Gill Sans MT"/>
              </a:rPr>
              <a:t> </a:t>
            </a:r>
            <a:r>
              <a:rPr sz="2200" i="1" spc="-10" dirty="0">
                <a:latin typeface="Gill Sans MT"/>
                <a:cs typeface="Gill Sans MT"/>
              </a:rPr>
              <a:t>éticas</a:t>
            </a:r>
            <a:r>
              <a:rPr sz="2200" i="1" spc="10" dirty="0">
                <a:latin typeface="Gill Sans MT"/>
                <a:cs typeface="Gill Sans MT"/>
              </a:rPr>
              <a:t> </a:t>
            </a:r>
            <a:r>
              <a:rPr sz="2200" i="1" dirty="0">
                <a:latin typeface="Gill Sans MT"/>
                <a:cs typeface="Gill Sans MT"/>
              </a:rPr>
              <a:t>o</a:t>
            </a:r>
            <a:r>
              <a:rPr sz="2200" i="1" spc="-10" dirty="0">
                <a:latin typeface="Gill Sans MT"/>
                <a:cs typeface="Gill Sans MT"/>
              </a:rPr>
              <a:t> </a:t>
            </a:r>
            <a:r>
              <a:rPr sz="2200" i="1" dirty="0">
                <a:latin typeface="Gill Sans MT"/>
                <a:cs typeface="Gill Sans MT"/>
              </a:rPr>
              <a:t>técnicas</a:t>
            </a:r>
            <a:r>
              <a:rPr sz="2200" dirty="0">
                <a:latin typeface="Gill Sans MT"/>
                <a:cs typeface="Gill Sans MT"/>
              </a:rPr>
              <a:t>)</a:t>
            </a:r>
            <a:endParaRPr sz="22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C00000"/>
              </a:buClr>
              <a:buFont typeface="Wingdings"/>
              <a:buChar char=""/>
            </a:pPr>
            <a:endParaRPr sz="2400">
              <a:latin typeface="Gill Sans MT"/>
              <a:cs typeface="Gill Sans MT"/>
            </a:endParaRPr>
          </a:p>
          <a:p>
            <a:pPr marL="338455" indent="-326390">
              <a:lnSpc>
                <a:spcPct val="100000"/>
              </a:lnSpc>
              <a:buClr>
                <a:srgbClr val="C00000"/>
              </a:buClr>
              <a:buFont typeface="Wingdings"/>
              <a:buChar char=""/>
              <a:tabLst>
                <a:tab pos="339090" algn="l"/>
              </a:tabLst>
            </a:pPr>
            <a:r>
              <a:rPr sz="2200" dirty="0">
                <a:latin typeface="Gill Sans MT"/>
                <a:cs typeface="Gill Sans MT"/>
              </a:rPr>
              <a:t>En </a:t>
            </a:r>
            <a:r>
              <a:rPr sz="2200" spc="-5" dirty="0">
                <a:latin typeface="Gill Sans MT"/>
                <a:cs typeface="Gill Sans MT"/>
              </a:rPr>
              <a:t>la elección</a:t>
            </a:r>
            <a:r>
              <a:rPr sz="2200" dirty="0">
                <a:latin typeface="Gill Sans MT"/>
                <a:cs typeface="Gill Sans MT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de</a:t>
            </a:r>
            <a:r>
              <a:rPr sz="2200" dirty="0">
                <a:latin typeface="Gill Sans MT"/>
                <a:cs typeface="Gill Sans MT"/>
              </a:rPr>
              <a:t> un</a:t>
            </a:r>
            <a:r>
              <a:rPr sz="2200" spc="-10" dirty="0">
                <a:latin typeface="Gill Sans MT"/>
                <a:cs typeface="Gill Sans MT"/>
              </a:rPr>
              <a:t> </a:t>
            </a:r>
            <a:r>
              <a:rPr sz="2200" dirty="0">
                <a:latin typeface="Gill Sans MT"/>
                <a:cs typeface="Gill Sans MT"/>
              </a:rPr>
              <a:t>servicio no</a:t>
            </a:r>
            <a:r>
              <a:rPr sz="2200" spc="-5" dirty="0">
                <a:latin typeface="Gill Sans MT"/>
                <a:cs typeface="Gill Sans MT"/>
              </a:rPr>
              <a:t> </a:t>
            </a:r>
            <a:r>
              <a:rPr sz="2200" spc="-30" dirty="0">
                <a:latin typeface="Gill Sans MT"/>
                <a:cs typeface="Gill Sans MT"/>
              </a:rPr>
              <a:t>hay</a:t>
            </a:r>
            <a:r>
              <a:rPr sz="2200" spc="-20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definición</a:t>
            </a:r>
            <a:r>
              <a:rPr sz="2200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objetiva</a:t>
            </a:r>
            <a:r>
              <a:rPr sz="2200" spc="-10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de:</a:t>
            </a:r>
            <a:endParaRPr sz="2200">
              <a:latin typeface="Gill Sans MT"/>
              <a:cs typeface="Gill Sans M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-355" y="410400"/>
            <a:ext cx="8964930" cy="923290"/>
            <a:chOff x="-355" y="410400"/>
            <a:chExt cx="8964930" cy="923290"/>
          </a:xfrm>
        </p:grpSpPr>
        <p:sp>
          <p:nvSpPr>
            <p:cNvPr id="16" name="object 16"/>
            <p:cNvSpPr/>
            <p:nvPr/>
          </p:nvSpPr>
          <p:spPr>
            <a:xfrm>
              <a:off x="-355" y="957237"/>
              <a:ext cx="3923665" cy="375920"/>
            </a:xfrm>
            <a:custGeom>
              <a:avLst/>
              <a:gdLst/>
              <a:ahLst/>
              <a:cxnLst/>
              <a:rect l="l" t="t" r="r" b="b"/>
              <a:pathLst>
                <a:path w="3923665" h="375919">
                  <a:moveTo>
                    <a:pt x="3923639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961997" y="375843"/>
                  </a:lnTo>
                  <a:lnTo>
                    <a:pt x="3923639" y="375843"/>
                  </a:lnTo>
                  <a:lnTo>
                    <a:pt x="3923639" y="0"/>
                  </a:lnTo>
                  <a:close/>
                </a:path>
              </a:pathLst>
            </a:custGeom>
            <a:solidFill>
              <a:srgbClr val="D12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410400"/>
              <a:ext cx="8964295" cy="561975"/>
            </a:xfrm>
            <a:custGeom>
              <a:avLst/>
              <a:gdLst/>
              <a:ahLst/>
              <a:cxnLst/>
              <a:rect l="l" t="t" r="r" b="b"/>
              <a:pathLst>
                <a:path w="8964295" h="561975">
                  <a:moveTo>
                    <a:pt x="8964002" y="0"/>
                  </a:moveTo>
                  <a:lnTo>
                    <a:pt x="0" y="0"/>
                  </a:lnTo>
                  <a:lnTo>
                    <a:pt x="0" y="561593"/>
                  </a:lnTo>
                  <a:lnTo>
                    <a:pt x="4481995" y="561593"/>
                  </a:lnTo>
                  <a:lnTo>
                    <a:pt x="8964002" y="561593"/>
                  </a:lnTo>
                  <a:lnTo>
                    <a:pt x="8964002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781100" y="441985"/>
            <a:ext cx="598043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/>
              <a:t>5.1.</a:t>
            </a:r>
            <a:r>
              <a:rPr sz="2800" spc="-295" dirty="0"/>
              <a:t> </a:t>
            </a:r>
            <a:r>
              <a:rPr sz="2800" dirty="0"/>
              <a:t>Importancia </a:t>
            </a:r>
            <a:r>
              <a:rPr sz="2800" spc="-5" dirty="0"/>
              <a:t>de</a:t>
            </a:r>
            <a:r>
              <a:rPr sz="2800" spc="5" dirty="0"/>
              <a:t> </a:t>
            </a:r>
            <a:r>
              <a:rPr sz="2800" spc="-5" dirty="0"/>
              <a:t>la</a:t>
            </a:r>
            <a:r>
              <a:rPr sz="2800" dirty="0"/>
              <a:t> </a:t>
            </a:r>
            <a:r>
              <a:rPr sz="2800" spc="-5" dirty="0"/>
              <a:t>calidad</a:t>
            </a:r>
            <a:r>
              <a:rPr sz="2800" dirty="0"/>
              <a:t> en </a:t>
            </a:r>
            <a:r>
              <a:rPr sz="2800" spc="5" dirty="0"/>
              <a:t>servicios</a:t>
            </a:r>
            <a:endParaRPr sz="2800"/>
          </a:p>
        </p:txBody>
      </p:sp>
      <p:sp>
        <p:nvSpPr>
          <p:cNvPr id="19" name="object 19"/>
          <p:cNvSpPr/>
          <p:nvPr/>
        </p:nvSpPr>
        <p:spPr>
          <a:xfrm>
            <a:off x="4859997" y="6191999"/>
            <a:ext cx="4140200" cy="540385"/>
          </a:xfrm>
          <a:custGeom>
            <a:avLst/>
            <a:gdLst/>
            <a:ahLst/>
            <a:cxnLst/>
            <a:rect l="l" t="t" r="r" b="b"/>
            <a:pathLst>
              <a:path w="4140200" h="540384">
                <a:moveTo>
                  <a:pt x="2069998" y="540004"/>
                </a:moveTo>
                <a:lnTo>
                  <a:pt x="0" y="540004"/>
                </a:lnTo>
                <a:lnTo>
                  <a:pt x="0" y="0"/>
                </a:lnTo>
                <a:lnTo>
                  <a:pt x="4139996" y="0"/>
                </a:lnTo>
                <a:lnTo>
                  <a:pt x="4139996" y="540004"/>
                </a:lnTo>
                <a:lnTo>
                  <a:pt x="2069998" y="54000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072303" y="6271282"/>
            <a:ext cx="3710304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295"/>
              </a:lnSpc>
            </a:pPr>
            <a:r>
              <a:rPr sz="1400" b="1" i="1" spc="-5" dirty="0">
                <a:solidFill>
                  <a:srgbClr val="FFFFFF"/>
                </a:solidFill>
                <a:latin typeface="Calibri"/>
                <a:cs typeface="Calibri"/>
              </a:rPr>
              <a:t>Dirección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b="1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-5" dirty="0">
                <a:solidFill>
                  <a:srgbClr val="FFFFFF"/>
                </a:solidFill>
                <a:latin typeface="Calibri"/>
                <a:cs typeface="Calibri"/>
              </a:rPr>
              <a:t>Operaciones</a:t>
            </a:r>
            <a:r>
              <a:rPr sz="1400" b="1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-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-5" dirty="0">
                <a:solidFill>
                  <a:srgbClr val="FFFFFF"/>
                </a:solidFill>
                <a:latin typeface="Calibri"/>
                <a:cs typeface="Calibri"/>
              </a:rPr>
              <a:t>Servicios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545"/>
              </a:lnSpc>
            </a:pPr>
            <a:r>
              <a:rPr sz="1400" b="1" spc="-5" dirty="0">
                <a:solidFill>
                  <a:srgbClr val="C8201E"/>
                </a:solidFill>
                <a:latin typeface="Calibri"/>
                <a:cs typeface="Calibri"/>
              </a:rPr>
              <a:t>Grado</a:t>
            </a:r>
            <a:r>
              <a:rPr sz="1400" b="1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8201E"/>
                </a:solidFill>
                <a:latin typeface="Calibri"/>
                <a:cs typeface="Calibri"/>
              </a:rPr>
              <a:t>en</a:t>
            </a:r>
            <a:r>
              <a:rPr sz="1400" b="1" dirty="0">
                <a:solidFill>
                  <a:srgbClr val="C8201E"/>
                </a:solidFill>
                <a:latin typeface="Calibri"/>
                <a:cs typeface="Calibri"/>
              </a:rPr>
              <a:t> Ciencia</a:t>
            </a:r>
            <a:r>
              <a:rPr sz="1400" b="1" spc="-15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C8201E"/>
                </a:solidFill>
                <a:latin typeface="Calibri"/>
                <a:cs typeface="Calibri"/>
              </a:rPr>
              <a:t>Gestión</a:t>
            </a:r>
            <a:r>
              <a:rPr sz="1400" b="1" dirty="0">
                <a:solidFill>
                  <a:srgbClr val="C8201E"/>
                </a:solidFill>
                <a:latin typeface="Calibri"/>
                <a:cs typeface="Calibri"/>
              </a:rPr>
              <a:t> e</a:t>
            </a:r>
            <a:r>
              <a:rPr sz="1400" b="1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8201E"/>
                </a:solidFill>
                <a:latin typeface="Calibri"/>
                <a:cs typeface="Calibri"/>
              </a:rPr>
              <a:t>Ingeniería</a:t>
            </a:r>
            <a:r>
              <a:rPr sz="1400" b="1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8201E"/>
                </a:solidFill>
                <a:latin typeface="Calibri"/>
                <a:cs typeface="Calibri"/>
              </a:rPr>
              <a:t>de</a:t>
            </a:r>
            <a:r>
              <a:rPr sz="1400" b="1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8201E"/>
                </a:solidFill>
                <a:latin typeface="Calibri"/>
                <a:cs typeface="Calibri"/>
              </a:rPr>
              <a:t>Servicios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9156700" cy="6864350"/>
            <a:chOff x="-6350" y="0"/>
            <a:chExt cx="9156700" cy="6864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4750"/>
              <a:ext cx="9143631" cy="90289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000838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9143631" y="0"/>
                  </a:moveTo>
                  <a:lnTo>
                    <a:pt x="0" y="0"/>
                  </a:lnTo>
                  <a:lnTo>
                    <a:pt x="0" y="856805"/>
                  </a:lnTo>
                  <a:lnTo>
                    <a:pt x="9143631" y="856805"/>
                  </a:lnTo>
                  <a:lnTo>
                    <a:pt x="91436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857644"/>
              <a:ext cx="4508500" cy="0"/>
            </a:xfrm>
            <a:custGeom>
              <a:avLst/>
              <a:gdLst/>
              <a:ahLst/>
              <a:cxnLst/>
              <a:rect l="l" t="t" r="r" b="b"/>
              <a:pathLst>
                <a:path w="4508500">
                  <a:moveTo>
                    <a:pt x="4508284" y="0"/>
                  </a:moveTo>
                  <a:lnTo>
                    <a:pt x="0" y="0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994539"/>
              <a:ext cx="9144000" cy="12700"/>
            </a:xfrm>
            <a:custGeom>
              <a:avLst/>
              <a:gdLst/>
              <a:ahLst/>
              <a:cxnLst/>
              <a:rect l="l" t="t" r="r" b="b"/>
              <a:pathLst>
                <a:path w="9144000" h="12700">
                  <a:moveTo>
                    <a:pt x="0" y="12598"/>
                  </a:moveTo>
                  <a:lnTo>
                    <a:pt x="9143631" y="12598"/>
                  </a:lnTo>
                  <a:lnTo>
                    <a:pt x="9143631" y="0"/>
                  </a:lnTo>
                  <a:lnTo>
                    <a:pt x="0" y="0"/>
                  </a:lnTo>
                  <a:lnTo>
                    <a:pt x="0" y="125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08284" y="6857644"/>
              <a:ext cx="4635500" cy="0"/>
            </a:xfrm>
            <a:custGeom>
              <a:avLst/>
              <a:gdLst/>
              <a:ahLst/>
              <a:cxnLst/>
              <a:rect l="l" t="t" r="r" b="b"/>
              <a:pathLst>
                <a:path w="4635500">
                  <a:moveTo>
                    <a:pt x="4635347" y="0"/>
                  </a:moveTo>
                  <a:lnTo>
                    <a:pt x="0" y="0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24" y="6137287"/>
              <a:ext cx="1423784" cy="54251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957237"/>
              <a:ext cx="3150870" cy="375920"/>
            </a:xfrm>
            <a:custGeom>
              <a:avLst/>
              <a:gdLst/>
              <a:ahLst/>
              <a:cxnLst/>
              <a:rect l="l" t="t" r="r" b="b"/>
              <a:pathLst>
                <a:path w="3150870" h="375919">
                  <a:moveTo>
                    <a:pt x="3150717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575358" y="375843"/>
                  </a:lnTo>
                  <a:lnTo>
                    <a:pt x="3150717" y="375843"/>
                  </a:lnTo>
                  <a:lnTo>
                    <a:pt x="3150717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355" y="956881"/>
              <a:ext cx="4572000" cy="487680"/>
            </a:xfrm>
            <a:custGeom>
              <a:avLst/>
              <a:gdLst/>
              <a:ahLst/>
              <a:cxnLst/>
              <a:rect l="l" t="t" r="r" b="b"/>
              <a:pathLst>
                <a:path w="4572000" h="487680">
                  <a:moveTo>
                    <a:pt x="4571631" y="0"/>
                  </a:moveTo>
                  <a:lnTo>
                    <a:pt x="0" y="0"/>
                  </a:lnTo>
                  <a:lnTo>
                    <a:pt x="0" y="487083"/>
                  </a:lnTo>
                  <a:lnTo>
                    <a:pt x="2286000" y="487083"/>
                  </a:lnTo>
                  <a:lnTo>
                    <a:pt x="4571631" y="487083"/>
                  </a:lnTo>
                  <a:lnTo>
                    <a:pt x="4571631" y="0"/>
                  </a:lnTo>
                  <a:close/>
                </a:path>
              </a:pathLst>
            </a:custGeom>
            <a:solidFill>
              <a:srgbClr val="D12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424802"/>
              <a:ext cx="8964295" cy="561975"/>
            </a:xfrm>
            <a:custGeom>
              <a:avLst/>
              <a:gdLst/>
              <a:ahLst/>
              <a:cxnLst/>
              <a:rect l="l" t="t" r="r" b="b"/>
              <a:pathLst>
                <a:path w="8964295" h="561975">
                  <a:moveTo>
                    <a:pt x="8964002" y="0"/>
                  </a:moveTo>
                  <a:lnTo>
                    <a:pt x="0" y="0"/>
                  </a:lnTo>
                  <a:lnTo>
                    <a:pt x="0" y="561594"/>
                  </a:lnTo>
                  <a:lnTo>
                    <a:pt x="4481995" y="561594"/>
                  </a:lnTo>
                  <a:lnTo>
                    <a:pt x="8964002" y="561594"/>
                  </a:lnTo>
                  <a:lnTo>
                    <a:pt x="8964002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48475" y="378233"/>
            <a:ext cx="7821295" cy="89090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710"/>
              </a:spcBef>
            </a:pPr>
            <a:r>
              <a:rPr sz="2800" dirty="0"/>
              <a:t>5</a:t>
            </a:r>
            <a:r>
              <a:rPr sz="2800" spc="-5" dirty="0"/>
              <a:t>.</a:t>
            </a:r>
            <a:r>
              <a:rPr sz="2800" spc="-665" dirty="0"/>
              <a:t>2</a:t>
            </a:r>
            <a:r>
              <a:rPr sz="975" spc="-60" baseline="-42735" dirty="0">
                <a:solidFill>
                  <a:srgbClr val="F1F1F1"/>
                </a:solidFill>
              </a:rPr>
              <a:t>1</a:t>
            </a:r>
            <a:r>
              <a:rPr sz="975" spc="7" baseline="-42735" dirty="0">
                <a:solidFill>
                  <a:srgbClr val="F1F1F1"/>
                </a:solidFill>
              </a:rPr>
              <a:t>.</a:t>
            </a:r>
            <a:r>
              <a:rPr sz="975" spc="-352" baseline="-42735" dirty="0">
                <a:solidFill>
                  <a:srgbClr val="F1F1F1"/>
                </a:solidFill>
              </a:rPr>
              <a:t>C</a:t>
            </a:r>
            <a:r>
              <a:rPr sz="2800" spc="-405" dirty="0"/>
              <a:t>.</a:t>
            </a:r>
            <a:r>
              <a:rPr sz="975" spc="-52" baseline="-42735" dirty="0">
                <a:solidFill>
                  <a:srgbClr val="F1F1F1"/>
                </a:solidFill>
              </a:rPr>
              <a:t>AM</a:t>
            </a:r>
            <a:r>
              <a:rPr sz="975" spc="-487" baseline="-42735" dirty="0">
                <a:solidFill>
                  <a:srgbClr val="F1F1F1"/>
                </a:solidFill>
              </a:rPr>
              <a:t>P</a:t>
            </a:r>
            <a:r>
              <a:rPr sz="2800" spc="-1705" dirty="0"/>
              <a:t>C</a:t>
            </a:r>
            <a:r>
              <a:rPr sz="975" spc="-67" baseline="-42735" dirty="0">
                <a:solidFill>
                  <a:srgbClr val="F1F1F1"/>
                </a:solidFill>
              </a:rPr>
              <a:t>U</a:t>
            </a:r>
            <a:r>
              <a:rPr sz="975" spc="15" baseline="-42735" dirty="0">
                <a:solidFill>
                  <a:srgbClr val="F1F1F1"/>
                </a:solidFill>
              </a:rPr>
              <a:t>S</a:t>
            </a:r>
            <a:r>
              <a:rPr sz="975" spc="-157" baseline="-42735" dirty="0">
                <a:solidFill>
                  <a:srgbClr val="F1F1F1"/>
                </a:solidFill>
              </a:rPr>
              <a:t> </a:t>
            </a:r>
            <a:r>
              <a:rPr sz="975" spc="-60" baseline="-42735" dirty="0">
                <a:solidFill>
                  <a:srgbClr val="F1F1F1"/>
                </a:solidFill>
              </a:rPr>
              <a:t>D</a:t>
            </a:r>
            <a:r>
              <a:rPr sz="975" spc="22" baseline="-42735" dirty="0">
                <a:solidFill>
                  <a:srgbClr val="F1F1F1"/>
                </a:solidFill>
              </a:rPr>
              <a:t>E</a:t>
            </a:r>
            <a:r>
              <a:rPr sz="975" spc="-142" baseline="-42735" dirty="0">
                <a:solidFill>
                  <a:srgbClr val="F1F1F1"/>
                </a:solidFill>
              </a:rPr>
              <a:t> </a:t>
            </a:r>
            <a:r>
              <a:rPr sz="975" spc="-757" baseline="-42735" dirty="0">
                <a:solidFill>
                  <a:srgbClr val="F1F1F1"/>
                </a:solidFill>
              </a:rPr>
              <a:t>M</a:t>
            </a:r>
            <a:r>
              <a:rPr sz="2800" spc="-1090" dirty="0"/>
              <a:t>o</a:t>
            </a:r>
            <a:r>
              <a:rPr sz="975" spc="-44" baseline="-42735" dirty="0">
                <a:solidFill>
                  <a:srgbClr val="F1F1F1"/>
                </a:solidFill>
              </a:rPr>
              <a:t>Ó</a:t>
            </a:r>
            <a:r>
              <a:rPr sz="975" spc="-82" baseline="-42735" dirty="0">
                <a:solidFill>
                  <a:srgbClr val="F1F1F1"/>
                </a:solidFill>
              </a:rPr>
              <a:t>S</a:t>
            </a:r>
            <a:r>
              <a:rPr sz="975" spc="-120" baseline="-42735" dirty="0">
                <a:solidFill>
                  <a:srgbClr val="F1F1F1"/>
                </a:solidFill>
              </a:rPr>
              <a:t>T</a:t>
            </a:r>
            <a:r>
              <a:rPr sz="975" spc="-802" baseline="-42735" dirty="0">
                <a:solidFill>
                  <a:srgbClr val="F1F1F1"/>
                </a:solidFill>
              </a:rPr>
              <a:t>O</a:t>
            </a:r>
            <a:r>
              <a:rPr sz="2800" spc="-910" dirty="0"/>
              <a:t>n</a:t>
            </a:r>
            <a:r>
              <a:rPr sz="975" spc="-67" baseline="-42735" dirty="0">
                <a:solidFill>
                  <a:srgbClr val="F1F1F1"/>
                </a:solidFill>
              </a:rPr>
              <a:t>LE</a:t>
            </a:r>
            <a:r>
              <a:rPr sz="975" spc="67" baseline="-42735" dirty="0">
                <a:solidFill>
                  <a:srgbClr val="F1F1F1"/>
                </a:solidFill>
              </a:rPr>
              <a:t>S</a:t>
            </a:r>
            <a:r>
              <a:rPr sz="2800" dirty="0"/>
              <a:t>cep</a:t>
            </a:r>
            <a:r>
              <a:rPr sz="2800" spc="5" dirty="0"/>
              <a:t>t</a:t>
            </a:r>
            <a:r>
              <a:rPr sz="2800" dirty="0"/>
              <a:t>o y</a:t>
            </a:r>
            <a:r>
              <a:rPr sz="2800" spc="-5" dirty="0"/>
              <a:t> </a:t>
            </a:r>
            <a:r>
              <a:rPr sz="2800" dirty="0"/>
              <a:t>D</a:t>
            </a:r>
            <a:r>
              <a:rPr sz="2800" spc="-5" dirty="0"/>
              <a:t>im</a:t>
            </a:r>
            <a:r>
              <a:rPr sz="2800" dirty="0"/>
              <a:t>ensi</a:t>
            </a:r>
            <a:r>
              <a:rPr sz="2800" spc="-5" dirty="0"/>
              <a:t>o</a:t>
            </a:r>
            <a:r>
              <a:rPr sz="2800" spc="5" dirty="0"/>
              <a:t>n</a:t>
            </a:r>
            <a:r>
              <a:rPr sz="2800" dirty="0"/>
              <a:t>es de </a:t>
            </a:r>
            <a:r>
              <a:rPr sz="2800" spc="-5" dirty="0"/>
              <a:t>l</a:t>
            </a:r>
            <a:r>
              <a:rPr sz="2800" dirty="0"/>
              <a:t>a</a:t>
            </a:r>
            <a:r>
              <a:rPr sz="2800" spc="10" dirty="0"/>
              <a:t> </a:t>
            </a:r>
            <a:r>
              <a:rPr sz="2800" spc="-10" dirty="0"/>
              <a:t>c</a:t>
            </a:r>
            <a:r>
              <a:rPr sz="2800" dirty="0"/>
              <a:t>a</a:t>
            </a:r>
            <a:r>
              <a:rPr sz="2800" spc="-5" dirty="0"/>
              <a:t>li</a:t>
            </a:r>
            <a:r>
              <a:rPr sz="2800" dirty="0"/>
              <a:t>dad de se</a:t>
            </a:r>
            <a:r>
              <a:rPr sz="2800" spc="90" dirty="0"/>
              <a:t>r</a:t>
            </a:r>
            <a:r>
              <a:rPr sz="2800" spc="30" dirty="0"/>
              <a:t>v</a:t>
            </a:r>
            <a:r>
              <a:rPr sz="2800" spc="-5" dirty="0"/>
              <a:t>i</a:t>
            </a:r>
            <a:r>
              <a:rPr sz="2800" dirty="0"/>
              <a:t>c</a:t>
            </a:r>
            <a:r>
              <a:rPr sz="2800" spc="-5" dirty="0"/>
              <a:t>i</a:t>
            </a:r>
            <a:r>
              <a:rPr sz="2800" dirty="0"/>
              <a:t>o</a:t>
            </a:r>
            <a:endParaRPr sz="2800"/>
          </a:p>
          <a:p>
            <a:pPr marL="855344">
              <a:lnSpc>
                <a:spcPct val="100000"/>
              </a:lnSpc>
              <a:spcBef>
                <a:spcPts val="440"/>
              </a:spcBef>
            </a:pPr>
            <a:r>
              <a:rPr sz="1600" spc="-740" dirty="0">
                <a:solidFill>
                  <a:srgbClr val="D1282D"/>
                </a:solidFill>
              </a:rPr>
              <a:t>S</a:t>
            </a:r>
            <a:r>
              <a:rPr sz="3000" b="1" spc="-1252" baseline="-11111" dirty="0">
                <a:latin typeface="Gill Sans Ultra Bold"/>
                <a:cs typeface="Gill Sans Ultra Bold"/>
              </a:rPr>
              <a:t>C</a:t>
            </a:r>
            <a:r>
              <a:rPr sz="1600" spc="-5" dirty="0">
                <a:solidFill>
                  <a:srgbClr val="D1282D"/>
                </a:solidFill>
              </a:rPr>
              <a:t>u</a:t>
            </a:r>
            <a:r>
              <a:rPr sz="1600" spc="-775" dirty="0">
                <a:solidFill>
                  <a:srgbClr val="D1282D"/>
                </a:solidFill>
              </a:rPr>
              <a:t>b</a:t>
            </a:r>
            <a:r>
              <a:rPr sz="3000" b="1" spc="-997" baseline="-11111" dirty="0">
                <a:latin typeface="Gill Sans Ultra Bold"/>
                <a:cs typeface="Gill Sans Ultra Bold"/>
              </a:rPr>
              <a:t>o</a:t>
            </a:r>
            <a:r>
              <a:rPr sz="1600" spc="-20" dirty="0">
                <a:solidFill>
                  <a:srgbClr val="D1282D"/>
                </a:solidFill>
              </a:rPr>
              <a:t>t</a:t>
            </a:r>
            <a:r>
              <a:rPr sz="1600" spc="-215" dirty="0">
                <a:solidFill>
                  <a:srgbClr val="D1282D"/>
                </a:solidFill>
              </a:rPr>
              <a:t>í</a:t>
            </a:r>
            <a:r>
              <a:rPr sz="3000" b="1" spc="-2100" baseline="-11111" dirty="0">
                <a:latin typeface="Gill Sans Ultra Bold"/>
                <a:cs typeface="Gill Sans Ultra Bold"/>
              </a:rPr>
              <a:t>n</a:t>
            </a:r>
            <a:r>
              <a:rPr sz="1600" spc="-10" dirty="0">
                <a:solidFill>
                  <a:srgbClr val="D1282D"/>
                </a:solidFill>
              </a:rPr>
              <a:t>t</a:t>
            </a:r>
            <a:r>
              <a:rPr sz="1600" spc="-5" dirty="0">
                <a:solidFill>
                  <a:srgbClr val="D1282D"/>
                </a:solidFill>
              </a:rPr>
              <a:t>u</a:t>
            </a:r>
            <a:r>
              <a:rPr sz="1600" spc="-285" dirty="0">
                <a:solidFill>
                  <a:srgbClr val="D1282D"/>
                </a:solidFill>
              </a:rPr>
              <a:t>l</a:t>
            </a:r>
            <a:r>
              <a:rPr sz="3000" b="1" spc="-1567" baseline="-11111" dirty="0">
                <a:latin typeface="Gill Sans Ultra Bold"/>
                <a:cs typeface="Gill Sans Ultra Bold"/>
              </a:rPr>
              <a:t>c</a:t>
            </a:r>
            <a:r>
              <a:rPr sz="1600" spc="-5" dirty="0">
                <a:solidFill>
                  <a:srgbClr val="D1282D"/>
                </a:solidFill>
              </a:rPr>
              <a:t>o</a:t>
            </a:r>
            <a:r>
              <a:rPr sz="1600" spc="-285" dirty="0">
                <a:solidFill>
                  <a:srgbClr val="D1282D"/>
                </a:solidFill>
              </a:rPr>
              <a:t> </a:t>
            </a:r>
            <a:r>
              <a:rPr sz="3000" b="1" spc="-1679" baseline="-11111" dirty="0">
                <a:latin typeface="Gill Sans Ultra Bold"/>
                <a:cs typeface="Gill Sans Ultra Bold"/>
              </a:rPr>
              <a:t>e</a:t>
            </a:r>
            <a:r>
              <a:rPr sz="1600" spc="-5" dirty="0">
                <a:solidFill>
                  <a:srgbClr val="D1282D"/>
                </a:solidFill>
              </a:rPr>
              <a:t>1</a:t>
            </a:r>
            <a:r>
              <a:rPr sz="1600" spc="-125" dirty="0">
                <a:solidFill>
                  <a:srgbClr val="D1282D"/>
                </a:solidFill>
              </a:rPr>
              <a:t> </a:t>
            </a:r>
            <a:r>
              <a:rPr sz="3000" b="1" baseline="-11111" dirty="0">
                <a:latin typeface="Gill Sans Ultra Bold"/>
                <a:cs typeface="Gill Sans Ultra Bold"/>
              </a:rPr>
              <a:t>p</a:t>
            </a:r>
            <a:r>
              <a:rPr sz="3000" b="1" spc="-7" baseline="-11111" dirty="0">
                <a:latin typeface="Gill Sans Ultra Bold"/>
                <a:cs typeface="Gill Sans Ultra Bold"/>
              </a:rPr>
              <a:t>t</a:t>
            </a:r>
            <a:r>
              <a:rPr sz="3000" b="1" baseline="-11111" dirty="0">
                <a:latin typeface="Gill Sans Ultra Bold"/>
                <a:cs typeface="Gill Sans Ultra Bold"/>
              </a:rPr>
              <a:t>o</a:t>
            </a:r>
            <a:endParaRPr sz="3000" baseline="-11111">
              <a:latin typeface="Gill Sans Ultra Bold"/>
              <a:cs typeface="Gill Sans Ultra Bold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7482" y="1533956"/>
            <a:ext cx="8642985" cy="4265930"/>
          </a:xfrm>
          <a:custGeom>
            <a:avLst/>
            <a:gdLst/>
            <a:ahLst/>
            <a:cxnLst/>
            <a:rect l="l" t="t" r="r" b="b"/>
            <a:pathLst>
              <a:path w="8642985" h="4265930">
                <a:moveTo>
                  <a:pt x="4321441" y="4265637"/>
                </a:moveTo>
                <a:lnTo>
                  <a:pt x="0" y="4265637"/>
                </a:lnTo>
                <a:lnTo>
                  <a:pt x="0" y="0"/>
                </a:lnTo>
                <a:lnTo>
                  <a:pt x="8642515" y="0"/>
                </a:lnTo>
                <a:lnTo>
                  <a:pt x="8642515" y="4265637"/>
                </a:lnTo>
                <a:lnTo>
                  <a:pt x="4321441" y="4265637"/>
                </a:lnTo>
                <a:close/>
              </a:path>
            </a:pathLst>
          </a:custGeom>
          <a:ln w="9359">
            <a:solidFill>
              <a:srgbClr val="D128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30377" y="1567332"/>
            <a:ext cx="8326120" cy="4199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274955" indent="-4572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2600" spc="-5" dirty="0">
                <a:solidFill>
                  <a:srgbClr val="C00000"/>
                </a:solidFill>
                <a:latin typeface="Gill Sans MT"/>
                <a:cs typeface="Gill Sans MT"/>
              </a:rPr>
              <a:t>La calidad </a:t>
            </a:r>
            <a:r>
              <a:rPr sz="2600" dirty="0">
                <a:solidFill>
                  <a:srgbClr val="C00000"/>
                </a:solidFill>
                <a:latin typeface="Gill Sans MT"/>
                <a:cs typeface="Gill Sans MT"/>
              </a:rPr>
              <a:t>en los </a:t>
            </a:r>
            <a:r>
              <a:rPr sz="2600" spc="5" dirty="0">
                <a:solidFill>
                  <a:srgbClr val="C00000"/>
                </a:solidFill>
                <a:latin typeface="Gill Sans MT"/>
                <a:cs typeface="Gill Sans MT"/>
              </a:rPr>
              <a:t>servicios </a:t>
            </a:r>
            <a:r>
              <a:rPr sz="2600" spc="-5" dirty="0">
                <a:solidFill>
                  <a:srgbClr val="C00000"/>
                </a:solidFill>
                <a:latin typeface="Gill Sans MT"/>
                <a:cs typeface="Gill Sans MT"/>
              </a:rPr>
              <a:t>está </a:t>
            </a:r>
            <a:r>
              <a:rPr sz="2600" dirty="0">
                <a:solidFill>
                  <a:srgbClr val="C00000"/>
                </a:solidFill>
                <a:latin typeface="Gill Sans MT"/>
                <a:cs typeface="Gill Sans MT"/>
              </a:rPr>
              <a:t>basada </a:t>
            </a:r>
            <a:r>
              <a:rPr sz="2600" spc="-5" dirty="0">
                <a:solidFill>
                  <a:srgbClr val="C00000"/>
                </a:solidFill>
                <a:latin typeface="Gill Sans MT"/>
                <a:cs typeface="Gill Sans MT"/>
              </a:rPr>
              <a:t>en </a:t>
            </a:r>
            <a:r>
              <a:rPr sz="2600" spc="-10" dirty="0">
                <a:solidFill>
                  <a:srgbClr val="C00000"/>
                </a:solidFill>
                <a:latin typeface="Gill Sans MT"/>
                <a:cs typeface="Gill Sans MT"/>
              </a:rPr>
              <a:t>percepciones: </a:t>
            </a:r>
            <a:r>
              <a:rPr sz="2600" spc="-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2400" i="1" spc="-5" dirty="0">
                <a:latin typeface="Gill Sans MT"/>
                <a:cs typeface="Gill Sans MT"/>
              </a:rPr>
              <a:t>Calidad percibida </a:t>
            </a:r>
            <a:r>
              <a:rPr sz="2400" i="1" dirty="0">
                <a:latin typeface="Gill Sans MT"/>
                <a:cs typeface="Gill Sans MT"/>
              </a:rPr>
              <a:t>por </a:t>
            </a:r>
            <a:r>
              <a:rPr sz="2400" i="1" spc="-5" dirty="0">
                <a:latin typeface="Gill Sans MT"/>
                <a:cs typeface="Gill Sans MT"/>
              </a:rPr>
              <a:t>el </a:t>
            </a:r>
            <a:r>
              <a:rPr sz="2400" i="1" spc="10" dirty="0">
                <a:latin typeface="Gill Sans MT"/>
                <a:cs typeface="Gill Sans MT"/>
              </a:rPr>
              <a:t>cliente. </a:t>
            </a:r>
            <a:r>
              <a:rPr sz="2400" i="1" spc="-5" dirty="0">
                <a:latin typeface="Gill Sans MT"/>
                <a:cs typeface="Gill Sans MT"/>
              </a:rPr>
              <a:t>La calidad es </a:t>
            </a:r>
            <a:r>
              <a:rPr sz="2400" i="1" dirty="0">
                <a:latin typeface="Gill Sans MT"/>
                <a:cs typeface="Gill Sans MT"/>
              </a:rPr>
              <a:t>lo </a:t>
            </a:r>
            <a:r>
              <a:rPr sz="2400" i="1" spc="-5" dirty="0">
                <a:latin typeface="Gill Sans MT"/>
                <a:cs typeface="Gill Sans MT"/>
              </a:rPr>
              <a:t>que </a:t>
            </a:r>
            <a:r>
              <a:rPr sz="2400" i="1" dirty="0">
                <a:latin typeface="Gill Sans MT"/>
                <a:cs typeface="Gill Sans MT"/>
              </a:rPr>
              <a:t>el cliente dice </a:t>
            </a:r>
            <a:r>
              <a:rPr sz="2400" i="1" spc="-655" dirty="0">
                <a:latin typeface="Gill Sans MT"/>
                <a:cs typeface="Gill Sans MT"/>
              </a:rPr>
              <a:t> </a:t>
            </a:r>
            <a:r>
              <a:rPr sz="2400" i="1" spc="-5" dirty="0">
                <a:latin typeface="Gill Sans MT"/>
                <a:cs typeface="Gill Sans MT"/>
              </a:rPr>
              <a:t>que</a:t>
            </a:r>
            <a:r>
              <a:rPr sz="2400" i="1" dirty="0">
                <a:latin typeface="Gill Sans MT"/>
                <a:cs typeface="Gill Sans MT"/>
              </a:rPr>
              <a:t> es a </a:t>
            </a:r>
            <a:r>
              <a:rPr sz="2400" i="1" spc="15" dirty="0">
                <a:latin typeface="Gill Sans MT"/>
                <a:cs typeface="Gill Sans MT"/>
              </a:rPr>
              <a:t>partir</a:t>
            </a:r>
            <a:r>
              <a:rPr sz="2400" i="1" spc="5" dirty="0">
                <a:latin typeface="Gill Sans MT"/>
                <a:cs typeface="Gill Sans MT"/>
              </a:rPr>
              <a:t> </a:t>
            </a:r>
            <a:r>
              <a:rPr sz="2400" i="1" spc="-5" dirty="0">
                <a:latin typeface="Gill Sans MT"/>
                <a:cs typeface="Gill Sans MT"/>
              </a:rPr>
              <a:t>de</a:t>
            </a:r>
            <a:r>
              <a:rPr sz="2400" i="1" dirty="0">
                <a:latin typeface="Gill Sans MT"/>
                <a:cs typeface="Gill Sans MT"/>
              </a:rPr>
              <a:t> su percepción </a:t>
            </a:r>
            <a:r>
              <a:rPr sz="2400" i="1" spc="-10" dirty="0">
                <a:latin typeface="Gill Sans MT"/>
                <a:cs typeface="Gill Sans MT"/>
              </a:rPr>
              <a:t>(Grönroos)</a:t>
            </a:r>
            <a:endParaRPr sz="24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C00000"/>
              </a:buClr>
              <a:buFont typeface="Wingdings"/>
              <a:buChar char=""/>
            </a:pPr>
            <a:endParaRPr sz="2450">
              <a:latin typeface="Gill Sans MT"/>
              <a:cs typeface="Gill Sans MT"/>
            </a:endParaRPr>
          </a:p>
          <a:p>
            <a:pPr marL="469900" marR="5080" indent="-457200">
              <a:lnSpc>
                <a:spcPct val="100000"/>
              </a:lnSpc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C00000"/>
                </a:solidFill>
                <a:latin typeface="Gill Sans MT"/>
                <a:cs typeface="Gill Sans MT"/>
              </a:rPr>
              <a:t>Calidad </a:t>
            </a:r>
            <a:r>
              <a:rPr sz="2600" spc="-5" dirty="0">
                <a:solidFill>
                  <a:srgbClr val="C00000"/>
                </a:solidFill>
                <a:latin typeface="Gill Sans MT"/>
                <a:cs typeface="Gill Sans MT"/>
              </a:rPr>
              <a:t>como</a:t>
            </a:r>
            <a:r>
              <a:rPr sz="260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2600" spc="-5" dirty="0">
                <a:solidFill>
                  <a:srgbClr val="C00000"/>
                </a:solidFill>
                <a:latin typeface="Gill Sans MT"/>
                <a:cs typeface="Gill Sans MT"/>
              </a:rPr>
              <a:t>satisfacción </a:t>
            </a:r>
            <a:r>
              <a:rPr sz="2600" dirty="0">
                <a:solidFill>
                  <a:srgbClr val="C00000"/>
                </a:solidFill>
                <a:latin typeface="Gill Sans MT"/>
                <a:cs typeface="Gill Sans MT"/>
              </a:rPr>
              <a:t>con</a:t>
            </a:r>
            <a:r>
              <a:rPr sz="2600" spc="-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2600" dirty="0">
                <a:solidFill>
                  <a:srgbClr val="C00000"/>
                </a:solidFill>
                <a:latin typeface="Gill Sans MT"/>
                <a:cs typeface="Gill Sans MT"/>
              </a:rPr>
              <a:t>lo </a:t>
            </a:r>
            <a:r>
              <a:rPr sz="2600" spc="-10" dirty="0">
                <a:solidFill>
                  <a:srgbClr val="C00000"/>
                </a:solidFill>
                <a:latin typeface="Gill Sans MT"/>
                <a:cs typeface="Gill Sans MT"/>
              </a:rPr>
              <a:t>ofrecido</a:t>
            </a:r>
            <a:r>
              <a:rPr sz="2600" dirty="0">
                <a:solidFill>
                  <a:srgbClr val="C00000"/>
                </a:solidFill>
                <a:latin typeface="Gill Sans MT"/>
                <a:cs typeface="Gill Sans MT"/>
              </a:rPr>
              <a:t> por</a:t>
            </a:r>
            <a:r>
              <a:rPr sz="2600" spc="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2600" spc="-5" dirty="0">
                <a:solidFill>
                  <a:srgbClr val="C00000"/>
                </a:solidFill>
                <a:latin typeface="Gill Sans MT"/>
                <a:cs typeface="Gill Sans MT"/>
              </a:rPr>
              <a:t>el </a:t>
            </a:r>
            <a:r>
              <a:rPr sz="260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2600" spc="-10" dirty="0">
                <a:solidFill>
                  <a:srgbClr val="C00000"/>
                </a:solidFill>
                <a:latin typeface="Gill Sans MT"/>
                <a:cs typeface="Gill Sans MT"/>
              </a:rPr>
              <a:t>proveedor:</a:t>
            </a:r>
            <a:r>
              <a:rPr sz="2600" spc="2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2400" i="1" spc="-5" dirty="0">
                <a:latin typeface="Gill Sans MT"/>
                <a:cs typeface="Gill Sans MT"/>
              </a:rPr>
              <a:t>La</a:t>
            </a:r>
            <a:r>
              <a:rPr sz="2400" i="1" spc="10" dirty="0">
                <a:latin typeface="Gill Sans MT"/>
                <a:cs typeface="Gill Sans MT"/>
              </a:rPr>
              <a:t> </a:t>
            </a:r>
            <a:r>
              <a:rPr sz="2400" i="1" spc="-5" dirty="0">
                <a:latin typeface="Gill Sans MT"/>
                <a:cs typeface="Gill Sans MT"/>
              </a:rPr>
              <a:t>calidad</a:t>
            </a:r>
            <a:r>
              <a:rPr sz="2400" i="1" spc="10" dirty="0">
                <a:latin typeface="Gill Sans MT"/>
                <a:cs typeface="Gill Sans MT"/>
              </a:rPr>
              <a:t> </a:t>
            </a:r>
            <a:r>
              <a:rPr sz="2400" i="1" dirty="0">
                <a:latin typeface="Gill Sans MT"/>
                <a:cs typeface="Gill Sans MT"/>
              </a:rPr>
              <a:t>de</a:t>
            </a:r>
            <a:r>
              <a:rPr sz="2400" i="1" spc="20" dirty="0">
                <a:latin typeface="Gill Sans MT"/>
                <a:cs typeface="Gill Sans MT"/>
              </a:rPr>
              <a:t> </a:t>
            </a:r>
            <a:r>
              <a:rPr sz="2400" i="1" spc="5" dirty="0">
                <a:latin typeface="Gill Sans MT"/>
                <a:cs typeface="Gill Sans MT"/>
              </a:rPr>
              <a:t>servicio</a:t>
            </a:r>
            <a:r>
              <a:rPr sz="2400" i="1" spc="10" dirty="0">
                <a:latin typeface="Gill Sans MT"/>
                <a:cs typeface="Gill Sans MT"/>
              </a:rPr>
              <a:t> </a:t>
            </a:r>
            <a:r>
              <a:rPr sz="2400" i="1" dirty="0">
                <a:latin typeface="Gill Sans MT"/>
                <a:cs typeface="Gill Sans MT"/>
              </a:rPr>
              <a:t>es</a:t>
            </a:r>
            <a:r>
              <a:rPr sz="2400" i="1" spc="10" dirty="0">
                <a:latin typeface="Gill Sans MT"/>
                <a:cs typeface="Gill Sans MT"/>
              </a:rPr>
              <a:t> </a:t>
            </a:r>
            <a:r>
              <a:rPr sz="2400" i="1" dirty="0">
                <a:latin typeface="Gill Sans MT"/>
                <a:cs typeface="Gill Sans MT"/>
              </a:rPr>
              <a:t>el</a:t>
            </a:r>
            <a:r>
              <a:rPr sz="2400" i="1" spc="15" dirty="0">
                <a:latin typeface="Gill Sans MT"/>
                <a:cs typeface="Gill Sans MT"/>
              </a:rPr>
              <a:t> </a:t>
            </a:r>
            <a:r>
              <a:rPr sz="2400" i="1" spc="-5" dirty="0">
                <a:latin typeface="Gill Sans MT"/>
                <a:cs typeface="Gill Sans MT"/>
              </a:rPr>
              <a:t>juicio</a:t>
            </a:r>
            <a:r>
              <a:rPr sz="2400" i="1" spc="15" dirty="0">
                <a:latin typeface="Gill Sans MT"/>
                <a:cs typeface="Gill Sans MT"/>
              </a:rPr>
              <a:t> </a:t>
            </a:r>
            <a:r>
              <a:rPr sz="2400" i="1" spc="-5" dirty="0">
                <a:latin typeface="Gill Sans MT"/>
                <a:cs typeface="Gill Sans MT"/>
              </a:rPr>
              <a:t>global</a:t>
            </a:r>
            <a:r>
              <a:rPr sz="2400" i="1" spc="15" dirty="0">
                <a:latin typeface="Gill Sans MT"/>
                <a:cs typeface="Gill Sans MT"/>
              </a:rPr>
              <a:t> </a:t>
            </a:r>
            <a:r>
              <a:rPr sz="2400" i="1" spc="-5" dirty="0">
                <a:latin typeface="Gill Sans MT"/>
                <a:cs typeface="Gill Sans MT"/>
              </a:rPr>
              <a:t>del</a:t>
            </a:r>
            <a:r>
              <a:rPr sz="2400" i="1" spc="15" dirty="0">
                <a:latin typeface="Gill Sans MT"/>
                <a:cs typeface="Gill Sans MT"/>
              </a:rPr>
              <a:t> </a:t>
            </a:r>
            <a:r>
              <a:rPr sz="2400" i="1" spc="-5" dirty="0">
                <a:latin typeface="Gill Sans MT"/>
                <a:cs typeface="Gill Sans MT"/>
              </a:rPr>
              <a:t>consumidor </a:t>
            </a:r>
            <a:r>
              <a:rPr sz="2400" i="1" spc="-650" dirty="0">
                <a:latin typeface="Gill Sans MT"/>
                <a:cs typeface="Gill Sans MT"/>
              </a:rPr>
              <a:t> </a:t>
            </a:r>
            <a:r>
              <a:rPr sz="2400" i="1" spc="-5" dirty="0">
                <a:latin typeface="Gill Sans MT"/>
                <a:cs typeface="Gill Sans MT"/>
              </a:rPr>
              <a:t>acerca de </a:t>
            </a:r>
            <a:r>
              <a:rPr sz="2400" i="1" dirty="0">
                <a:latin typeface="Gill Sans MT"/>
                <a:cs typeface="Gill Sans MT"/>
              </a:rPr>
              <a:t>la excelencia o </a:t>
            </a:r>
            <a:r>
              <a:rPr sz="2400" i="1" spc="5" dirty="0">
                <a:latin typeface="Gill Sans MT"/>
                <a:cs typeface="Gill Sans MT"/>
              </a:rPr>
              <a:t>superioridad </a:t>
            </a:r>
            <a:r>
              <a:rPr sz="2400" i="1" dirty="0">
                <a:latin typeface="Gill Sans MT"/>
                <a:cs typeface="Gill Sans MT"/>
              </a:rPr>
              <a:t>global del </a:t>
            </a:r>
            <a:r>
              <a:rPr sz="2400" i="1" spc="10" dirty="0">
                <a:latin typeface="Gill Sans MT"/>
                <a:cs typeface="Gill Sans MT"/>
              </a:rPr>
              <a:t>servicio </a:t>
            </a:r>
            <a:r>
              <a:rPr sz="2400" i="1" spc="15" dirty="0">
                <a:latin typeface="Gill Sans MT"/>
                <a:cs typeface="Gill Sans MT"/>
              </a:rPr>
              <a:t> </a:t>
            </a:r>
            <a:r>
              <a:rPr sz="2400" i="1" spc="-20" dirty="0">
                <a:latin typeface="Gill Sans MT"/>
                <a:cs typeface="Gill Sans MT"/>
              </a:rPr>
              <a:t>(Parasuraman</a:t>
            </a:r>
            <a:r>
              <a:rPr sz="2400" i="1" spc="-5" dirty="0">
                <a:latin typeface="Gill Sans MT"/>
                <a:cs typeface="Gill Sans MT"/>
              </a:rPr>
              <a:t> </a:t>
            </a:r>
            <a:r>
              <a:rPr sz="2400" i="1" dirty="0">
                <a:latin typeface="Gill Sans MT"/>
                <a:cs typeface="Gill Sans MT"/>
              </a:rPr>
              <a:t>y</a:t>
            </a:r>
            <a:r>
              <a:rPr sz="2400" i="1" spc="10" dirty="0">
                <a:latin typeface="Gill Sans MT"/>
                <a:cs typeface="Gill Sans MT"/>
              </a:rPr>
              <a:t> </a:t>
            </a:r>
            <a:r>
              <a:rPr sz="2400" i="1" spc="-10" dirty="0">
                <a:latin typeface="Gill Sans MT"/>
                <a:cs typeface="Gill Sans MT"/>
              </a:rPr>
              <a:t>otros)</a:t>
            </a:r>
            <a:endParaRPr sz="24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C00000"/>
              </a:buClr>
              <a:buFont typeface="Wingdings"/>
              <a:buChar char=""/>
            </a:pPr>
            <a:endParaRPr sz="2450">
              <a:latin typeface="Gill Sans MT"/>
              <a:cs typeface="Gill Sans MT"/>
            </a:endParaRPr>
          </a:p>
          <a:p>
            <a:pPr marL="469265" marR="203835" indent="-457200">
              <a:lnSpc>
                <a:spcPct val="100000"/>
              </a:lnSpc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C00000"/>
                </a:solidFill>
                <a:latin typeface="Gill Sans MT"/>
                <a:cs typeface="Gill Sans MT"/>
              </a:rPr>
              <a:t>Calidad </a:t>
            </a:r>
            <a:r>
              <a:rPr sz="2600" spc="-5" dirty="0">
                <a:solidFill>
                  <a:srgbClr val="C00000"/>
                </a:solidFill>
                <a:latin typeface="Gill Sans MT"/>
                <a:cs typeface="Gill Sans MT"/>
              </a:rPr>
              <a:t>como</a:t>
            </a:r>
            <a:r>
              <a:rPr sz="260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2600" spc="-5" dirty="0">
                <a:solidFill>
                  <a:srgbClr val="C00000"/>
                </a:solidFill>
                <a:latin typeface="Gill Sans MT"/>
                <a:cs typeface="Gill Sans MT"/>
              </a:rPr>
              <a:t>estrategia</a:t>
            </a:r>
            <a:r>
              <a:rPr sz="2600" dirty="0">
                <a:solidFill>
                  <a:srgbClr val="C00000"/>
                </a:solidFill>
                <a:latin typeface="Gill Sans MT"/>
                <a:cs typeface="Gill Sans MT"/>
              </a:rPr>
              <a:t> de diferenciación</a:t>
            </a:r>
            <a:r>
              <a:rPr sz="2800" dirty="0">
                <a:solidFill>
                  <a:srgbClr val="C00000"/>
                </a:solidFill>
                <a:latin typeface="Gill Sans MT"/>
                <a:cs typeface="Gill Sans MT"/>
              </a:rPr>
              <a:t>:</a:t>
            </a:r>
            <a:r>
              <a:rPr sz="2800" spc="-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2400" i="1" spc="-5" dirty="0">
                <a:latin typeface="Gill Sans MT"/>
                <a:cs typeface="Gill Sans MT"/>
              </a:rPr>
              <a:t>La calidad</a:t>
            </a:r>
            <a:r>
              <a:rPr sz="2400" i="1" dirty="0">
                <a:latin typeface="Gill Sans MT"/>
                <a:cs typeface="Gill Sans MT"/>
              </a:rPr>
              <a:t> es un </a:t>
            </a:r>
            <a:r>
              <a:rPr sz="2400" i="1" spc="-655" dirty="0">
                <a:latin typeface="Gill Sans MT"/>
                <a:cs typeface="Gill Sans MT"/>
              </a:rPr>
              <a:t> </a:t>
            </a:r>
            <a:r>
              <a:rPr sz="2400" i="1" dirty="0">
                <a:latin typeface="Gill Sans MT"/>
                <a:cs typeface="Gill Sans MT"/>
              </a:rPr>
              <a:t>objetivo </a:t>
            </a:r>
            <a:r>
              <a:rPr sz="2400" i="1" spc="-15" dirty="0">
                <a:latin typeface="Gill Sans MT"/>
                <a:cs typeface="Gill Sans MT"/>
              </a:rPr>
              <a:t>para</a:t>
            </a:r>
            <a:r>
              <a:rPr sz="2400" i="1" dirty="0">
                <a:latin typeface="Gill Sans MT"/>
                <a:cs typeface="Gill Sans MT"/>
              </a:rPr>
              <a:t> </a:t>
            </a:r>
            <a:r>
              <a:rPr sz="2400" i="1" spc="-5" dirty="0">
                <a:latin typeface="Gill Sans MT"/>
                <a:cs typeface="Gill Sans MT"/>
              </a:rPr>
              <a:t>mantener</a:t>
            </a:r>
            <a:r>
              <a:rPr sz="2400" i="1" spc="10" dirty="0">
                <a:latin typeface="Gill Sans MT"/>
                <a:cs typeface="Gill Sans MT"/>
              </a:rPr>
              <a:t> </a:t>
            </a:r>
            <a:r>
              <a:rPr sz="2400" i="1" dirty="0">
                <a:latin typeface="Gill Sans MT"/>
                <a:cs typeface="Gill Sans MT"/>
              </a:rPr>
              <a:t>la </a:t>
            </a:r>
            <a:r>
              <a:rPr sz="2400" i="1" spc="-5" dirty="0">
                <a:latin typeface="Gill Sans MT"/>
                <a:cs typeface="Gill Sans MT"/>
              </a:rPr>
              <a:t>capacidad</a:t>
            </a:r>
            <a:r>
              <a:rPr sz="2400" i="1" spc="5" dirty="0">
                <a:latin typeface="Gill Sans MT"/>
                <a:cs typeface="Gill Sans MT"/>
              </a:rPr>
              <a:t> </a:t>
            </a:r>
            <a:r>
              <a:rPr sz="2400" i="1" spc="-5" dirty="0">
                <a:latin typeface="Gill Sans MT"/>
                <a:cs typeface="Gill Sans MT"/>
              </a:rPr>
              <a:t>competitiva</a:t>
            </a:r>
            <a:r>
              <a:rPr sz="2400" i="1" dirty="0">
                <a:latin typeface="Gill Sans MT"/>
                <a:cs typeface="Gill Sans MT"/>
              </a:rPr>
              <a:t> de</a:t>
            </a:r>
            <a:r>
              <a:rPr sz="2400" i="1" spc="5" dirty="0">
                <a:latin typeface="Gill Sans MT"/>
                <a:cs typeface="Gill Sans MT"/>
              </a:rPr>
              <a:t> </a:t>
            </a:r>
            <a:r>
              <a:rPr sz="2400" i="1" spc="-5" dirty="0">
                <a:latin typeface="Gill Sans MT"/>
                <a:cs typeface="Gill Sans MT"/>
              </a:rPr>
              <a:t>la</a:t>
            </a:r>
            <a:r>
              <a:rPr sz="2400" i="1" spc="5" dirty="0">
                <a:latin typeface="Gill Sans MT"/>
                <a:cs typeface="Gill Sans MT"/>
              </a:rPr>
              <a:t> </a:t>
            </a:r>
            <a:r>
              <a:rPr sz="2400" i="1" spc="-5" dirty="0">
                <a:latin typeface="Gill Sans MT"/>
                <a:cs typeface="Gill Sans MT"/>
              </a:rPr>
              <a:t>empresa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859997" y="6083998"/>
            <a:ext cx="4140200" cy="540385"/>
          </a:xfrm>
          <a:custGeom>
            <a:avLst/>
            <a:gdLst/>
            <a:ahLst/>
            <a:cxnLst/>
            <a:rect l="l" t="t" r="r" b="b"/>
            <a:pathLst>
              <a:path w="4140200" h="540384">
                <a:moveTo>
                  <a:pt x="2069998" y="540004"/>
                </a:moveTo>
                <a:lnTo>
                  <a:pt x="0" y="540004"/>
                </a:lnTo>
                <a:lnTo>
                  <a:pt x="0" y="0"/>
                </a:lnTo>
                <a:lnTo>
                  <a:pt x="4139996" y="0"/>
                </a:lnTo>
                <a:lnTo>
                  <a:pt x="4139996" y="540004"/>
                </a:lnTo>
                <a:lnTo>
                  <a:pt x="2069998" y="54000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295"/>
              </a:lnSpc>
            </a:pPr>
            <a:r>
              <a:rPr spc="-5" dirty="0"/>
              <a:t>Dirección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Operaciones</a:t>
            </a:r>
            <a:r>
              <a:rPr spc="-10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5" dirty="0"/>
              <a:t>Servicios</a:t>
            </a:r>
          </a:p>
          <a:p>
            <a:pPr algn="ctr">
              <a:lnSpc>
                <a:spcPts val="1545"/>
              </a:lnSpc>
            </a:pP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Grado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en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Ciencia</a:t>
            </a:r>
            <a:r>
              <a:rPr i="0" spc="-15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Gestión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Ingeniería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de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Servicios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9156700" cy="6864350"/>
            <a:chOff x="-6350" y="0"/>
            <a:chExt cx="9156700" cy="6864350"/>
          </a:xfrm>
        </p:grpSpPr>
        <p:sp>
          <p:nvSpPr>
            <p:cNvPr id="3" name="object 3"/>
            <p:cNvSpPr/>
            <p:nvPr/>
          </p:nvSpPr>
          <p:spPr>
            <a:xfrm>
              <a:off x="9001073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570" y="0"/>
                  </a:moveTo>
                  <a:lnTo>
                    <a:pt x="0" y="0"/>
                  </a:lnTo>
                  <a:lnTo>
                    <a:pt x="0" y="1371231"/>
                  </a:lnTo>
                  <a:lnTo>
                    <a:pt x="71285" y="1371231"/>
                  </a:lnTo>
                  <a:lnTo>
                    <a:pt x="142570" y="1371231"/>
                  </a:lnTo>
                  <a:lnTo>
                    <a:pt x="142570" y="0"/>
                  </a:lnTo>
                  <a:close/>
                </a:path>
              </a:pathLst>
            </a:custGeom>
            <a:solidFill>
              <a:srgbClr val="D02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001073" y="1371244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570" y="0"/>
                  </a:moveTo>
                  <a:lnTo>
                    <a:pt x="0" y="0"/>
                  </a:lnTo>
                  <a:lnTo>
                    <a:pt x="0" y="5486031"/>
                  </a:lnTo>
                  <a:lnTo>
                    <a:pt x="71285" y="5486031"/>
                  </a:lnTo>
                  <a:lnTo>
                    <a:pt x="142570" y="5486031"/>
                  </a:lnTo>
                  <a:lnTo>
                    <a:pt x="1425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4750"/>
              <a:ext cx="9143631" cy="90289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000838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9143631" y="0"/>
                  </a:moveTo>
                  <a:lnTo>
                    <a:pt x="0" y="0"/>
                  </a:lnTo>
                  <a:lnTo>
                    <a:pt x="0" y="856805"/>
                  </a:lnTo>
                  <a:lnTo>
                    <a:pt x="9143631" y="856805"/>
                  </a:lnTo>
                  <a:lnTo>
                    <a:pt x="91436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6857644"/>
              <a:ext cx="4508500" cy="0"/>
            </a:xfrm>
            <a:custGeom>
              <a:avLst/>
              <a:gdLst/>
              <a:ahLst/>
              <a:cxnLst/>
              <a:rect l="l" t="t" r="r" b="b"/>
              <a:pathLst>
                <a:path w="4508500">
                  <a:moveTo>
                    <a:pt x="4508284" y="0"/>
                  </a:moveTo>
                  <a:lnTo>
                    <a:pt x="0" y="0"/>
                  </a:lnTo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5994538"/>
              <a:ext cx="9144000" cy="12700"/>
            </a:xfrm>
            <a:custGeom>
              <a:avLst/>
              <a:gdLst/>
              <a:ahLst/>
              <a:cxnLst/>
              <a:rect l="l" t="t" r="r" b="b"/>
              <a:pathLst>
                <a:path w="9144000" h="12700">
                  <a:moveTo>
                    <a:pt x="0" y="12599"/>
                  </a:moveTo>
                  <a:lnTo>
                    <a:pt x="9143631" y="12599"/>
                  </a:lnTo>
                  <a:lnTo>
                    <a:pt x="9143631" y="0"/>
                  </a:lnTo>
                  <a:lnTo>
                    <a:pt x="0" y="0"/>
                  </a:lnTo>
                  <a:lnTo>
                    <a:pt x="0" y="125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08284" y="6857644"/>
              <a:ext cx="4635500" cy="0"/>
            </a:xfrm>
            <a:custGeom>
              <a:avLst/>
              <a:gdLst/>
              <a:ahLst/>
              <a:cxnLst/>
              <a:rect l="l" t="t" r="r" b="b"/>
              <a:pathLst>
                <a:path w="4635500">
                  <a:moveTo>
                    <a:pt x="4635347" y="0"/>
                  </a:moveTo>
                  <a:lnTo>
                    <a:pt x="0" y="0"/>
                  </a:lnTo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24" y="6137287"/>
              <a:ext cx="1423784" cy="54251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0" y="957237"/>
              <a:ext cx="3150870" cy="375920"/>
            </a:xfrm>
            <a:custGeom>
              <a:avLst/>
              <a:gdLst/>
              <a:ahLst/>
              <a:cxnLst/>
              <a:rect l="l" t="t" r="r" b="b"/>
              <a:pathLst>
                <a:path w="3150870" h="375919">
                  <a:moveTo>
                    <a:pt x="3150717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575358" y="375843"/>
                  </a:lnTo>
                  <a:lnTo>
                    <a:pt x="3150717" y="375843"/>
                  </a:lnTo>
                  <a:lnTo>
                    <a:pt x="3150717" y="0"/>
                  </a:lnTo>
                  <a:close/>
                </a:path>
              </a:pathLst>
            </a:custGeom>
            <a:solidFill>
              <a:srgbClr val="0C0C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355" y="957237"/>
              <a:ext cx="3556000" cy="375920"/>
            </a:xfrm>
            <a:custGeom>
              <a:avLst/>
              <a:gdLst/>
              <a:ahLst/>
              <a:cxnLst/>
              <a:rect l="l" t="t" r="r" b="b"/>
              <a:pathLst>
                <a:path w="3556000" h="375919">
                  <a:moveTo>
                    <a:pt x="3555720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778038" y="375843"/>
                  </a:lnTo>
                  <a:lnTo>
                    <a:pt x="3555720" y="375843"/>
                  </a:lnTo>
                  <a:lnTo>
                    <a:pt x="3555720" y="0"/>
                  </a:lnTo>
                  <a:close/>
                </a:path>
              </a:pathLst>
            </a:custGeom>
            <a:solidFill>
              <a:srgbClr val="D02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395274"/>
              <a:ext cx="8496935" cy="561975"/>
            </a:xfrm>
            <a:custGeom>
              <a:avLst/>
              <a:gdLst/>
              <a:ahLst/>
              <a:cxnLst/>
              <a:rect l="l" t="t" r="r" b="b"/>
              <a:pathLst>
                <a:path w="8496935" h="561975">
                  <a:moveTo>
                    <a:pt x="8496719" y="0"/>
                  </a:moveTo>
                  <a:lnTo>
                    <a:pt x="0" y="0"/>
                  </a:lnTo>
                  <a:lnTo>
                    <a:pt x="0" y="561606"/>
                  </a:lnTo>
                  <a:lnTo>
                    <a:pt x="4248365" y="561606"/>
                  </a:lnTo>
                  <a:lnTo>
                    <a:pt x="8496719" y="561606"/>
                  </a:lnTo>
                  <a:lnTo>
                    <a:pt x="8496719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97674" y="428294"/>
            <a:ext cx="7651750" cy="83566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76530">
              <a:lnSpc>
                <a:spcPct val="100000"/>
              </a:lnSpc>
              <a:spcBef>
                <a:spcPts val="135"/>
              </a:spcBef>
            </a:pPr>
            <a:r>
              <a:rPr sz="1750" b="1" spc="15" dirty="0">
                <a:solidFill>
                  <a:srgbClr val="FFFFFF"/>
                </a:solidFill>
                <a:latin typeface="Gill Sans Ultra Bold"/>
                <a:cs typeface="Gill Sans Ultra Bold"/>
              </a:rPr>
              <a:t>1.1.</a:t>
            </a:r>
            <a:r>
              <a:rPr sz="1750" b="1" spc="-90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1750" b="1" spc="20" dirty="0">
                <a:solidFill>
                  <a:srgbClr val="FFFFFF"/>
                </a:solidFill>
                <a:latin typeface="Gill Sans Ultra Bold"/>
                <a:cs typeface="Gill Sans Ultra Bold"/>
              </a:rPr>
              <a:t>La</a:t>
            </a:r>
            <a:r>
              <a:rPr sz="1750" b="1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1750" b="1" spc="10" dirty="0">
                <a:solidFill>
                  <a:srgbClr val="FFFFFF"/>
                </a:solidFill>
                <a:latin typeface="Gill Sans Ultra Bold"/>
                <a:cs typeface="Gill Sans Ultra Bold"/>
              </a:rPr>
              <a:t>estrategia</a:t>
            </a:r>
            <a:r>
              <a:rPr sz="1750" b="1" spc="15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1750" b="1" spc="25" dirty="0">
                <a:solidFill>
                  <a:srgbClr val="FFFFFF"/>
                </a:solidFill>
                <a:latin typeface="Gill Sans Ultra Bold"/>
                <a:cs typeface="Gill Sans Ultra Bold"/>
              </a:rPr>
              <a:t>de</a:t>
            </a:r>
            <a:r>
              <a:rPr sz="1750" b="1" spc="15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1750" b="1" spc="10" dirty="0">
                <a:solidFill>
                  <a:srgbClr val="FFFFFF"/>
                </a:solidFill>
                <a:latin typeface="Gill Sans Ultra Bold"/>
                <a:cs typeface="Gill Sans Ultra Bold"/>
              </a:rPr>
              <a:t>operaciones:</a:t>
            </a:r>
            <a:r>
              <a:rPr sz="1750" b="1" spc="-95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1750" b="1" spc="20" dirty="0">
                <a:solidFill>
                  <a:srgbClr val="FFFFFF"/>
                </a:solidFill>
                <a:latin typeface="Gill Sans Ultra Bold"/>
                <a:cs typeface="Gill Sans Ultra Bold"/>
              </a:rPr>
              <a:t>concepto</a:t>
            </a:r>
            <a:r>
              <a:rPr sz="1750" b="1" spc="10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1750" b="1" spc="25" dirty="0">
                <a:solidFill>
                  <a:srgbClr val="FFFFFF"/>
                </a:solidFill>
                <a:latin typeface="Gill Sans Ultra Bold"/>
                <a:cs typeface="Gill Sans Ultra Bold"/>
              </a:rPr>
              <a:t>y</a:t>
            </a:r>
            <a:r>
              <a:rPr sz="1750" b="1" spc="10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1750" b="1" spc="20" dirty="0">
                <a:solidFill>
                  <a:srgbClr val="FFFFFF"/>
                </a:solidFill>
                <a:latin typeface="Gill Sans Ultra Bold"/>
                <a:cs typeface="Gill Sans Ultra Bold"/>
              </a:rPr>
              <a:t>alcance</a:t>
            </a:r>
            <a:endParaRPr sz="1750">
              <a:latin typeface="Gill Sans Ultra Bold"/>
              <a:cs typeface="Gill Sans Ultra Bold"/>
            </a:endParaRPr>
          </a:p>
          <a:p>
            <a:pPr marL="25400">
              <a:lnSpc>
                <a:spcPct val="100000"/>
              </a:lnSpc>
              <a:spcBef>
                <a:spcPts val="740"/>
              </a:spcBef>
            </a:pP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1</a:t>
            </a:r>
            <a:r>
              <a:rPr sz="650" spc="5" dirty="0">
                <a:solidFill>
                  <a:srgbClr val="F1F1F1"/>
                </a:solidFill>
                <a:latin typeface="Gill Sans MT"/>
                <a:cs typeface="Gill Sans MT"/>
              </a:rPr>
              <a:t>.</a:t>
            </a:r>
            <a:r>
              <a:rPr sz="650" spc="-35" dirty="0">
                <a:solidFill>
                  <a:srgbClr val="F1F1F1"/>
                </a:solidFill>
                <a:latin typeface="Gill Sans MT"/>
                <a:cs typeface="Gill Sans MT"/>
              </a:rPr>
              <a:t>C</a:t>
            </a:r>
            <a:r>
              <a:rPr sz="650" spc="-65" dirty="0">
                <a:solidFill>
                  <a:srgbClr val="F1F1F1"/>
                </a:solidFill>
                <a:latin typeface="Gill Sans MT"/>
                <a:cs typeface="Gill Sans MT"/>
              </a:rPr>
              <a:t>A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650" spc="-65" dirty="0">
                <a:solidFill>
                  <a:srgbClr val="F1F1F1"/>
                </a:solidFill>
                <a:latin typeface="Gill Sans MT"/>
                <a:cs typeface="Gill Sans MT"/>
              </a:rPr>
              <a:t>P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U</a:t>
            </a:r>
            <a:r>
              <a:rPr sz="65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114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D</a:t>
            </a:r>
            <a:r>
              <a:rPr sz="650" spc="65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ÓS</a:t>
            </a:r>
            <a:r>
              <a:rPr sz="650" spc="-105" dirty="0">
                <a:solidFill>
                  <a:srgbClr val="F1F1F1"/>
                </a:solidFill>
                <a:latin typeface="Gill Sans MT"/>
                <a:cs typeface="Gill Sans MT"/>
              </a:rPr>
              <a:t>T</a:t>
            </a:r>
            <a:r>
              <a:rPr sz="650" spc="-50" dirty="0">
                <a:solidFill>
                  <a:srgbClr val="F1F1F1"/>
                </a:solidFill>
                <a:latin typeface="Gill Sans MT"/>
                <a:cs typeface="Gill Sans MT"/>
              </a:rPr>
              <a:t>OL</a:t>
            </a: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65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endParaRPr sz="650">
              <a:latin typeface="Gill Sans MT"/>
              <a:cs typeface="Gill Sans MT"/>
            </a:endParaRPr>
          </a:p>
          <a:p>
            <a:pPr marL="506730">
              <a:lnSpc>
                <a:spcPct val="100000"/>
              </a:lnSpc>
              <a:spcBef>
                <a:spcPts val="560"/>
              </a:spcBef>
            </a:pPr>
            <a:r>
              <a:rPr sz="1600" spc="-740" dirty="0">
                <a:solidFill>
                  <a:srgbClr val="D0272D"/>
                </a:solidFill>
                <a:latin typeface="Gill Sans MT"/>
                <a:cs typeface="Gill Sans MT"/>
              </a:rPr>
              <a:t>S</a:t>
            </a:r>
            <a:r>
              <a:rPr sz="2700" b="1" spc="-862" baseline="-6172" dirty="0">
                <a:solidFill>
                  <a:srgbClr val="FFFFFF"/>
                </a:solidFill>
                <a:latin typeface="Gill Sans Ultra Bold"/>
                <a:cs typeface="Gill Sans Ultra Bold"/>
              </a:rPr>
              <a:t>E</a:t>
            </a:r>
            <a:r>
              <a:rPr sz="1600" spc="-245" dirty="0">
                <a:solidFill>
                  <a:srgbClr val="D0272D"/>
                </a:solidFill>
                <a:latin typeface="Gill Sans MT"/>
                <a:cs typeface="Gill Sans MT"/>
              </a:rPr>
              <a:t>u</a:t>
            </a:r>
            <a:r>
              <a:rPr sz="2700" b="1" spc="-780" baseline="-6172" dirty="0">
                <a:solidFill>
                  <a:srgbClr val="FFFFFF"/>
                </a:solidFill>
                <a:latin typeface="Gill Sans Ultra Bold"/>
                <a:cs typeface="Gill Sans Ultra Bold"/>
              </a:rPr>
              <a:t>l</a:t>
            </a:r>
            <a:r>
              <a:rPr sz="1600" dirty="0">
                <a:solidFill>
                  <a:srgbClr val="D0272D"/>
                </a:solidFill>
                <a:latin typeface="Gill Sans MT"/>
                <a:cs typeface="Gill Sans MT"/>
              </a:rPr>
              <a:t>b</a:t>
            </a:r>
            <a:r>
              <a:rPr sz="1600" spc="-229" dirty="0">
                <a:solidFill>
                  <a:srgbClr val="D0272D"/>
                </a:solidFill>
                <a:latin typeface="Gill Sans MT"/>
                <a:cs typeface="Gill Sans MT"/>
              </a:rPr>
              <a:t>t</a:t>
            </a:r>
            <a:r>
              <a:rPr sz="2700" b="1" spc="-1612" baseline="-6172" dirty="0">
                <a:solidFill>
                  <a:srgbClr val="FFFFFF"/>
                </a:solidFill>
                <a:latin typeface="Gill Sans Ultra Bold"/>
                <a:cs typeface="Gill Sans Ultra Bold"/>
              </a:rPr>
              <a:t>a</a:t>
            </a:r>
            <a:r>
              <a:rPr sz="1600" spc="-10" dirty="0">
                <a:solidFill>
                  <a:srgbClr val="D0272D"/>
                </a:solidFill>
                <a:latin typeface="Gill Sans MT"/>
                <a:cs typeface="Gill Sans MT"/>
              </a:rPr>
              <a:t>ít</a:t>
            </a:r>
            <a:r>
              <a:rPr sz="1600" spc="-620" dirty="0">
                <a:solidFill>
                  <a:srgbClr val="D0272D"/>
                </a:solidFill>
                <a:latin typeface="Gill Sans MT"/>
                <a:cs typeface="Gill Sans MT"/>
              </a:rPr>
              <a:t>u</a:t>
            </a:r>
            <a:r>
              <a:rPr sz="2700" b="1" spc="-217" baseline="-6172" dirty="0">
                <a:solidFill>
                  <a:srgbClr val="FFFFFF"/>
                </a:solidFill>
                <a:latin typeface="Gill Sans Ultra Bold"/>
                <a:cs typeface="Gill Sans Ultra Bold"/>
              </a:rPr>
              <a:t>l</a:t>
            </a:r>
            <a:r>
              <a:rPr sz="1600" spc="-215" dirty="0">
                <a:solidFill>
                  <a:srgbClr val="D0272D"/>
                </a:solidFill>
                <a:latin typeface="Gill Sans MT"/>
                <a:cs typeface="Gill Sans MT"/>
              </a:rPr>
              <a:t>l</a:t>
            </a:r>
            <a:r>
              <a:rPr sz="2700" b="1" spc="-1470" baseline="-6172" dirty="0">
                <a:solidFill>
                  <a:srgbClr val="FFFFFF"/>
                </a:solidFill>
                <a:latin typeface="Gill Sans Ultra Bold"/>
                <a:cs typeface="Gill Sans Ultra Bold"/>
              </a:rPr>
              <a:t>c</a:t>
            </a:r>
            <a:r>
              <a:rPr sz="1600" spc="75" dirty="0">
                <a:solidFill>
                  <a:srgbClr val="D0272D"/>
                </a:solidFill>
                <a:latin typeface="Gill Sans MT"/>
                <a:cs typeface="Gill Sans MT"/>
              </a:rPr>
              <a:t>o</a:t>
            </a:r>
            <a:r>
              <a:rPr sz="2700" b="1" spc="-1387" baseline="-6172" dirty="0">
                <a:solidFill>
                  <a:srgbClr val="FFFFFF"/>
                </a:solidFill>
                <a:latin typeface="Gill Sans Ultra Bold"/>
                <a:cs typeface="Gill Sans Ultra Bold"/>
              </a:rPr>
              <a:t>a</a:t>
            </a:r>
            <a:r>
              <a:rPr sz="1600" spc="-5" dirty="0">
                <a:solidFill>
                  <a:srgbClr val="D0272D"/>
                </a:solidFill>
                <a:latin typeface="Gill Sans MT"/>
                <a:cs typeface="Gill Sans MT"/>
              </a:rPr>
              <a:t>1</a:t>
            </a:r>
            <a:r>
              <a:rPr sz="1600" spc="-325" dirty="0">
                <a:solidFill>
                  <a:srgbClr val="D0272D"/>
                </a:solidFill>
                <a:latin typeface="Gill Sans MT"/>
                <a:cs typeface="Gill Sans MT"/>
              </a:rPr>
              <a:t> </a:t>
            </a:r>
            <a:r>
              <a:rPr sz="2700" b="1" spc="-15" baseline="-6172" dirty="0">
                <a:solidFill>
                  <a:srgbClr val="FFFFFF"/>
                </a:solidFill>
                <a:latin typeface="Gill Sans Ultra Bold"/>
                <a:cs typeface="Gill Sans Ultra Bold"/>
              </a:rPr>
              <a:t>n</a:t>
            </a:r>
            <a:r>
              <a:rPr sz="2700" b="1" spc="-30" baseline="-6172" dirty="0">
                <a:solidFill>
                  <a:srgbClr val="FFFFFF"/>
                </a:solidFill>
                <a:latin typeface="Gill Sans Ultra Bold"/>
                <a:cs typeface="Gill Sans Ultra Bold"/>
              </a:rPr>
              <a:t>c</a:t>
            </a:r>
            <a:r>
              <a:rPr sz="2700" b="1" spc="-7" baseline="-6172" dirty="0">
                <a:solidFill>
                  <a:srgbClr val="FFFFFF"/>
                </a:solidFill>
                <a:latin typeface="Gill Sans Ultra Bold"/>
                <a:cs typeface="Gill Sans Ultra Bold"/>
              </a:rPr>
              <a:t>e</a:t>
            </a:r>
            <a:endParaRPr sz="2700" baseline="-6172">
              <a:latin typeface="Gill Sans Ultra Bold"/>
              <a:cs typeface="Gill Sans Ultra Bold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3682" y="1567078"/>
            <a:ext cx="8809355" cy="456565"/>
          </a:xfrm>
          <a:custGeom>
            <a:avLst/>
            <a:gdLst/>
            <a:ahLst/>
            <a:cxnLst/>
            <a:rect l="l" t="t" r="r" b="b"/>
            <a:pathLst>
              <a:path w="8809355" h="456564">
                <a:moveTo>
                  <a:pt x="8808834" y="0"/>
                </a:moveTo>
                <a:lnTo>
                  <a:pt x="0" y="0"/>
                </a:lnTo>
                <a:lnTo>
                  <a:pt x="0" y="456476"/>
                </a:lnTo>
                <a:lnTo>
                  <a:pt x="4404601" y="456476"/>
                </a:lnTo>
                <a:lnTo>
                  <a:pt x="8808834" y="456476"/>
                </a:lnTo>
                <a:lnTo>
                  <a:pt x="8808834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03682" y="1567078"/>
            <a:ext cx="8809355" cy="456565"/>
          </a:xfrm>
          <a:prstGeom prst="rect">
            <a:avLst/>
          </a:prstGeom>
          <a:ln w="9359">
            <a:solidFill>
              <a:srgbClr val="D0272D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sz="2400" spc="-5" dirty="0">
                <a:solidFill>
                  <a:srgbClr val="FFFFFF"/>
                </a:solidFill>
                <a:latin typeface="Gill Sans MT"/>
                <a:cs typeface="Gill Sans MT"/>
              </a:rPr>
              <a:t>Planteamiento de</a:t>
            </a:r>
            <a:r>
              <a:rPr sz="2400" spc="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Gill Sans MT"/>
                <a:cs typeface="Gill Sans MT"/>
              </a:rPr>
              <a:t>orientación</a:t>
            </a:r>
            <a:r>
              <a:rPr sz="2400" spc="1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Gill Sans MT"/>
                <a:cs typeface="Gill Sans MT"/>
              </a:rPr>
              <a:t>estratégica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8462" y="4044053"/>
            <a:ext cx="1261745" cy="591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9375">
              <a:lnSpc>
                <a:spcPct val="115999"/>
              </a:lnSpc>
              <a:spcBef>
                <a:spcPts val="100"/>
              </a:spcBef>
            </a:pPr>
            <a:r>
              <a:rPr sz="1600" b="1" i="1" spc="-10" dirty="0">
                <a:solidFill>
                  <a:srgbClr val="BF0000"/>
                </a:solidFill>
                <a:latin typeface="Comic Sans MS"/>
                <a:cs typeface="Comic Sans MS"/>
              </a:rPr>
              <a:t>Naturaleza </a:t>
            </a:r>
            <a:r>
              <a:rPr sz="1600" b="1" i="1" spc="-68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sz="1600" b="1" i="1" spc="-5" dirty="0">
                <a:solidFill>
                  <a:srgbClr val="BF0000"/>
                </a:solidFill>
                <a:latin typeface="Comic Sans MS"/>
                <a:cs typeface="Comic Sans MS"/>
              </a:rPr>
              <a:t>acto</a:t>
            </a:r>
            <a:r>
              <a:rPr sz="1600" b="1" i="1" spc="-105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sz="1600" b="1" i="1" spc="-5" dirty="0">
                <a:solidFill>
                  <a:srgbClr val="BF0000"/>
                </a:solidFill>
                <a:latin typeface="Comic Sans MS"/>
                <a:cs typeface="Comic Sans MS"/>
              </a:rPr>
              <a:t>servicio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2135" y="2289492"/>
            <a:ext cx="8271509" cy="951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6975" marR="5080" indent="-1184910">
              <a:lnSpc>
                <a:spcPct val="100000"/>
              </a:lnSpc>
              <a:spcBef>
                <a:spcPts val="100"/>
              </a:spcBef>
            </a:pPr>
            <a:r>
              <a:rPr sz="2000" i="1" spc="-5" dirty="0">
                <a:latin typeface="Gill Sans MT"/>
                <a:cs typeface="Gill Sans MT"/>
              </a:rPr>
              <a:t>Obtener</a:t>
            </a:r>
            <a:r>
              <a:rPr sz="2000" i="1" spc="-10" dirty="0">
                <a:latin typeface="Gill Sans MT"/>
                <a:cs typeface="Gill Sans MT"/>
              </a:rPr>
              <a:t> </a:t>
            </a:r>
            <a:r>
              <a:rPr sz="2000" i="1" spc="-5" dirty="0">
                <a:latin typeface="Gill Sans MT"/>
                <a:cs typeface="Gill Sans MT"/>
              </a:rPr>
              <a:t>similitudes</a:t>
            </a:r>
            <a:r>
              <a:rPr sz="2000" i="1" dirty="0">
                <a:latin typeface="Gill Sans MT"/>
                <a:cs typeface="Gill Sans MT"/>
              </a:rPr>
              <a:t> y</a:t>
            </a:r>
            <a:r>
              <a:rPr sz="2000" i="1" spc="10" dirty="0">
                <a:latin typeface="Gill Sans MT"/>
                <a:cs typeface="Gill Sans MT"/>
              </a:rPr>
              <a:t> </a:t>
            </a:r>
            <a:r>
              <a:rPr sz="2000" i="1" spc="-10" dirty="0">
                <a:latin typeface="Gill Sans MT"/>
                <a:cs typeface="Gill Sans MT"/>
              </a:rPr>
              <a:t>generalizaciones</a:t>
            </a:r>
            <a:r>
              <a:rPr sz="2000" i="1" dirty="0">
                <a:latin typeface="Gill Sans MT"/>
                <a:cs typeface="Gill Sans MT"/>
              </a:rPr>
              <a:t> en </a:t>
            </a:r>
            <a:r>
              <a:rPr sz="2000" i="1" spc="-5" dirty="0">
                <a:latin typeface="Gill Sans MT"/>
                <a:cs typeface="Gill Sans MT"/>
              </a:rPr>
              <a:t>la </a:t>
            </a:r>
            <a:r>
              <a:rPr sz="2000" i="1" spc="-10" dirty="0">
                <a:latin typeface="Gill Sans MT"/>
                <a:cs typeface="Gill Sans MT"/>
              </a:rPr>
              <a:t>estrategia</a:t>
            </a:r>
            <a:r>
              <a:rPr sz="2000" i="1" spc="-5" dirty="0">
                <a:latin typeface="Gill Sans MT"/>
                <a:cs typeface="Gill Sans MT"/>
              </a:rPr>
              <a:t> de</a:t>
            </a:r>
            <a:r>
              <a:rPr sz="2000" i="1" spc="5" dirty="0">
                <a:latin typeface="Gill Sans MT"/>
                <a:cs typeface="Gill Sans MT"/>
              </a:rPr>
              <a:t> </a:t>
            </a:r>
            <a:r>
              <a:rPr sz="2000" i="1" spc="-10" dirty="0">
                <a:latin typeface="Gill Sans MT"/>
                <a:cs typeface="Gill Sans MT"/>
              </a:rPr>
              <a:t>operaciones</a:t>
            </a:r>
            <a:r>
              <a:rPr sz="2000" i="1" spc="-5" dirty="0">
                <a:latin typeface="Gill Sans MT"/>
                <a:cs typeface="Gill Sans MT"/>
              </a:rPr>
              <a:t> de</a:t>
            </a:r>
            <a:r>
              <a:rPr sz="2000" i="1" spc="5" dirty="0">
                <a:latin typeface="Gill Sans MT"/>
                <a:cs typeface="Gill Sans MT"/>
              </a:rPr>
              <a:t> </a:t>
            </a:r>
            <a:r>
              <a:rPr sz="2000" i="1" spc="-5" dirty="0">
                <a:latin typeface="Gill Sans MT"/>
                <a:cs typeface="Gill Sans MT"/>
              </a:rPr>
              <a:t>las empresas </a:t>
            </a:r>
            <a:r>
              <a:rPr sz="2000" i="1" spc="-540" dirty="0">
                <a:latin typeface="Gill Sans MT"/>
                <a:cs typeface="Gill Sans MT"/>
              </a:rPr>
              <a:t> </a:t>
            </a:r>
            <a:r>
              <a:rPr sz="2000" i="1" spc="-5" dirty="0">
                <a:latin typeface="Gill Sans MT"/>
                <a:cs typeface="Gill Sans MT"/>
              </a:rPr>
              <a:t>de </a:t>
            </a:r>
            <a:r>
              <a:rPr sz="2000" i="1" dirty="0">
                <a:latin typeface="Gill Sans MT"/>
                <a:cs typeface="Gill Sans MT"/>
              </a:rPr>
              <a:t>servicios</a:t>
            </a:r>
            <a:r>
              <a:rPr sz="2000" i="1" spc="-5" dirty="0">
                <a:latin typeface="Gill Sans MT"/>
                <a:cs typeface="Gill Sans MT"/>
              </a:rPr>
              <a:t> </a:t>
            </a:r>
            <a:r>
              <a:rPr sz="2000" i="1" spc="-10" dirty="0">
                <a:latin typeface="Gill Sans MT"/>
                <a:cs typeface="Gill Sans MT"/>
              </a:rPr>
              <a:t>aunque</a:t>
            </a:r>
            <a:r>
              <a:rPr sz="2000" i="1" spc="-5" dirty="0">
                <a:latin typeface="Gill Sans MT"/>
                <a:cs typeface="Gill Sans MT"/>
              </a:rPr>
              <a:t> </a:t>
            </a:r>
            <a:r>
              <a:rPr sz="2000" i="1" dirty="0">
                <a:latin typeface="Gill Sans MT"/>
                <a:cs typeface="Gill Sans MT"/>
              </a:rPr>
              <a:t>pertenezcan</a:t>
            </a:r>
            <a:r>
              <a:rPr sz="2000" i="1" spc="-5" dirty="0">
                <a:latin typeface="Gill Sans MT"/>
                <a:cs typeface="Gill Sans MT"/>
              </a:rPr>
              <a:t> </a:t>
            </a:r>
            <a:r>
              <a:rPr sz="2000" i="1" dirty="0">
                <a:latin typeface="Gill Sans MT"/>
                <a:cs typeface="Gill Sans MT"/>
              </a:rPr>
              <a:t>a</a:t>
            </a:r>
            <a:r>
              <a:rPr sz="2000" i="1" spc="-10" dirty="0">
                <a:latin typeface="Gill Sans MT"/>
                <a:cs typeface="Gill Sans MT"/>
              </a:rPr>
              <a:t> </a:t>
            </a:r>
            <a:r>
              <a:rPr sz="2000" i="1" spc="-5" dirty="0">
                <a:latin typeface="Gill Sans MT"/>
                <a:cs typeface="Gill Sans MT"/>
              </a:rPr>
              <a:t>actividades </a:t>
            </a:r>
            <a:r>
              <a:rPr sz="2000" i="1" spc="-10" dirty="0">
                <a:latin typeface="Gill Sans MT"/>
                <a:cs typeface="Gill Sans MT"/>
              </a:rPr>
              <a:t>muy</a:t>
            </a:r>
            <a:r>
              <a:rPr sz="2000" i="1" dirty="0">
                <a:latin typeface="Gill Sans MT"/>
                <a:cs typeface="Gill Sans MT"/>
              </a:rPr>
              <a:t> </a:t>
            </a:r>
            <a:r>
              <a:rPr sz="2000" i="1" spc="-10" dirty="0">
                <a:latin typeface="Gill Sans MT"/>
                <a:cs typeface="Gill Sans MT"/>
              </a:rPr>
              <a:t>diferentes</a:t>
            </a:r>
            <a:endParaRPr sz="2000">
              <a:latin typeface="Gill Sans MT"/>
              <a:cs typeface="Gill Sans MT"/>
            </a:endParaRPr>
          </a:p>
          <a:p>
            <a:pPr marL="3249295">
              <a:lnSpc>
                <a:spcPct val="100000"/>
              </a:lnSpc>
              <a:spcBef>
                <a:spcPts val="570"/>
              </a:spcBef>
            </a:pPr>
            <a:r>
              <a:rPr sz="1600" b="1" i="1" spc="-10" dirty="0">
                <a:solidFill>
                  <a:srgbClr val="BF0000"/>
                </a:solidFill>
                <a:latin typeface="Comic Sans MS"/>
                <a:cs typeface="Comic Sans MS"/>
              </a:rPr>
              <a:t>Receptor</a:t>
            </a:r>
            <a:r>
              <a:rPr sz="1600" b="1" i="1" spc="-2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sz="1600" b="1" i="1" spc="-10" dirty="0">
                <a:solidFill>
                  <a:srgbClr val="BF0000"/>
                </a:solidFill>
                <a:latin typeface="Comic Sans MS"/>
                <a:cs typeface="Comic Sans MS"/>
              </a:rPr>
              <a:t>directo del</a:t>
            </a:r>
            <a:r>
              <a:rPr sz="1600" b="1" i="1" spc="-15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sz="1600" b="1" i="1" spc="-5" dirty="0">
                <a:solidFill>
                  <a:srgbClr val="BF0000"/>
                </a:solidFill>
                <a:latin typeface="Comic Sans MS"/>
                <a:cs typeface="Comic Sans MS"/>
              </a:rPr>
              <a:t>servicio</a:t>
            </a:r>
            <a:endParaRPr sz="1600">
              <a:latin typeface="Comic Sans MS"/>
              <a:cs typeface="Comic Sans MS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1824698" y="3349663"/>
          <a:ext cx="6450330" cy="2434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3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4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64960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800" spc="-5" dirty="0">
                          <a:latin typeface="Comic Sans MS"/>
                          <a:cs typeface="Comic Sans MS"/>
                        </a:rPr>
                        <a:t>Personas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800" spc="-5" dirty="0">
                          <a:latin typeface="Comic Sans MS"/>
                          <a:cs typeface="Comic Sans MS"/>
                        </a:rPr>
                        <a:t>Cosas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marL="92075" marR="519430">
                        <a:lnSpc>
                          <a:spcPct val="116100"/>
                        </a:lnSpc>
                        <a:spcBef>
                          <a:spcPts val="195"/>
                        </a:spcBef>
                      </a:pPr>
                      <a:r>
                        <a:rPr sz="1800" spc="-5" dirty="0">
                          <a:latin typeface="Comic Sans MS"/>
                          <a:cs typeface="Comic Sans MS"/>
                        </a:rPr>
                        <a:t>Acciones </a:t>
                      </a:r>
                      <a:r>
                        <a:rPr sz="1800" spc="-5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800" spc="-5" dirty="0"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sz="1800" spc="5" dirty="0"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sz="1800" spc="-5" dirty="0">
                          <a:latin typeface="Comic Sans MS"/>
                          <a:cs typeface="Comic Sans MS"/>
                        </a:rPr>
                        <a:t>n</a:t>
                      </a:r>
                      <a:r>
                        <a:rPr sz="1800" dirty="0">
                          <a:latin typeface="Comic Sans MS"/>
                          <a:cs typeface="Comic Sans MS"/>
                        </a:rPr>
                        <a:t>g</a:t>
                      </a:r>
                      <a:r>
                        <a:rPr sz="1800" spc="-5" dirty="0">
                          <a:latin typeface="Comic Sans MS"/>
                          <a:cs typeface="Comic Sans MS"/>
                        </a:rPr>
                        <a:t>ib</a:t>
                      </a:r>
                      <a:r>
                        <a:rPr sz="1800" spc="5" dirty="0">
                          <a:latin typeface="Comic Sans MS"/>
                          <a:cs typeface="Comic Sans MS"/>
                        </a:rPr>
                        <a:t>l</a:t>
                      </a:r>
                      <a:r>
                        <a:rPr sz="1800" spc="-10" dirty="0">
                          <a:latin typeface="Comic Sans MS"/>
                          <a:cs typeface="Comic Sans MS"/>
                        </a:rPr>
                        <a:t>e</a:t>
                      </a:r>
                      <a:r>
                        <a:rPr sz="1800" dirty="0">
                          <a:latin typeface="Comic Sans MS"/>
                          <a:cs typeface="Comic Sans MS"/>
                        </a:rPr>
                        <a:t>s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2476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48309" algn="just">
                        <a:lnSpc>
                          <a:spcPct val="96900"/>
                        </a:lnSpc>
                        <a:spcBef>
                          <a:spcPts val="910"/>
                        </a:spcBef>
                      </a:pPr>
                      <a:r>
                        <a:rPr sz="1600" spc="-5" dirty="0">
                          <a:latin typeface="Gill Sans MT"/>
                          <a:cs typeface="Gill Sans MT"/>
                        </a:rPr>
                        <a:t>Servicios dirigidos a </a:t>
                      </a:r>
                      <a:r>
                        <a:rPr sz="160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spc="-5" dirty="0">
                          <a:latin typeface="Gill Sans MT"/>
                          <a:cs typeface="Gill Sans MT"/>
                        </a:rPr>
                        <a:t>personas</a:t>
                      </a:r>
                      <a:r>
                        <a:rPr sz="1600" spc="-8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dirty="0">
                          <a:latin typeface="Gill Sans MT"/>
                          <a:cs typeface="Gill Sans MT"/>
                        </a:rPr>
                        <a:t>(</a:t>
                      </a:r>
                      <a:r>
                        <a:rPr sz="1600" i="1" dirty="0">
                          <a:latin typeface="Gill Sans MT"/>
                          <a:cs typeface="Gill Sans MT"/>
                        </a:rPr>
                        <a:t>transporte, </a:t>
                      </a:r>
                      <a:r>
                        <a:rPr sz="1600" i="1" spc="-43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i="1" spc="-10" dirty="0">
                          <a:latin typeface="Gill Sans MT"/>
                          <a:cs typeface="Gill Sans MT"/>
                        </a:rPr>
                        <a:t>restaurantes</a:t>
                      </a:r>
                      <a:r>
                        <a:rPr sz="1600" spc="-10" dirty="0">
                          <a:latin typeface="Gill Sans MT"/>
                          <a:cs typeface="Gill Sans MT"/>
                        </a:rPr>
                        <a:t>)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1155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1440" marR="292735">
                        <a:lnSpc>
                          <a:spcPts val="1860"/>
                        </a:lnSpc>
                      </a:pPr>
                      <a:r>
                        <a:rPr sz="1600" spc="-5" dirty="0">
                          <a:latin typeface="Gill Sans MT"/>
                          <a:cs typeface="Gill Sans MT"/>
                        </a:rPr>
                        <a:t>Servicios dirigidos a bienes </a:t>
                      </a:r>
                      <a:r>
                        <a:rPr sz="1600" spc="-43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spc="-15" dirty="0">
                          <a:latin typeface="Gill Sans MT"/>
                          <a:cs typeface="Gill Sans MT"/>
                        </a:rPr>
                        <a:t>(</a:t>
                      </a:r>
                      <a:r>
                        <a:rPr sz="1600" i="1" spc="-15" dirty="0">
                          <a:latin typeface="Gill Sans MT"/>
                          <a:cs typeface="Gill Sans MT"/>
                        </a:rPr>
                        <a:t>reparación,</a:t>
                      </a:r>
                      <a:r>
                        <a:rPr sz="1600" i="1" spc="-17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i="1" spc="-10" dirty="0">
                          <a:latin typeface="Gill Sans MT"/>
                          <a:cs typeface="Gill Sans MT"/>
                        </a:rPr>
                        <a:t>mantenimiento</a:t>
                      </a:r>
                      <a:r>
                        <a:rPr sz="1600" spc="-10" dirty="0">
                          <a:latin typeface="Gill Sans MT"/>
                          <a:cs typeface="Gill Sans MT"/>
                        </a:rPr>
                        <a:t>)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2835">
                <a:tc>
                  <a:txBody>
                    <a:bodyPr/>
                    <a:lstStyle/>
                    <a:p>
                      <a:pPr marL="92075" marR="335280">
                        <a:lnSpc>
                          <a:spcPct val="116100"/>
                        </a:lnSpc>
                        <a:spcBef>
                          <a:spcPts val="195"/>
                        </a:spcBef>
                      </a:pPr>
                      <a:r>
                        <a:rPr sz="1800" spc="-5" dirty="0">
                          <a:latin typeface="Comic Sans MS"/>
                          <a:cs typeface="Comic Sans MS"/>
                        </a:rPr>
                        <a:t>Acciones </a:t>
                      </a:r>
                      <a:r>
                        <a:rPr sz="18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800" spc="-5" dirty="0">
                          <a:latin typeface="Comic Sans MS"/>
                          <a:cs typeface="Comic Sans MS"/>
                        </a:rPr>
                        <a:t>i</a:t>
                      </a:r>
                      <a:r>
                        <a:rPr sz="1800" spc="5" dirty="0">
                          <a:latin typeface="Comic Sans MS"/>
                          <a:cs typeface="Comic Sans MS"/>
                        </a:rPr>
                        <a:t>n</a:t>
                      </a:r>
                      <a:r>
                        <a:rPr sz="1800" spc="-5" dirty="0"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sz="1800" spc="5" dirty="0"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sz="1800" spc="-5" dirty="0">
                          <a:latin typeface="Comic Sans MS"/>
                          <a:cs typeface="Comic Sans MS"/>
                        </a:rPr>
                        <a:t>n</a:t>
                      </a:r>
                      <a:r>
                        <a:rPr sz="1800" dirty="0">
                          <a:latin typeface="Comic Sans MS"/>
                          <a:cs typeface="Comic Sans MS"/>
                        </a:rPr>
                        <a:t>gi</a:t>
                      </a:r>
                      <a:r>
                        <a:rPr sz="1800" spc="-10" dirty="0">
                          <a:latin typeface="Comic Sans MS"/>
                          <a:cs typeface="Comic Sans MS"/>
                        </a:rPr>
                        <a:t>b</a:t>
                      </a:r>
                      <a:r>
                        <a:rPr sz="1800" spc="5" dirty="0">
                          <a:latin typeface="Comic Sans MS"/>
                          <a:cs typeface="Comic Sans MS"/>
                        </a:rPr>
                        <a:t>l</a:t>
                      </a:r>
                      <a:r>
                        <a:rPr sz="1800" spc="-10" dirty="0">
                          <a:latin typeface="Comic Sans MS"/>
                          <a:cs typeface="Comic Sans MS"/>
                        </a:rPr>
                        <a:t>e</a:t>
                      </a:r>
                      <a:r>
                        <a:rPr sz="1800" dirty="0">
                          <a:latin typeface="Comic Sans MS"/>
                          <a:cs typeface="Comic Sans MS"/>
                        </a:rPr>
                        <a:t>s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2476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67665">
                        <a:lnSpc>
                          <a:spcPts val="1860"/>
                        </a:lnSpc>
                        <a:spcBef>
                          <a:spcPts val="1515"/>
                        </a:spcBef>
                      </a:pPr>
                      <a:r>
                        <a:rPr sz="1600" spc="-5" dirty="0">
                          <a:latin typeface="Gill Sans MT"/>
                          <a:cs typeface="Gill Sans MT"/>
                        </a:rPr>
                        <a:t>Servicios dirigidos al </a:t>
                      </a:r>
                      <a:r>
                        <a:rPr sz="160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spc="-5" dirty="0">
                          <a:latin typeface="Gill Sans MT"/>
                          <a:cs typeface="Gill Sans MT"/>
                        </a:rPr>
                        <a:t>intelecto</a:t>
                      </a:r>
                      <a:r>
                        <a:rPr sz="1600" spc="-4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spc="-10" dirty="0">
                          <a:latin typeface="Gill Sans MT"/>
                          <a:cs typeface="Gill Sans MT"/>
                        </a:rPr>
                        <a:t>de</a:t>
                      </a:r>
                      <a:r>
                        <a:rPr sz="1600" spc="-3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spc="-5" dirty="0">
                          <a:latin typeface="Gill Sans MT"/>
                          <a:cs typeface="Gill Sans MT"/>
                        </a:rPr>
                        <a:t>personas </a:t>
                      </a:r>
                      <a:r>
                        <a:rPr sz="1600" spc="-43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dirty="0">
                          <a:latin typeface="Gill Sans MT"/>
                          <a:cs typeface="Gill Sans MT"/>
                        </a:rPr>
                        <a:t>(</a:t>
                      </a:r>
                      <a:r>
                        <a:rPr sz="1600" i="1" spc="-10" dirty="0">
                          <a:latin typeface="Gill Sans MT"/>
                          <a:cs typeface="Gill Sans MT"/>
                        </a:rPr>
                        <a:t>c</a:t>
                      </a:r>
                      <a:r>
                        <a:rPr sz="1600" i="1" spc="-15" dirty="0">
                          <a:latin typeface="Gill Sans MT"/>
                          <a:cs typeface="Gill Sans MT"/>
                        </a:rPr>
                        <a:t>u</a:t>
                      </a:r>
                      <a:r>
                        <a:rPr sz="1600" i="1" spc="-5" dirty="0">
                          <a:latin typeface="Gill Sans MT"/>
                          <a:cs typeface="Gill Sans MT"/>
                        </a:rPr>
                        <a:t>lt</a:t>
                      </a:r>
                      <a:r>
                        <a:rPr sz="1600" i="1" spc="-15" dirty="0">
                          <a:latin typeface="Gill Sans MT"/>
                          <a:cs typeface="Gill Sans MT"/>
                        </a:rPr>
                        <a:t>u</a:t>
                      </a:r>
                      <a:r>
                        <a:rPr sz="1600" i="1" spc="-45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600" i="1" spc="5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600" i="1" dirty="0">
                          <a:latin typeface="Gill Sans MT"/>
                          <a:cs typeface="Gill Sans MT"/>
                        </a:rPr>
                        <a:t>,</a:t>
                      </a:r>
                      <a:r>
                        <a:rPr sz="1600" i="1" spc="-16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i="1" spc="-1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600" i="1" spc="-5" dirty="0">
                          <a:latin typeface="Gill Sans MT"/>
                          <a:cs typeface="Gill Sans MT"/>
                        </a:rPr>
                        <a:t>d</a:t>
                      </a:r>
                      <a:r>
                        <a:rPr sz="1600" i="1" spc="-15" dirty="0">
                          <a:latin typeface="Gill Sans MT"/>
                          <a:cs typeface="Gill Sans MT"/>
                        </a:rPr>
                        <a:t>u</a:t>
                      </a:r>
                      <a:r>
                        <a:rPr sz="1600" i="1" spc="-10" dirty="0">
                          <a:latin typeface="Gill Sans MT"/>
                          <a:cs typeface="Gill Sans MT"/>
                        </a:rPr>
                        <a:t>c</a:t>
                      </a:r>
                      <a:r>
                        <a:rPr sz="1600" i="1" spc="-15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600" i="1" dirty="0">
                          <a:latin typeface="Gill Sans MT"/>
                          <a:cs typeface="Gill Sans MT"/>
                        </a:rPr>
                        <a:t>c</a:t>
                      </a:r>
                      <a:r>
                        <a:rPr sz="1600" i="1" spc="-5" dirty="0"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1600" i="1" dirty="0">
                          <a:latin typeface="Gill Sans MT"/>
                          <a:cs typeface="Gill Sans MT"/>
                        </a:rPr>
                        <a:t>ó</a:t>
                      </a:r>
                      <a:r>
                        <a:rPr sz="1600" i="1" spc="10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600" dirty="0">
                          <a:latin typeface="Gill Sans MT"/>
                          <a:cs typeface="Gill Sans MT"/>
                        </a:rPr>
                        <a:t>)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192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91440" marR="253365">
                        <a:lnSpc>
                          <a:spcPts val="1860"/>
                        </a:lnSpc>
                      </a:pPr>
                      <a:r>
                        <a:rPr sz="1600" spc="-5" dirty="0">
                          <a:latin typeface="Gill Sans MT"/>
                          <a:cs typeface="Gill Sans MT"/>
                        </a:rPr>
                        <a:t>Servicios dirigidos a </a:t>
                      </a:r>
                      <a:r>
                        <a:rPr sz="1600" spc="-15" dirty="0">
                          <a:latin typeface="Gill Sans MT"/>
                          <a:cs typeface="Gill Sans MT"/>
                        </a:rPr>
                        <a:t>activos </a:t>
                      </a:r>
                      <a:r>
                        <a:rPr sz="1600" spc="-43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spc="-5" dirty="0">
                          <a:latin typeface="Gill Sans MT"/>
                          <a:cs typeface="Gill Sans MT"/>
                        </a:rPr>
                        <a:t>del</a:t>
                      </a:r>
                      <a:r>
                        <a:rPr sz="160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spc="-5" dirty="0">
                          <a:latin typeface="Gill Sans MT"/>
                          <a:cs typeface="Gill Sans MT"/>
                        </a:rPr>
                        <a:t>cliente</a:t>
                      </a:r>
                      <a:r>
                        <a:rPr sz="1600" spc="-10" dirty="0">
                          <a:latin typeface="Gill Sans MT"/>
                          <a:cs typeface="Gill Sans MT"/>
                        </a:rPr>
                        <a:t> (</a:t>
                      </a:r>
                      <a:r>
                        <a:rPr sz="1600" i="1" spc="-10" dirty="0">
                          <a:latin typeface="Gill Sans MT"/>
                          <a:cs typeface="Gill Sans MT"/>
                        </a:rPr>
                        <a:t>banca</a:t>
                      </a:r>
                      <a:r>
                        <a:rPr sz="1600" spc="-10" dirty="0">
                          <a:latin typeface="Gill Sans MT"/>
                          <a:cs typeface="Gill Sans MT"/>
                        </a:rPr>
                        <a:t>)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object 20"/>
          <p:cNvSpPr/>
          <p:nvPr/>
        </p:nvSpPr>
        <p:spPr>
          <a:xfrm>
            <a:off x="4859997" y="6083998"/>
            <a:ext cx="4140200" cy="540385"/>
          </a:xfrm>
          <a:custGeom>
            <a:avLst/>
            <a:gdLst/>
            <a:ahLst/>
            <a:cxnLst/>
            <a:rect l="l" t="t" r="r" b="b"/>
            <a:pathLst>
              <a:path w="4140200" h="540384">
                <a:moveTo>
                  <a:pt x="2069998" y="540004"/>
                </a:moveTo>
                <a:lnTo>
                  <a:pt x="0" y="540004"/>
                </a:lnTo>
                <a:lnTo>
                  <a:pt x="0" y="0"/>
                </a:lnTo>
                <a:lnTo>
                  <a:pt x="4139996" y="0"/>
                </a:lnTo>
                <a:lnTo>
                  <a:pt x="4139996" y="540004"/>
                </a:lnTo>
                <a:lnTo>
                  <a:pt x="2069998" y="54000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290"/>
              </a:lnSpc>
            </a:pPr>
            <a:r>
              <a:rPr spc="-5" dirty="0"/>
              <a:t>Dirección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Operaciones</a:t>
            </a:r>
            <a:r>
              <a:rPr spc="-10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5" dirty="0"/>
              <a:t>Servicios</a:t>
            </a:r>
          </a:p>
          <a:p>
            <a:pPr algn="ctr">
              <a:lnSpc>
                <a:spcPts val="1540"/>
              </a:lnSpc>
            </a:pP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Grado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en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Ciencia</a:t>
            </a:r>
            <a:r>
              <a:rPr i="0" spc="-15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Gestión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Ingeniería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de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Servicios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9156700" cy="6864350"/>
            <a:chOff x="-6350" y="0"/>
            <a:chExt cx="9156700" cy="6864350"/>
          </a:xfrm>
        </p:grpSpPr>
        <p:sp>
          <p:nvSpPr>
            <p:cNvPr id="3" name="object 3"/>
            <p:cNvSpPr/>
            <p:nvPr/>
          </p:nvSpPr>
          <p:spPr>
            <a:xfrm>
              <a:off x="9001073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570" y="0"/>
                  </a:moveTo>
                  <a:lnTo>
                    <a:pt x="0" y="0"/>
                  </a:lnTo>
                  <a:lnTo>
                    <a:pt x="0" y="1371231"/>
                  </a:lnTo>
                  <a:lnTo>
                    <a:pt x="71285" y="1371231"/>
                  </a:lnTo>
                  <a:lnTo>
                    <a:pt x="142570" y="1371231"/>
                  </a:lnTo>
                  <a:lnTo>
                    <a:pt x="142570" y="0"/>
                  </a:lnTo>
                  <a:close/>
                </a:path>
              </a:pathLst>
            </a:custGeom>
            <a:solidFill>
              <a:srgbClr val="D02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001073" y="1371244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570" y="0"/>
                  </a:moveTo>
                  <a:lnTo>
                    <a:pt x="0" y="0"/>
                  </a:lnTo>
                  <a:lnTo>
                    <a:pt x="0" y="5486031"/>
                  </a:lnTo>
                  <a:lnTo>
                    <a:pt x="71285" y="5486031"/>
                  </a:lnTo>
                  <a:lnTo>
                    <a:pt x="142570" y="5486031"/>
                  </a:lnTo>
                  <a:lnTo>
                    <a:pt x="1425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4750"/>
              <a:ext cx="9143631" cy="90289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000838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9143631" y="0"/>
                  </a:moveTo>
                  <a:lnTo>
                    <a:pt x="0" y="0"/>
                  </a:lnTo>
                  <a:lnTo>
                    <a:pt x="0" y="856805"/>
                  </a:lnTo>
                  <a:lnTo>
                    <a:pt x="9143631" y="856805"/>
                  </a:lnTo>
                  <a:lnTo>
                    <a:pt x="91436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6857644"/>
              <a:ext cx="4508500" cy="0"/>
            </a:xfrm>
            <a:custGeom>
              <a:avLst/>
              <a:gdLst/>
              <a:ahLst/>
              <a:cxnLst/>
              <a:rect l="l" t="t" r="r" b="b"/>
              <a:pathLst>
                <a:path w="4508500">
                  <a:moveTo>
                    <a:pt x="4508284" y="0"/>
                  </a:moveTo>
                  <a:lnTo>
                    <a:pt x="0" y="0"/>
                  </a:lnTo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5994538"/>
              <a:ext cx="9144000" cy="12700"/>
            </a:xfrm>
            <a:custGeom>
              <a:avLst/>
              <a:gdLst/>
              <a:ahLst/>
              <a:cxnLst/>
              <a:rect l="l" t="t" r="r" b="b"/>
              <a:pathLst>
                <a:path w="9144000" h="12700">
                  <a:moveTo>
                    <a:pt x="0" y="12599"/>
                  </a:moveTo>
                  <a:lnTo>
                    <a:pt x="9143631" y="12599"/>
                  </a:lnTo>
                  <a:lnTo>
                    <a:pt x="9143631" y="0"/>
                  </a:lnTo>
                  <a:lnTo>
                    <a:pt x="0" y="0"/>
                  </a:lnTo>
                  <a:lnTo>
                    <a:pt x="0" y="125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08284" y="6857644"/>
              <a:ext cx="4635500" cy="0"/>
            </a:xfrm>
            <a:custGeom>
              <a:avLst/>
              <a:gdLst/>
              <a:ahLst/>
              <a:cxnLst/>
              <a:rect l="l" t="t" r="r" b="b"/>
              <a:pathLst>
                <a:path w="4635500">
                  <a:moveTo>
                    <a:pt x="4635347" y="0"/>
                  </a:moveTo>
                  <a:lnTo>
                    <a:pt x="0" y="0"/>
                  </a:lnTo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24" y="6137287"/>
              <a:ext cx="1423784" cy="54251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0" y="957237"/>
              <a:ext cx="3150870" cy="375920"/>
            </a:xfrm>
            <a:custGeom>
              <a:avLst/>
              <a:gdLst/>
              <a:ahLst/>
              <a:cxnLst/>
              <a:rect l="l" t="t" r="r" b="b"/>
              <a:pathLst>
                <a:path w="3150870" h="375919">
                  <a:moveTo>
                    <a:pt x="3150717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575358" y="375843"/>
                  </a:lnTo>
                  <a:lnTo>
                    <a:pt x="3150717" y="375843"/>
                  </a:lnTo>
                  <a:lnTo>
                    <a:pt x="3150717" y="0"/>
                  </a:lnTo>
                  <a:close/>
                </a:path>
              </a:pathLst>
            </a:custGeom>
            <a:solidFill>
              <a:srgbClr val="0C0C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355" y="956881"/>
              <a:ext cx="4572000" cy="487680"/>
            </a:xfrm>
            <a:custGeom>
              <a:avLst/>
              <a:gdLst/>
              <a:ahLst/>
              <a:cxnLst/>
              <a:rect l="l" t="t" r="r" b="b"/>
              <a:pathLst>
                <a:path w="4572000" h="487680">
                  <a:moveTo>
                    <a:pt x="4571631" y="0"/>
                  </a:moveTo>
                  <a:lnTo>
                    <a:pt x="0" y="0"/>
                  </a:lnTo>
                  <a:lnTo>
                    <a:pt x="0" y="487083"/>
                  </a:lnTo>
                  <a:lnTo>
                    <a:pt x="2286000" y="487083"/>
                  </a:lnTo>
                  <a:lnTo>
                    <a:pt x="4571631" y="487083"/>
                  </a:lnTo>
                  <a:lnTo>
                    <a:pt x="4571631" y="0"/>
                  </a:lnTo>
                  <a:close/>
                </a:path>
              </a:pathLst>
            </a:custGeom>
            <a:solidFill>
              <a:srgbClr val="D02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424802"/>
              <a:ext cx="8964295" cy="561975"/>
            </a:xfrm>
            <a:custGeom>
              <a:avLst/>
              <a:gdLst/>
              <a:ahLst/>
              <a:cxnLst/>
              <a:rect l="l" t="t" r="r" b="b"/>
              <a:pathLst>
                <a:path w="8964295" h="561975">
                  <a:moveTo>
                    <a:pt x="8964002" y="0"/>
                  </a:moveTo>
                  <a:lnTo>
                    <a:pt x="0" y="0"/>
                  </a:lnTo>
                  <a:lnTo>
                    <a:pt x="0" y="561593"/>
                  </a:lnTo>
                  <a:lnTo>
                    <a:pt x="4481995" y="561593"/>
                  </a:lnTo>
                  <a:lnTo>
                    <a:pt x="8964002" y="561593"/>
                  </a:lnTo>
                  <a:lnTo>
                    <a:pt x="8964002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48475" y="378233"/>
            <a:ext cx="7817484" cy="89090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710"/>
              </a:spcBef>
            </a:pPr>
            <a:r>
              <a:rPr sz="2800" dirty="0"/>
              <a:t>5</a:t>
            </a:r>
            <a:r>
              <a:rPr sz="2800" spc="-5" dirty="0"/>
              <a:t>.</a:t>
            </a:r>
            <a:r>
              <a:rPr sz="2800" spc="-665" dirty="0"/>
              <a:t>2</a:t>
            </a:r>
            <a:r>
              <a:rPr sz="975" spc="-60" baseline="-42735" dirty="0">
                <a:solidFill>
                  <a:srgbClr val="F1F1F1"/>
                </a:solidFill>
              </a:rPr>
              <a:t>1</a:t>
            </a:r>
            <a:r>
              <a:rPr sz="975" spc="7" baseline="-42735" dirty="0">
                <a:solidFill>
                  <a:srgbClr val="F1F1F1"/>
                </a:solidFill>
              </a:rPr>
              <a:t>.</a:t>
            </a:r>
            <a:r>
              <a:rPr sz="975" spc="-352" baseline="-42735" dirty="0">
                <a:solidFill>
                  <a:srgbClr val="F1F1F1"/>
                </a:solidFill>
              </a:rPr>
              <a:t>C</a:t>
            </a:r>
            <a:r>
              <a:rPr sz="2800" spc="-405" dirty="0"/>
              <a:t>.</a:t>
            </a:r>
            <a:r>
              <a:rPr sz="975" spc="-52" baseline="-42735" dirty="0">
                <a:solidFill>
                  <a:srgbClr val="F1F1F1"/>
                </a:solidFill>
              </a:rPr>
              <a:t>AM</a:t>
            </a:r>
            <a:r>
              <a:rPr sz="975" spc="-487" baseline="-42735" dirty="0">
                <a:solidFill>
                  <a:srgbClr val="F1F1F1"/>
                </a:solidFill>
              </a:rPr>
              <a:t>P</a:t>
            </a:r>
            <a:r>
              <a:rPr sz="2800" spc="-1705" dirty="0"/>
              <a:t>C</a:t>
            </a:r>
            <a:r>
              <a:rPr sz="975" spc="-67" baseline="-42735" dirty="0">
                <a:solidFill>
                  <a:srgbClr val="F1F1F1"/>
                </a:solidFill>
              </a:rPr>
              <a:t>U</a:t>
            </a:r>
            <a:r>
              <a:rPr sz="975" spc="15" baseline="-42735" dirty="0">
                <a:solidFill>
                  <a:srgbClr val="F1F1F1"/>
                </a:solidFill>
              </a:rPr>
              <a:t>S</a:t>
            </a:r>
            <a:r>
              <a:rPr sz="975" spc="-157" baseline="-42735" dirty="0">
                <a:solidFill>
                  <a:srgbClr val="F1F1F1"/>
                </a:solidFill>
              </a:rPr>
              <a:t> </a:t>
            </a:r>
            <a:r>
              <a:rPr sz="975" spc="-60" baseline="-42735" dirty="0">
                <a:solidFill>
                  <a:srgbClr val="F1F1F1"/>
                </a:solidFill>
              </a:rPr>
              <a:t>D</a:t>
            </a:r>
            <a:r>
              <a:rPr sz="975" spc="22" baseline="-42735" dirty="0">
                <a:solidFill>
                  <a:srgbClr val="F1F1F1"/>
                </a:solidFill>
              </a:rPr>
              <a:t>E</a:t>
            </a:r>
            <a:r>
              <a:rPr sz="975" spc="-142" baseline="-42735" dirty="0">
                <a:solidFill>
                  <a:srgbClr val="F1F1F1"/>
                </a:solidFill>
              </a:rPr>
              <a:t> </a:t>
            </a:r>
            <a:r>
              <a:rPr sz="975" spc="-757" baseline="-42735" dirty="0">
                <a:solidFill>
                  <a:srgbClr val="F1F1F1"/>
                </a:solidFill>
              </a:rPr>
              <a:t>M</a:t>
            </a:r>
            <a:r>
              <a:rPr sz="2800" spc="-1090" dirty="0"/>
              <a:t>o</a:t>
            </a:r>
            <a:r>
              <a:rPr sz="975" spc="-44" baseline="-42735" dirty="0">
                <a:solidFill>
                  <a:srgbClr val="F1F1F1"/>
                </a:solidFill>
              </a:rPr>
              <a:t>Ó</a:t>
            </a:r>
            <a:r>
              <a:rPr sz="975" spc="-82" baseline="-42735" dirty="0">
                <a:solidFill>
                  <a:srgbClr val="F1F1F1"/>
                </a:solidFill>
              </a:rPr>
              <a:t>S</a:t>
            </a:r>
            <a:r>
              <a:rPr sz="975" spc="-120" baseline="-42735" dirty="0">
                <a:solidFill>
                  <a:srgbClr val="F1F1F1"/>
                </a:solidFill>
              </a:rPr>
              <a:t>T</a:t>
            </a:r>
            <a:r>
              <a:rPr sz="975" spc="-802" baseline="-42735" dirty="0">
                <a:solidFill>
                  <a:srgbClr val="F1F1F1"/>
                </a:solidFill>
              </a:rPr>
              <a:t>O</a:t>
            </a:r>
            <a:r>
              <a:rPr sz="2800" spc="-910" dirty="0"/>
              <a:t>n</a:t>
            </a:r>
            <a:r>
              <a:rPr sz="975" spc="-67" baseline="-42735" dirty="0">
                <a:solidFill>
                  <a:srgbClr val="F1F1F1"/>
                </a:solidFill>
              </a:rPr>
              <a:t>LE</a:t>
            </a:r>
            <a:r>
              <a:rPr sz="975" spc="67" baseline="-42735" dirty="0">
                <a:solidFill>
                  <a:srgbClr val="F1F1F1"/>
                </a:solidFill>
              </a:rPr>
              <a:t>S</a:t>
            </a:r>
            <a:r>
              <a:rPr sz="2800" dirty="0"/>
              <a:t>cep</a:t>
            </a:r>
            <a:r>
              <a:rPr sz="2800" spc="5" dirty="0"/>
              <a:t>t</a:t>
            </a:r>
            <a:r>
              <a:rPr sz="2800" dirty="0"/>
              <a:t>o y</a:t>
            </a:r>
            <a:r>
              <a:rPr sz="2800" spc="-5" dirty="0"/>
              <a:t> </a:t>
            </a:r>
            <a:r>
              <a:rPr sz="2800" dirty="0"/>
              <a:t>D</a:t>
            </a:r>
            <a:r>
              <a:rPr sz="2800" spc="-5" dirty="0"/>
              <a:t>im</a:t>
            </a:r>
            <a:r>
              <a:rPr sz="2800" dirty="0"/>
              <a:t>ensi</a:t>
            </a:r>
            <a:r>
              <a:rPr sz="2800" spc="-5" dirty="0"/>
              <a:t>o</a:t>
            </a:r>
            <a:r>
              <a:rPr sz="2800" spc="5" dirty="0"/>
              <a:t>n</a:t>
            </a:r>
            <a:r>
              <a:rPr sz="2800" dirty="0"/>
              <a:t>es de </a:t>
            </a:r>
            <a:r>
              <a:rPr sz="2800" spc="-5" dirty="0"/>
              <a:t>l</a:t>
            </a:r>
            <a:r>
              <a:rPr sz="2800" dirty="0"/>
              <a:t>a</a:t>
            </a:r>
            <a:r>
              <a:rPr sz="2800" spc="10" dirty="0"/>
              <a:t> </a:t>
            </a:r>
            <a:r>
              <a:rPr sz="2800" spc="-10" dirty="0"/>
              <a:t>c</a:t>
            </a:r>
            <a:r>
              <a:rPr sz="2800" dirty="0"/>
              <a:t>a</a:t>
            </a:r>
            <a:r>
              <a:rPr sz="2800" spc="-5" dirty="0"/>
              <a:t>li</a:t>
            </a:r>
            <a:r>
              <a:rPr sz="2800" dirty="0"/>
              <a:t>dad de se</a:t>
            </a:r>
            <a:r>
              <a:rPr sz="2800" spc="90" dirty="0"/>
              <a:t>r</a:t>
            </a:r>
            <a:r>
              <a:rPr sz="2800" dirty="0"/>
              <a:t>v</a:t>
            </a:r>
            <a:r>
              <a:rPr sz="2800" spc="-5" dirty="0"/>
              <a:t>i</a:t>
            </a:r>
            <a:r>
              <a:rPr sz="2800" dirty="0"/>
              <a:t>c</a:t>
            </a:r>
            <a:r>
              <a:rPr sz="2800" spc="-5" dirty="0"/>
              <a:t>i</a:t>
            </a:r>
            <a:r>
              <a:rPr sz="2800" dirty="0"/>
              <a:t>o</a:t>
            </a:r>
            <a:endParaRPr sz="2800"/>
          </a:p>
          <a:p>
            <a:pPr marL="855344">
              <a:lnSpc>
                <a:spcPct val="100000"/>
              </a:lnSpc>
              <a:spcBef>
                <a:spcPts val="440"/>
              </a:spcBef>
            </a:pPr>
            <a:r>
              <a:rPr sz="1600" spc="-740" dirty="0">
                <a:solidFill>
                  <a:srgbClr val="D0272D"/>
                </a:solidFill>
              </a:rPr>
              <a:t>S</a:t>
            </a:r>
            <a:r>
              <a:rPr sz="3000" b="1" spc="-1252" baseline="-11111" dirty="0">
                <a:latin typeface="Gill Sans Ultra Bold"/>
                <a:cs typeface="Gill Sans Ultra Bold"/>
              </a:rPr>
              <a:t>C</a:t>
            </a:r>
            <a:r>
              <a:rPr sz="1600" spc="-5" dirty="0">
                <a:solidFill>
                  <a:srgbClr val="D0272D"/>
                </a:solidFill>
              </a:rPr>
              <a:t>u</a:t>
            </a:r>
            <a:r>
              <a:rPr sz="1600" spc="-775" dirty="0">
                <a:solidFill>
                  <a:srgbClr val="D0272D"/>
                </a:solidFill>
              </a:rPr>
              <a:t>b</a:t>
            </a:r>
            <a:r>
              <a:rPr sz="3000" b="1" spc="-997" baseline="-11111" dirty="0">
                <a:latin typeface="Gill Sans Ultra Bold"/>
                <a:cs typeface="Gill Sans Ultra Bold"/>
              </a:rPr>
              <a:t>o</a:t>
            </a:r>
            <a:r>
              <a:rPr sz="1600" spc="-20" dirty="0">
                <a:solidFill>
                  <a:srgbClr val="D0272D"/>
                </a:solidFill>
              </a:rPr>
              <a:t>t</a:t>
            </a:r>
            <a:r>
              <a:rPr sz="1600" spc="-215" dirty="0">
                <a:solidFill>
                  <a:srgbClr val="D0272D"/>
                </a:solidFill>
              </a:rPr>
              <a:t>í</a:t>
            </a:r>
            <a:r>
              <a:rPr sz="3000" b="1" spc="-2100" baseline="-11111" dirty="0">
                <a:latin typeface="Gill Sans Ultra Bold"/>
                <a:cs typeface="Gill Sans Ultra Bold"/>
              </a:rPr>
              <a:t>n</a:t>
            </a:r>
            <a:r>
              <a:rPr sz="1600" spc="-10" dirty="0">
                <a:solidFill>
                  <a:srgbClr val="D0272D"/>
                </a:solidFill>
              </a:rPr>
              <a:t>t</a:t>
            </a:r>
            <a:r>
              <a:rPr sz="1600" spc="-5" dirty="0">
                <a:solidFill>
                  <a:srgbClr val="D0272D"/>
                </a:solidFill>
              </a:rPr>
              <a:t>u</a:t>
            </a:r>
            <a:r>
              <a:rPr sz="1600" spc="-285" dirty="0">
                <a:solidFill>
                  <a:srgbClr val="D0272D"/>
                </a:solidFill>
              </a:rPr>
              <a:t>l</a:t>
            </a:r>
            <a:r>
              <a:rPr sz="3000" b="1" spc="-1567" baseline="-11111" dirty="0">
                <a:latin typeface="Gill Sans Ultra Bold"/>
                <a:cs typeface="Gill Sans Ultra Bold"/>
              </a:rPr>
              <a:t>c</a:t>
            </a:r>
            <a:r>
              <a:rPr sz="1600" spc="-5" dirty="0">
                <a:solidFill>
                  <a:srgbClr val="D0272D"/>
                </a:solidFill>
              </a:rPr>
              <a:t>o</a:t>
            </a:r>
            <a:r>
              <a:rPr sz="1600" spc="-285" dirty="0">
                <a:solidFill>
                  <a:srgbClr val="D0272D"/>
                </a:solidFill>
              </a:rPr>
              <a:t> </a:t>
            </a:r>
            <a:r>
              <a:rPr sz="3000" b="1" spc="-1679" baseline="-11111" dirty="0">
                <a:latin typeface="Gill Sans Ultra Bold"/>
                <a:cs typeface="Gill Sans Ultra Bold"/>
              </a:rPr>
              <a:t>e</a:t>
            </a:r>
            <a:r>
              <a:rPr sz="1600" spc="-5" dirty="0">
                <a:solidFill>
                  <a:srgbClr val="D0272D"/>
                </a:solidFill>
              </a:rPr>
              <a:t>1</a:t>
            </a:r>
            <a:r>
              <a:rPr sz="1600" spc="-125" dirty="0">
                <a:solidFill>
                  <a:srgbClr val="D0272D"/>
                </a:solidFill>
              </a:rPr>
              <a:t> </a:t>
            </a:r>
            <a:r>
              <a:rPr sz="3000" b="1" baseline="-11111" dirty="0">
                <a:latin typeface="Gill Sans Ultra Bold"/>
                <a:cs typeface="Gill Sans Ultra Bold"/>
              </a:rPr>
              <a:t>p</a:t>
            </a:r>
            <a:r>
              <a:rPr sz="3000" b="1" spc="-7" baseline="-11111" dirty="0">
                <a:latin typeface="Gill Sans Ultra Bold"/>
                <a:cs typeface="Gill Sans Ultra Bold"/>
              </a:rPr>
              <a:t>t</a:t>
            </a:r>
            <a:r>
              <a:rPr sz="3000" b="1" baseline="-11111" dirty="0">
                <a:latin typeface="Gill Sans Ultra Bold"/>
                <a:cs typeface="Gill Sans Ultra Bold"/>
              </a:rPr>
              <a:t>o</a:t>
            </a:r>
            <a:endParaRPr sz="3000" baseline="-11111">
              <a:latin typeface="Gill Sans Ultra Bold"/>
              <a:cs typeface="Gill Sans Ultra Bold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77838" y="1640522"/>
            <a:ext cx="8194675" cy="4052570"/>
          </a:xfrm>
          <a:custGeom>
            <a:avLst/>
            <a:gdLst/>
            <a:ahLst/>
            <a:cxnLst/>
            <a:rect l="l" t="t" r="r" b="b"/>
            <a:pathLst>
              <a:path w="8194675" h="4052570">
                <a:moveTo>
                  <a:pt x="4097159" y="4052163"/>
                </a:moveTo>
                <a:lnTo>
                  <a:pt x="0" y="4052163"/>
                </a:lnTo>
                <a:lnTo>
                  <a:pt x="0" y="0"/>
                </a:lnTo>
                <a:lnTo>
                  <a:pt x="8194319" y="0"/>
                </a:lnTo>
                <a:lnTo>
                  <a:pt x="8194319" y="4052163"/>
                </a:lnTo>
                <a:lnTo>
                  <a:pt x="4097159" y="4052163"/>
                </a:lnTo>
                <a:close/>
              </a:path>
            </a:pathLst>
          </a:custGeom>
          <a:ln w="9359">
            <a:solidFill>
              <a:srgbClr val="D027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95821" y="1673898"/>
            <a:ext cx="7954009" cy="3102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BF0000"/>
              </a:buClr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2800" i="1" spc="-10" dirty="0">
                <a:latin typeface="Gill Sans MT"/>
                <a:cs typeface="Gill Sans MT"/>
              </a:rPr>
              <a:t>Discrepancia</a:t>
            </a:r>
            <a:r>
              <a:rPr sz="2800" i="1" spc="-15" dirty="0">
                <a:latin typeface="Gill Sans MT"/>
                <a:cs typeface="Gill Sans MT"/>
              </a:rPr>
              <a:t> </a:t>
            </a:r>
            <a:r>
              <a:rPr sz="2800" i="1" dirty="0">
                <a:latin typeface="Gill Sans MT"/>
                <a:cs typeface="Gill Sans MT"/>
              </a:rPr>
              <a:t>o</a:t>
            </a:r>
            <a:r>
              <a:rPr sz="2800" i="1" spc="-10" dirty="0">
                <a:latin typeface="Gill Sans MT"/>
                <a:cs typeface="Gill Sans MT"/>
              </a:rPr>
              <a:t> </a:t>
            </a:r>
            <a:r>
              <a:rPr sz="2800" i="1" spc="-15" dirty="0">
                <a:latin typeface="Gill Sans MT"/>
                <a:cs typeface="Gill Sans MT"/>
              </a:rPr>
              <a:t>diferencia</a:t>
            </a:r>
            <a:r>
              <a:rPr sz="2800" i="1" dirty="0">
                <a:latin typeface="Gill Sans MT"/>
                <a:cs typeface="Gill Sans MT"/>
              </a:rPr>
              <a:t> </a:t>
            </a:r>
            <a:r>
              <a:rPr sz="2800" i="1" spc="-5" dirty="0">
                <a:latin typeface="Gill Sans MT"/>
                <a:cs typeface="Gill Sans MT"/>
              </a:rPr>
              <a:t>que </a:t>
            </a:r>
            <a:r>
              <a:rPr sz="2800" i="1" spc="-10" dirty="0">
                <a:latin typeface="Gill Sans MT"/>
                <a:cs typeface="Gill Sans MT"/>
              </a:rPr>
              <a:t>existe</a:t>
            </a:r>
            <a:r>
              <a:rPr sz="2800" i="1" dirty="0">
                <a:latin typeface="Gill Sans MT"/>
                <a:cs typeface="Gill Sans MT"/>
              </a:rPr>
              <a:t> </a:t>
            </a:r>
            <a:r>
              <a:rPr sz="2800" i="1" spc="-10" dirty="0">
                <a:latin typeface="Gill Sans MT"/>
                <a:cs typeface="Gill Sans MT"/>
              </a:rPr>
              <a:t>entre</a:t>
            </a:r>
            <a:r>
              <a:rPr sz="2800" i="1" spc="-5" dirty="0">
                <a:latin typeface="Gill Sans MT"/>
                <a:cs typeface="Gill Sans MT"/>
              </a:rPr>
              <a:t> las </a:t>
            </a:r>
            <a:r>
              <a:rPr sz="2800" i="1" dirty="0">
                <a:latin typeface="Gill Sans MT"/>
                <a:cs typeface="Gill Sans MT"/>
              </a:rPr>
              <a:t> </a:t>
            </a:r>
            <a:r>
              <a:rPr sz="2800" b="1" i="1" spc="-15" dirty="0">
                <a:solidFill>
                  <a:srgbClr val="BF0000"/>
                </a:solidFill>
                <a:latin typeface="Gill Sans MT"/>
                <a:cs typeface="Gill Sans MT"/>
              </a:rPr>
              <a:t>expectativas </a:t>
            </a:r>
            <a:r>
              <a:rPr sz="2800" i="1" dirty="0">
                <a:latin typeface="Gill Sans MT"/>
                <a:cs typeface="Gill Sans MT"/>
              </a:rPr>
              <a:t>o </a:t>
            </a:r>
            <a:r>
              <a:rPr sz="2800" i="1" spc="-10" dirty="0">
                <a:latin typeface="Gill Sans MT"/>
                <a:cs typeface="Gill Sans MT"/>
              </a:rPr>
              <a:t>deseos </a:t>
            </a:r>
            <a:r>
              <a:rPr sz="2800" i="1" spc="-5" dirty="0">
                <a:latin typeface="Gill Sans MT"/>
                <a:cs typeface="Gill Sans MT"/>
              </a:rPr>
              <a:t>de los </a:t>
            </a:r>
            <a:r>
              <a:rPr sz="2800" i="1" dirty="0">
                <a:latin typeface="Gill Sans MT"/>
                <a:cs typeface="Gill Sans MT"/>
              </a:rPr>
              <a:t>clientes </a:t>
            </a:r>
            <a:r>
              <a:rPr sz="2800" i="1" spc="-5" dirty="0">
                <a:latin typeface="Gill Sans MT"/>
                <a:cs typeface="Gill Sans MT"/>
              </a:rPr>
              <a:t>(calidad </a:t>
            </a:r>
            <a:r>
              <a:rPr sz="2800" i="1" spc="-10" dirty="0">
                <a:latin typeface="Gill Sans MT"/>
                <a:cs typeface="Gill Sans MT"/>
              </a:rPr>
              <a:t>deseada </a:t>
            </a:r>
            <a:r>
              <a:rPr sz="2800" i="1" spc="-765" dirty="0">
                <a:latin typeface="Gill Sans MT"/>
                <a:cs typeface="Gill Sans MT"/>
              </a:rPr>
              <a:t> </a:t>
            </a:r>
            <a:r>
              <a:rPr sz="2800" i="1" dirty="0">
                <a:latin typeface="Gill Sans MT"/>
                <a:cs typeface="Gill Sans MT"/>
              </a:rPr>
              <a:t>o</a:t>
            </a:r>
            <a:r>
              <a:rPr sz="2800" i="1" spc="-10" dirty="0">
                <a:latin typeface="Gill Sans MT"/>
                <a:cs typeface="Gill Sans MT"/>
              </a:rPr>
              <a:t> </a:t>
            </a:r>
            <a:r>
              <a:rPr sz="2800" i="1" spc="-15" dirty="0">
                <a:latin typeface="Gill Sans MT"/>
                <a:cs typeface="Gill Sans MT"/>
              </a:rPr>
              <a:t>esperada)</a:t>
            </a:r>
            <a:r>
              <a:rPr sz="2800" i="1" dirty="0">
                <a:latin typeface="Gill Sans MT"/>
                <a:cs typeface="Gill Sans MT"/>
              </a:rPr>
              <a:t> y</a:t>
            </a:r>
            <a:r>
              <a:rPr sz="2800" i="1" spc="-10" dirty="0">
                <a:latin typeface="Gill Sans MT"/>
                <a:cs typeface="Gill Sans MT"/>
              </a:rPr>
              <a:t> sus</a:t>
            </a:r>
            <a:r>
              <a:rPr sz="2800" i="1" spc="5" dirty="0">
                <a:latin typeface="Gill Sans MT"/>
                <a:cs typeface="Gill Sans MT"/>
              </a:rPr>
              <a:t> </a:t>
            </a:r>
            <a:r>
              <a:rPr sz="2800" b="1" i="1" spc="-5" dirty="0">
                <a:solidFill>
                  <a:srgbClr val="BF0000"/>
                </a:solidFill>
                <a:latin typeface="Gill Sans MT"/>
                <a:cs typeface="Gill Sans MT"/>
              </a:rPr>
              <a:t>percepciones</a:t>
            </a:r>
            <a:r>
              <a:rPr sz="2800" b="1" i="1" spc="5" dirty="0">
                <a:solidFill>
                  <a:srgbClr val="BF0000"/>
                </a:solidFill>
                <a:latin typeface="Gill Sans MT"/>
                <a:cs typeface="Gill Sans MT"/>
              </a:rPr>
              <a:t> </a:t>
            </a:r>
            <a:r>
              <a:rPr sz="2800" i="1" spc="-10" dirty="0">
                <a:latin typeface="Gill Sans MT"/>
                <a:cs typeface="Gill Sans MT"/>
              </a:rPr>
              <a:t>(creencias relativas</a:t>
            </a:r>
            <a:r>
              <a:rPr sz="2800" i="1" dirty="0">
                <a:latin typeface="Gill Sans MT"/>
                <a:cs typeface="Gill Sans MT"/>
              </a:rPr>
              <a:t> </a:t>
            </a:r>
            <a:r>
              <a:rPr sz="2800" i="1" spc="-5" dirty="0">
                <a:latin typeface="Gill Sans MT"/>
                <a:cs typeface="Gill Sans MT"/>
              </a:rPr>
              <a:t>al </a:t>
            </a:r>
            <a:r>
              <a:rPr sz="2800" i="1" spc="-760" dirty="0">
                <a:latin typeface="Gill Sans MT"/>
                <a:cs typeface="Gill Sans MT"/>
              </a:rPr>
              <a:t> </a:t>
            </a:r>
            <a:r>
              <a:rPr sz="2800" i="1" spc="5" dirty="0">
                <a:latin typeface="Gill Sans MT"/>
                <a:cs typeface="Gill Sans MT"/>
              </a:rPr>
              <a:t>servicio</a:t>
            </a:r>
            <a:r>
              <a:rPr sz="2800" i="1" spc="-15" dirty="0">
                <a:latin typeface="Gill Sans MT"/>
                <a:cs typeface="Gill Sans MT"/>
              </a:rPr>
              <a:t> </a:t>
            </a:r>
            <a:r>
              <a:rPr sz="2800" i="1" spc="-10" dirty="0">
                <a:latin typeface="Gill Sans MT"/>
                <a:cs typeface="Gill Sans MT"/>
              </a:rPr>
              <a:t>recibido).</a:t>
            </a:r>
            <a:endParaRPr sz="2800">
              <a:latin typeface="Gill Sans MT"/>
              <a:cs typeface="Gill Sans MT"/>
            </a:endParaRPr>
          </a:p>
          <a:p>
            <a:pPr marL="469900" marR="330835" indent="-457200">
              <a:lnSpc>
                <a:spcPct val="100000"/>
              </a:lnSpc>
              <a:spcBef>
                <a:spcPts val="2870"/>
              </a:spcBef>
              <a:buClr>
                <a:srgbClr val="BF0000"/>
              </a:buClr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2200" spc="-5" dirty="0">
                <a:latin typeface="Gill Sans MT"/>
                <a:cs typeface="Gill Sans MT"/>
              </a:rPr>
              <a:t>Los clientes valoran la </a:t>
            </a:r>
            <a:r>
              <a:rPr sz="2200" spc="-10" dirty="0">
                <a:latin typeface="Gill Sans MT"/>
                <a:cs typeface="Gill Sans MT"/>
              </a:rPr>
              <a:t>calidad </a:t>
            </a:r>
            <a:r>
              <a:rPr sz="2200" spc="-5" dirty="0">
                <a:latin typeface="Gill Sans MT"/>
                <a:cs typeface="Gill Sans MT"/>
              </a:rPr>
              <a:t>de </a:t>
            </a:r>
            <a:r>
              <a:rPr sz="2200" dirty="0">
                <a:latin typeface="Gill Sans MT"/>
                <a:cs typeface="Gill Sans MT"/>
              </a:rPr>
              <a:t>servicio </a:t>
            </a:r>
            <a:r>
              <a:rPr sz="2200" spc="-5" dirty="0">
                <a:latin typeface="Gill Sans MT"/>
                <a:cs typeface="Gill Sans MT"/>
              </a:rPr>
              <a:t>comparando lo </a:t>
            </a:r>
            <a:r>
              <a:rPr sz="2200" dirty="0">
                <a:latin typeface="Gill Sans MT"/>
                <a:cs typeface="Gill Sans MT"/>
              </a:rPr>
              <a:t>que </a:t>
            </a:r>
            <a:r>
              <a:rPr sz="2200" spc="5" dirty="0">
                <a:latin typeface="Gill Sans MT"/>
                <a:cs typeface="Gill Sans MT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desean</a:t>
            </a:r>
            <a:r>
              <a:rPr sz="2200" spc="5" dirty="0">
                <a:latin typeface="Gill Sans MT"/>
                <a:cs typeface="Gill Sans MT"/>
              </a:rPr>
              <a:t> </a:t>
            </a:r>
            <a:r>
              <a:rPr sz="2200" dirty="0">
                <a:latin typeface="Gill Sans MT"/>
                <a:cs typeface="Gill Sans MT"/>
              </a:rPr>
              <a:t>o</a:t>
            </a:r>
            <a:r>
              <a:rPr sz="2200" spc="-10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esperan</a:t>
            </a:r>
            <a:r>
              <a:rPr sz="2200" spc="-10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con lo</a:t>
            </a:r>
            <a:r>
              <a:rPr sz="2200" dirty="0">
                <a:latin typeface="Gill Sans MT"/>
                <a:cs typeface="Gill Sans MT"/>
              </a:rPr>
              <a:t> que</a:t>
            </a:r>
            <a:r>
              <a:rPr sz="2200" spc="-10" dirty="0">
                <a:latin typeface="Gill Sans MT"/>
                <a:cs typeface="Gill Sans MT"/>
              </a:rPr>
              <a:t> realmente</a:t>
            </a:r>
            <a:r>
              <a:rPr sz="2200" dirty="0">
                <a:latin typeface="Gill Sans MT"/>
                <a:cs typeface="Gill Sans MT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reciben</a:t>
            </a:r>
            <a:r>
              <a:rPr sz="2200" spc="5" dirty="0">
                <a:latin typeface="Gill Sans MT"/>
                <a:cs typeface="Gill Sans MT"/>
              </a:rPr>
              <a:t> </a:t>
            </a:r>
            <a:r>
              <a:rPr sz="2200" dirty="0">
                <a:latin typeface="Gill Sans MT"/>
                <a:cs typeface="Gill Sans MT"/>
              </a:rPr>
              <a:t>o</a:t>
            </a:r>
            <a:r>
              <a:rPr sz="2200" spc="-10" dirty="0">
                <a:latin typeface="Gill Sans MT"/>
                <a:cs typeface="Gill Sans MT"/>
              </a:rPr>
              <a:t> perciben</a:t>
            </a:r>
            <a:r>
              <a:rPr sz="2200" spc="-5" dirty="0">
                <a:latin typeface="Gill Sans MT"/>
                <a:cs typeface="Gill Sans MT"/>
              </a:rPr>
              <a:t> </a:t>
            </a:r>
            <a:r>
              <a:rPr sz="2200" dirty="0">
                <a:latin typeface="Gill Sans MT"/>
                <a:cs typeface="Gill Sans MT"/>
              </a:rPr>
              <a:t>que </a:t>
            </a:r>
            <a:r>
              <a:rPr sz="2200" spc="-595" dirty="0">
                <a:latin typeface="Gill Sans MT"/>
                <a:cs typeface="Gill Sans MT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reciben.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38860" y="4738217"/>
            <a:ext cx="130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BF0000"/>
                </a:solidFill>
                <a:latin typeface="Wingdings"/>
                <a:cs typeface="Wingdings"/>
              </a:rPr>
              <a:t>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96060" y="4751184"/>
            <a:ext cx="64706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i="1" spc="-10" dirty="0">
                <a:latin typeface="Gill Sans MT"/>
                <a:cs typeface="Gill Sans MT"/>
              </a:rPr>
              <a:t>Un</a:t>
            </a:r>
            <a:r>
              <a:rPr sz="1800" i="1" spc="5" dirty="0">
                <a:latin typeface="Gill Sans MT"/>
                <a:cs typeface="Gill Sans MT"/>
              </a:rPr>
              <a:t> </a:t>
            </a:r>
            <a:r>
              <a:rPr sz="1800" i="1" dirty="0">
                <a:latin typeface="Gill Sans MT"/>
                <a:cs typeface="Gill Sans MT"/>
              </a:rPr>
              <a:t>cliente </a:t>
            </a:r>
            <a:r>
              <a:rPr sz="1800" i="1" spc="-5" dirty="0">
                <a:latin typeface="Gill Sans MT"/>
                <a:cs typeface="Gill Sans MT"/>
              </a:rPr>
              <a:t>percibirá</a:t>
            </a:r>
            <a:r>
              <a:rPr sz="1800" i="1" spc="5" dirty="0">
                <a:latin typeface="Gill Sans MT"/>
                <a:cs typeface="Gill Sans MT"/>
              </a:rPr>
              <a:t> </a:t>
            </a:r>
            <a:r>
              <a:rPr sz="1800" i="1" spc="-10" dirty="0">
                <a:latin typeface="Gill Sans MT"/>
                <a:cs typeface="Gill Sans MT"/>
              </a:rPr>
              <a:t>un</a:t>
            </a:r>
            <a:r>
              <a:rPr sz="1800" i="1" spc="5" dirty="0">
                <a:latin typeface="Gill Sans MT"/>
                <a:cs typeface="Gill Sans MT"/>
              </a:rPr>
              <a:t> </a:t>
            </a:r>
            <a:r>
              <a:rPr sz="1800" i="1" dirty="0">
                <a:latin typeface="Gill Sans MT"/>
                <a:cs typeface="Gill Sans MT"/>
              </a:rPr>
              <a:t>servicio </a:t>
            </a:r>
            <a:r>
              <a:rPr sz="1800" i="1" spc="-5" dirty="0">
                <a:latin typeface="Gill Sans MT"/>
                <a:cs typeface="Gill Sans MT"/>
              </a:rPr>
              <a:t>como</a:t>
            </a:r>
            <a:r>
              <a:rPr sz="1800" i="1" dirty="0">
                <a:latin typeface="Gill Sans MT"/>
                <a:cs typeface="Gill Sans MT"/>
              </a:rPr>
              <a:t> </a:t>
            </a:r>
            <a:r>
              <a:rPr sz="1800" i="1" spc="-5" dirty="0">
                <a:latin typeface="Gill Sans MT"/>
                <a:cs typeface="Gill Sans MT"/>
              </a:rPr>
              <a:t>de</a:t>
            </a:r>
            <a:r>
              <a:rPr sz="1800" i="1" spc="15" dirty="0">
                <a:latin typeface="Gill Sans MT"/>
                <a:cs typeface="Gill Sans MT"/>
              </a:rPr>
              <a:t> </a:t>
            </a:r>
            <a:r>
              <a:rPr sz="1800" i="1" spc="-5" dirty="0">
                <a:latin typeface="Gill Sans MT"/>
                <a:cs typeface="Gill Sans MT"/>
              </a:rPr>
              <a:t>alta</a:t>
            </a:r>
            <a:r>
              <a:rPr sz="1800" i="1" spc="5" dirty="0">
                <a:latin typeface="Gill Sans MT"/>
                <a:cs typeface="Gill Sans MT"/>
              </a:rPr>
              <a:t> </a:t>
            </a:r>
            <a:r>
              <a:rPr sz="1800" i="1" spc="-5" dirty="0">
                <a:latin typeface="Gill Sans MT"/>
                <a:cs typeface="Gill Sans MT"/>
              </a:rPr>
              <a:t>calidad cuando </a:t>
            </a:r>
            <a:r>
              <a:rPr sz="1800" i="1" dirty="0">
                <a:latin typeface="Gill Sans MT"/>
                <a:cs typeface="Gill Sans MT"/>
              </a:rPr>
              <a:t>su</a:t>
            </a:r>
            <a:r>
              <a:rPr sz="1800" i="1" spc="5" dirty="0">
                <a:latin typeface="Gill Sans MT"/>
                <a:cs typeface="Gill Sans MT"/>
              </a:rPr>
              <a:t> </a:t>
            </a:r>
            <a:r>
              <a:rPr sz="1800" i="1" dirty="0">
                <a:latin typeface="Gill Sans MT"/>
                <a:cs typeface="Gill Sans MT"/>
              </a:rPr>
              <a:t>experiencia </a:t>
            </a:r>
            <a:r>
              <a:rPr sz="1800" i="1" spc="-484" dirty="0">
                <a:latin typeface="Gill Sans MT"/>
                <a:cs typeface="Gill Sans MT"/>
              </a:rPr>
              <a:t> </a:t>
            </a:r>
            <a:r>
              <a:rPr sz="1800" i="1" spc="-5" dirty="0">
                <a:latin typeface="Gill Sans MT"/>
                <a:cs typeface="Gill Sans MT"/>
              </a:rPr>
              <a:t>con</a:t>
            </a:r>
            <a:r>
              <a:rPr sz="1800" i="1" dirty="0">
                <a:latin typeface="Gill Sans MT"/>
                <a:cs typeface="Gill Sans MT"/>
              </a:rPr>
              <a:t> la</a:t>
            </a:r>
            <a:r>
              <a:rPr sz="1800" i="1" spc="-10" dirty="0">
                <a:latin typeface="Gill Sans MT"/>
                <a:cs typeface="Gill Sans MT"/>
              </a:rPr>
              <a:t> </a:t>
            </a:r>
            <a:r>
              <a:rPr sz="1800" i="1" spc="-5" dirty="0">
                <a:latin typeface="Gill Sans MT"/>
                <a:cs typeface="Gill Sans MT"/>
              </a:rPr>
              <a:t>prestación</a:t>
            </a:r>
            <a:r>
              <a:rPr sz="1800" i="1" spc="5" dirty="0">
                <a:latin typeface="Gill Sans MT"/>
                <a:cs typeface="Gill Sans MT"/>
              </a:rPr>
              <a:t> </a:t>
            </a:r>
            <a:r>
              <a:rPr sz="1800" i="1" spc="-5" dirty="0">
                <a:latin typeface="Gill Sans MT"/>
                <a:cs typeface="Gill Sans MT"/>
              </a:rPr>
              <a:t>del </a:t>
            </a:r>
            <a:r>
              <a:rPr sz="1800" i="1" dirty="0">
                <a:latin typeface="Gill Sans MT"/>
                <a:cs typeface="Gill Sans MT"/>
              </a:rPr>
              <a:t>servicio </a:t>
            </a:r>
            <a:r>
              <a:rPr sz="1800" i="1" spc="-5" dirty="0">
                <a:latin typeface="Gill Sans MT"/>
                <a:cs typeface="Gill Sans MT"/>
              </a:rPr>
              <a:t>iguale</a:t>
            </a:r>
            <a:r>
              <a:rPr sz="1800" i="1" spc="5" dirty="0">
                <a:latin typeface="Gill Sans MT"/>
                <a:cs typeface="Gill Sans MT"/>
              </a:rPr>
              <a:t> </a:t>
            </a:r>
            <a:r>
              <a:rPr sz="1800" i="1" dirty="0">
                <a:latin typeface="Gill Sans MT"/>
                <a:cs typeface="Gill Sans MT"/>
              </a:rPr>
              <a:t>o</a:t>
            </a:r>
            <a:r>
              <a:rPr sz="1800" i="1" spc="-5" dirty="0">
                <a:latin typeface="Gill Sans MT"/>
                <a:cs typeface="Gill Sans MT"/>
              </a:rPr>
              <a:t> exceda</a:t>
            </a:r>
            <a:r>
              <a:rPr sz="1800" i="1" spc="5" dirty="0">
                <a:latin typeface="Gill Sans MT"/>
                <a:cs typeface="Gill Sans MT"/>
              </a:rPr>
              <a:t> </a:t>
            </a:r>
            <a:r>
              <a:rPr sz="1800" i="1" spc="-5" dirty="0">
                <a:latin typeface="Gill Sans MT"/>
                <a:cs typeface="Gill Sans MT"/>
              </a:rPr>
              <a:t>sus</a:t>
            </a:r>
            <a:r>
              <a:rPr sz="1800" i="1" dirty="0">
                <a:latin typeface="Gill Sans MT"/>
                <a:cs typeface="Gill Sans MT"/>
              </a:rPr>
              <a:t> </a:t>
            </a:r>
            <a:r>
              <a:rPr sz="1800" i="1" spc="-5" dirty="0">
                <a:latin typeface="Gill Sans MT"/>
                <a:cs typeface="Gill Sans MT"/>
              </a:rPr>
              <a:t>expectativas</a:t>
            </a:r>
            <a:r>
              <a:rPr sz="1800" i="1" spc="5" dirty="0">
                <a:latin typeface="Gill Sans MT"/>
                <a:cs typeface="Gill Sans MT"/>
              </a:rPr>
              <a:t> </a:t>
            </a:r>
            <a:r>
              <a:rPr sz="1800" i="1" dirty="0">
                <a:latin typeface="Gill Sans MT"/>
                <a:cs typeface="Gill Sans MT"/>
              </a:rPr>
              <a:t>iniciales.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859997" y="6047994"/>
            <a:ext cx="4140200" cy="540385"/>
          </a:xfrm>
          <a:custGeom>
            <a:avLst/>
            <a:gdLst/>
            <a:ahLst/>
            <a:cxnLst/>
            <a:rect l="l" t="t" r="r" b="b"/>
            <a:pathLst>
              <a:path w="4140200" h="540384">
                <a:moveTo>
                  <a:pt x="2069998" y="540003"/>
                </a:moveTo>
                <a:lnTo>
                  <a:pt x="0" y="540003"/>
                </a:lnTo>
                <a:lnTo>
                  <a:pt x="0" y="0"/>
                </a:lnTo>
                <a:lnTo>
                  <a:pt x="4139996" y="0"/>
                </a:lnTo>
                <a:lnTo>
                  <a:pt x="4139996" y="540003"/>
                </a:lnTo>
                <a:lnTo>
                  <a:pt x="2069998" y="54000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295"/>
              </a:lnSpc>
            </a:pPr>
            <a:r>
              <a:rPr spc="-5" dirty="0"/>
              <a:t>Dirección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Operaciones</a:t>
            </a:r>
            <a:r>
              <a:rPr spc="-10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5" dirty="0"/>
              <a:t>Servicios</a:t>
            </a:r>
          </a:p>
          <a:p>
            <a:pPr algn="ctr">
              <a:lnSpc>
                <a:spcPts val="1545"/>
              </a:lnSpc>
            </a:pP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Grado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en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Ciencia</a:t>
            </a:r>
            <a:r>
              <a:rPr i="0" spc="-15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Gestión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Ingeniería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de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Servicios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9156700" cy="6864350"/>
            <a:chOff x="-6350" y="0"/>
            <a:chExt cx="9156700" cy="6864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4750"/>
              <a:ext cx="9143631" cy="90289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000838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9143631" y="0"/>
                  </a:moveTo>
                  <a:lnTo>
                    <a:pt x="0" y="0"/>
                  </a:lnTo>
                  <a:lnTo>
                    <a:pt x="0" y="856805"/>
                  </a:lnTo>
                  <a:lnTo>
                    <a:pt x="9143631" y="856805"/>
                  </a:lnTo>
                  <a:lnTo>
                    <a:pt x="91436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857644"/>
              <a:ext cx="4508500" cy="0"/>
            </a:xfrm>
            <a:custGeom>
              <a:avLst/>
              <a:gdLst/>
              <a:ahLst/>
              <a:cxnLst/>
              <a:rect l="l" t="t" r="r" b="b"/>
              <a:pathLst>
                <a:path w="4508500">
                  <a:moveTo>
                    <a:pt x="4508284" y="0"/>
                  </a:moveTo>
                  <a:lnTo>
                    <a:pt x="0" y="0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994539"/>
              <a:ext cx="9144000" cy="12700"/>
            </a:xfrm>
            <a:custGeom>
              <a:avLst/>
              <a:gdLst/>
              <a:ahLst/>
              <a:cxnLst/>
              <a:rect l="l" t="t" r="r" b="b"/>
              <a:pathLst>
                <a:path w="9144000" h="12700">
                  <a:moveTo>
                    <a:pt x="0" y="12598"/>
                  </a:moveTo>
                  <a:lnTo>
                    <a:pt x="9143631" y="12598"/>
                  </a:lnTo>
                  <a:lnTo>
                    <a:pt x="9143631" y="0"/>
                  </a:lnTo>
                  <a:lnTo>
                    <a:pt x="0" y="0"/>
                  </a:lnTo>
                  <a:lnTo>
                    <a:pt x="0" y="125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08284" y="6857644"/>
              <a:ext cx="4635500" cy="0"/>
            </a:xfrm>
            <a:custGeom>
              <a:avLst/>
              <a:gdLst/>
              <a:ahLst/>
              <a:cxnLst/>
              <a:rect l="l" t="t" r="r" b="b"/>
              <a:pathLst>
                <a:path w="4635500">
                  <a:moveTo>
                    <a:pt x="4635347" y="0"/>
                  </a:moveTo>
                  <a:lnTo>
                    <a:pt x="0" y="0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24" y="6137287"/>
              <a:ext cx="1423784" cy="54251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957237"/>
              <a:ext cx="3150870" cy="375920"/>
            </a:xfrm>
            <a:custGeom>
              <a:avLst/>
              <a:gdLst/>
              <a:ahLst/>
              <a:cxnLst/>
              <a:rect l="l" t="t" r="r" b="b"/>
              <a:pathLst>
                <a:path w="3150870" h="375919">
                  <a:moveTo>
                    <a:pt x="3150717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575358" y="375843"/>
                  </a:lnTo>
                  <a:lnTo>
                    <a:pt x="3150717" y="375843"/>
                  </a:lnTo>
                  <a:lnTo>
                    <a:pt x="3150717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355" y="956881"/>
              <a:ext cx="4572000" cy="487680"/>
            </a:xfrm>
            <a:custGeom>
              <a:avLst/>
              <a:gdLst/>
              <a:ahLst/>
              <a:cxnLst/>
              <a:rect l="l" t="t" r="r" b="b"/>
              <a:pathLst>
                <a:path w="4572000" h="487680">
                  <a:moveTo>
                    <a:pt x="4571631" y="0"/>
                  </a:moveTo>
                  <a:lnTo>
                    <a:pt x="0" y="0"/>
                  </a:lnTo>
                  <a:lnTo>
                    <a:pt x="0" y="487083"/>
                  </a:lnTo>
                  <a:lnTo>
                    <a:pt x="2286000" y="487083"/>
                  </a:lnTo>
                  <a:lnTo>
                    <a:pt x="4571631" y="487083"/>
                  </a:lnTo>
                  <a:lnTo>
                    <a:pt x="4571631" y="0"/>
                  </a:lnTo>
                  <a:close/>
                </a:path>
              </a:pathLst>
            </a:custGeom>
            <a:solidFill>
              <a:srgbClr val="D12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424802"/>
              <a:ext cx="8964295" cy="561975"/>
            </a:xfrm>
            <a:custGeom>
              <a:avLst/>
              <a:gdLst/>
              <a:ahLst/>
              <a:cxnLst/>
              <a:rect l="l" t="t" r="r" b="b"/>
              <a:pathLst>
                <a:path w="8964295" h="561975">
                  <a:moveTo>
                    <a:pt x="8964002" y="0"/>
                  </a:moveTo>
                  <a:lnTo>
                    <a:pt x="0" y="0"/>
                  </a:lnTo>
                  <a:lnTo>
                    <a:pt x="0" y="561594"/>
                  </a:lnTo>
                  <a:lnTo>
                    <a:pt x="4481995" y="561594"/>
                  </a:lnTo>
                  <a:lnTo>
                    <a:pt x="8964002" y="561594"/>
                  </a:lnTo>
                  <a:lnTo>
                    <a:pt x="8964002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48475" y="456018"/>
            <a:ext cx="7817484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800" dirty="0"/>
              <a:t>5</a:t>
            </a:r>
            <a:r>
              <a:rPr sz="2800" spc="-5" dirty="0"/>
              <a:t>.</a:t>
            </a:r>
            <a:r>
              <a:rPr sz="2800" spc="-665" dirty="0"/>
              <a:t>2</a:t>
            </a:r>
            <a:r>
              <a:rPr sz="975" spc="-60" baseline="-42735" dirty="0">
                <a:solidFill>
                  <a:srgbClr val="F1F1F1"/>
                </a:solidFill>
              </a:rPr>
              <a:t>1</a:t>
            </a:r>
            <a:r>
              <a:rPr sz="975" spc="7" baseline="-42735" dirty="0">
                <a:solidFill>
                  <a:srgbClr val="F1F1F1"/>
                </a:solidFill>
              </a:rPr>
              <a:t>.</a:t>
            </a:r>
            <a:r>
              <a:rPr sz="975" spc="-352" baseline="-42735" dirty="0">
                <a:solidFill>
                  <a:srgbClr val="F1F1F1"/>
                </a:solidFill>
              </a:rPr>
              <a:t>C</a:t>
            </a:r>
            <a:r>
              <a:rPr sz="2800" spc="-405" dirty="0"/>
              <a:t>.</a:t>
            </a:r>
            <a:r>
              <a:rPr sz="975" spc="-52" baseline="-42735" dirty="0">
                <a:solidFill>
                  <a:srgbClr val="F1F1F1"/>
                </a:solidFill>
              </a:rPr>
              <a:t>AM</a:t>
            </a:r>
            <a:r>
              <a:rPr sz="975" spc="-487" baseline="-42735" dirty="0">
                <a:solidFill>
                  <a:srgbClr val="F1F1F1"/>
                </a:solidFill>
              </a:rPr>
              <a:t>P</a:t>
            </a:r>
            <a:r>
              <a:rPr sz="2800" spc="-1705" dirty="0"/>
              <a:t>C</a:t>
            </a:r>
            <a:r>
              <a:rPr sz="975" spc="-67" baseline="-42735" dirty="0">
                <a:solidFill>
                  <a:srgbClr val="F1F1F1"/>
                </a:solidFill>
              </a:rPr>
              <a:t>U</a:t>
            </a:r>
            <a:r>
              <a:rPr sz="975" spc="15" baseline="-42735" dirty="0">
                <a:solidFill>
                  <a:srgbClr val="F1F1F1"/>
                </a:solidFill>
              </a:rPr>
              <a:t>S</a:t>
            </a:r>
            <a:r>
              <a:rPr sz="975" spc="-157" baseline="-42735" dirty="0">
                <a:solidFill>
                  <a:srgbClr val="F1F1F1"/>
                </a:solidFill>
              </a:rPr>
              <a:t> </a:t>
            </a:r>
            <a:r>
              <a:rPr sz="975" spc="-60" baseline="-42735" dirty="0">
                <a:solidFill>
                  <a:srgbClr val="F1F1F1"/>
                </a:solidFill>
              </a:rPr>
              <a:t>D</a:t>
            </a:r>
            <a:r>
              <a:rPr sz="975" spc="22" baseline="-42735" dirty="0">
                <a:solidFill>
                  <a:srgbClr val="F1F1F1"/>
                </a:solidFill>
              </a:rPr>
              <a:t>E</a:t>
            </a:r>
            <a:r>
              <a:rPr sz="975" spc="-142" baseline="-42735" dirty="0">
                <a:solidFill>
                  <a:srgbClr val="F1F1F1"/>
                </a:solidFill>
              </a:rPr>
              <a:t> </a:t>
            </a:r>
            <a:r>
              <a:rPr sz="975" spc="-757" baseline="-42735" dirty="0">
                <a:solidFill>
                  <a:srgbClr val="F1F1F1"/>
                </a:solidFill>
              </a:rPr>
              <a:t>M</a:t>
            </a:r>
            <a:r>
              <a:rPr sz="2800" spc="-1090" dirty="0"/>
              <a:t>o</a:t>
            </a:r>
            <a:r>
              <a:rPr sz="975" spc="-44" baseline="-42735" dirty="0">
                <a:solidFill>
                  <a:srgbClr val="F1F1F1"/>
                </a:solidFill>
              </a:rPr>
              <a:t>Ó</a:t>
            </a:r>
            <a:r>
              <a:rPr sz="975" spc="-82" baseline="-42735" dirty="0">
                <a:solidFill>
                  <a:srgbClr val="F1F1F1"/>
                </a:solidFill>
              </a:rPr>
              <a:t>S</a:t>
            </a:r>
            <a:r>
              <a:rPr sz="975" spc="-120" baseline="-42735" dirty="0">
                <a:solidFill>
                  <a:srgbClr val="F1F1F1"/>
                </a:solidFill>
              </a:rPr>
              <a:t>T</a:t>
            </a:r>
            <a:r>
              <a:rPr sz="975" spc="-802" baseline="-42735" dirty="0">
                <a:solidFill>
                  <a:srgbClr val="F1F1F1"/>
                </a:solidFill>
              </a:rPr>
              <a:t>O</a:t>
            </a:r>
            <a:r>
              <a:rPr sz="2800" spc="-910" dirty="0"/>
              <a:t>n</a:t>
            </a:r>
            <a:r>
              <a:rPr sz="975" spc="-67" baseline="-42735" dirty="0">
                <a:solidFill>
                  <a:srgbClr val="F1F1F1"/>
                </a:solidFill>
              </a:rPr>
              <a:t>LE</a:t>
            </a:r>
            <a:r>
              <a:rPr sz="975" spc="67" baseline="-42735" dirty="0">
                <a:solidFill>
                  <a:srgbClr val="F1F1F1"/>
                </a:solidFill>
              </a:rPr>
              <a:t>S</a:t>
            </a:r>
            <a:r>
              <a:rPr sz="2800" dirty="0"/>
              <a:t>cep</a:t>
            </a:r>
            <a:r>
              <a:rPr sz="2800" spc="5" dirty="0"/>
              <a:t>t</a:t>
            </a:r>
            <a:r>
              <a:rPr sz="2800" dirty="0"/>
              <a:t>o y</a:t>
            </a:r>
            <a:r>
              <a:rPr sz="2800" spc="-5" dirty="0"/>
              <a:t> </a:t>
            </a:r>
            <a:r>
              <a:rPr sz="2800" dirty="0"/>
              <a:t>D</a:t>
            </a:r>
            <a:r>
              <a:rPr sz="2800" spc="-5" dirty="0"/>
              <a:t>im</a:t>
            </a:r>
            <a:r>
              <a:rPr sz="2800" dirty="0"/>
              <a:t>ensi</a:t>
            </a:r>
            <a:r>
              <a:rPr sz="2800" spc="-5" dirty="0"/>
              <a:t>o</a:t>
            </a:r>
            <a:r>
              <a:rPr sz="2800" spc="5" dirty="0"/>
              <a:t>n</a:t>
            </a:r>
            <a:r>
              <a:rPr sz="2800" dirty="0"/>
              <a:t>es de </a:t>
            </a:r>
            <a:r>
              <a:rPr sz="2800" spc="-5" dirty="0"/>
              <a:t>l</a:t>
            </a:r>
            <a:r>
              <a:rPr sz="2800" dirty="0"/>
              <a:t>a</a:t>
            </a:r>
            <a:r>
              <a:rPr sz="2800" spc="10" dirty="0"/>
              <a:t> </a:t>
            </a:r>
            <a:r>
              <a:rPr sz="2800" spc="-10" dirty="0"/>
              <a:t>c</a:t>
            </a:r>
            <a:r>
              <a:rPr sz="2800" dirty="0"/>
              <a:t>a</a:t>
            </a:r>
            <a:r>
              <a:rPr sz="2800" spc="-5" dirty="0"/>
              <a:t>li</a:t>
            </a:r>
            <a:r>
              <a:rPr sz="2800" dirty="0"/>
              <a:t>dad de se</a:t>
            </a:r>
            <a:r>
              <a:rPr sz="2800" spc="90" dirty="0"/>
              <a:t>r</a:t>
            </a:r>
            <a:r>
              <a:rPr sz="2800" dirty="0"/>
              <a:t>v</a:t>
            </a:r>
            <a:r>
              <a:rPr sz="2800" spc="-5" dirty="0"/>
              <a:t>i</a:t>
            </a:r>
            <a:r>
              <a:rPr sz="2800" dirty="0"/>
              <a:t>c</a:t>
            </a:r>
            <a:r>
              <a:rPr sz="2800" spc="-5" dirty="0"/>
              <a:t>i</a:t>
            </a:r>
            <a:r>
              <a:rPr sz="2800" dirty="0"/>
              <a:t>o</a:t>
            </a:r>
            <a:endParaRPr sz="2800"/>
          </a:p>
        </p:txBody>
      </p:sp>
      <p:sp>
        <p:nvSpPr>
          <p:cNvPr id="13" name="object 13"/>
          <p:cNvSpPr/>
          <p:nvPr/>
        </p:nvSpPr>
        <p:spPr>
          <a:xfrm>
            <a:off x="251282" y="1596961"/>
            <a:ext cx="8281670" cy="4225925"/>
          </a:xfrm>
          <a:custGeom>
            <a:avLst/>
            <a:gdLst/>
            <a:ahLst/>
            <a:cxnLst/>
            <a:rect l="l" t="t" r="r" b="b"/>
            <a:pathLst>
              <a:path w="8281670" h="4225925">
                <a:moveTo>
                  <a:pt x="4140720" y="4225683"/>
                </a:moveTo>
                <a:lnTo>
                  <a:pt x="0" y="4225683"/>
                </a:lnTo>
                <a:lnTo>
                  <a:pt x="0" y="0"/>
                </a:lnTo>
                <a:lnTo>
                  <a:pt x="8281073" y="0"/>
                </a:lnTo>
                <a:lnTo>
                  <a:pt x="8281073" y="4225683"/>
                </a:lnTo>
                <a:lnTo>
                  <a:pt x="4140720" y="4225683"/>
                </a:lnTo>
                <a:close/>
              </a:path>
            </a:pathLst>
          </a:custGeom>
          <a:ln w="935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17677" y="989177"/>
            <a:ext cx="8027670" cy="4158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6435">
              <a:lnSpc>
                <a:spcPct val="100000"/>
              </a:lnSpc>
              <a:spcBef>
                <a:spcPts val="100"/>
              </a:spcBef>
            </a:pPr>
            <a:r>
              <a:rPr sz="2400" spc="-472" baseline="13888" dirty="0">
                <a:solidFill>
                  <a:srgbClr val="D1282D"/>
                </a:solidFill>
                <a:latin typeface="Gill Sans MT"/>
                <a:cs typeface="Gill Sans MT"/>
              </a:rPr>
              <a:t>S</a:t>
            </a:r>
            <a:r>
              <a:rPr sz="2000" b="1" spc="-315" dirty="0">
                <a:solidFill>
                  <a:srgbClr val="FFFFFF"/>
                </a:solidFill>
                <a:latin typeface="Gill Sans Ultra Bold"/>
                <a:cs typeface="Gill Sans Ultra Bold"/>
              </a:rPr>
              <a:t>D</a:t>
            </a:r>
            <a:r>
              <a:rPr sz="2400" spc="-472" baseline="13888" dirty="0">
                <a:solidFill>
                  <a:srgbClr val="D1282D"/>
                </a:solidFill>
                <a:latin typeface="Gill Sans MT"/>
                <a:cs typeface="Gill Sans MT"/>
              </a:rPr>
              <a:t>ub</a:t>
            </a:r>
            <a:r>
              <a:rPr sz="2000" b="1" spc="-315" dirty="0">
                <a:solidFill>
                  <a:srgbClr val="FFFFFF"/>
                </a:solidFill>
                <a:latin typeface="Gill Sans Ultra Bold"/>
                <a:cs typeface="Gill Sans Ultra Bold"/>
              </a:rPr>
              <a:t>i</a:t>
            </a:r>
            <a:r>
              <a:rPr sz="2400" spc="-472" baseline="13888" dirty="0">
                <a:solidFill>
                  <a:srgbClr val="D1282D"/>
                </a:solidFill>
                <a:latin typeface="Gill Sans MT"/>
                <a:cs typeface="Gill Sans MT"/>
              </a:rPr>
              <a:t>t</a:t>
            </a:r>
            <a:r>
              <a:rPr sz="2000" b="1" spc="-315" dirty="0">
                <a:solidFill>
                  <a:srgbClr val="FFFFFF"/>
                </a:solidFill>
                <a:latin typeface="Gill Sans Ultra Bold"/>
                <a:cs typeface="Gill Sans Ultra Bold"/>
              </a:rPr>
              <a:t>m</a:t>
            </a:r>
            <a:r>
              <a:rPr sz="2400" spc="-472" baseline="13888" dirty="0">
                <a:solidFill>
                  <a:srgbClr val="D1282D"/>
                </a:solidFill>
                <a:latin typeface="Gill Sans MT"/>
                <a:cs typeface="Gill Sans MT"/>
              </a:rPr>
              <a:t>ítulo</a:t>
            </a:r>
            <a:r>
              <a:rPr sz="2000" b="1" spc="-315" dirty="0">
                <a:solidFill>
                  <a:srgbClr val="FFFFFF"/>
                </a:solidFill>
                <a:latin typeface="Gill Sans Ultra Bold"/>
                <a:cs typeface="Gill Sans Ultra Bold"/>
              </a:rPr>
              <a:t>e</a:t>
            </a:r>
            <a:r>
              <a:rPr sz="2400" spc="-472" baseline="13888" dirty="0">
                <a:solidFill>
                  <a:srgbClr val="D1282D"/>
                </a:solidFill>
                <a:latin typeface="Gill Sans MT"/>
                <a:cs typeface="Gill Sans MT"/>
              </a:rPr>
              <a:t>1</a:t>
            </a:r>
            <a:r>
              <a:rPr sz="2000" b="1" spc="-315" dirty="0">
                <a:solidFill>
                  <a:srgbClr val="FFFFFF"/>
                </a:solidFill>
                <a:latin typeface="Gill Sans Ultra Bold"/>
                <a:cs typeface="Gill Sans Ultra Bold"/>
              </a:rPr>
              <a:t>nsiones</a:t>
            </a:r>
            <a:endParaRPr sz="2000">
              <a:latin typeface="Gill Sans Ultra Bold"/>
              <a:cs typeface="Gill Sans Ultra Bold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00">
              <a:latin typeface="Gill Sans Ultra Bold"/>
              <a:cs typeface="Gill Sans Ultra Bold"/>
            </a:endParaRPr>
          </a:p>
          <a:p>
            <a:pPr marL="367665" marR="17780" indent="-342900">
              <a:lnSpc>
                <a:spcPct val="109900"/>
              </a:lnSpc>
              <a:buClr>
                <a:srgbClr val="C00000"/>
              </a:buClr>
              <a:buFont typeface="Wingdings"/>
              <a:buChar char=""/>
              <a:tabLst>
                <a:tab pos="368300" algn="l"/>
              </a:tabLst>
            </a:pPr>
            <a:r>
              <a:rPr sz="2400" spc="-10" dirty="0">
                <a:latin typeface="Arial"/>
                <a:cs typeface="Arial"/>
              </a:rPr>
              <a:t>Las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dimensiones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la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 calidad de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servicio</a:t>
            </a:r>
            <a:r>
              <a:rPr sz="2400" b="1" spc="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son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los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factores determinantes de </a:t>
            </a:r>
            <a:r>
              <a:rPr sz="2400" spc="-10" dirty="0">
                <a:latin typeface="Arial"/>
                <a:cs typeface="Arial"/>
              </a:rPr>
              <a:t>la </a:t>
            </a:r>
            <a:r>
              <a:rPr sz="2400" spc="-5" dirty="0">
                <a:latin typeface="Arial"/>
                <a:cs typeface="Arial"/>
              </a:rPr>
              <a:t>percepción </a:t>
            </a:r>
            <a:r>
              <a:rPr sz="2400" dirty="0">
                <a:latin typeface="Arial"/>
                <a:cs typeface="Arial"/>
              </a:rPr>
              <a:t>de </a:t>
            </a:r>
            <a:r>
              <a:rPr sz="2400" spc="-5" dirty="0">
                <a:latin typeface="Arial"/>
                <a:cs typeface="Arial"/>
              </a:rPr>
              <a:t>la calidad de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servicio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por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parte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del</a:t>
            </a:r>
            <a:r>
              <a:rPr sz="2400" spc="-5" dirty="0">
                <a:latin typeface="Arial"/>
                <a:cs typeface="Arial"/>
              </a:rPr>
              <a:t> cliente.</a:t>
            </a:r>
            <a:endParaRPr sz="2400">
              <a:latin typeface="Arial"/>
              <a:cs typeface="Arial"/>
            </a:endParaRPr>
          </a:p>
          <a:p>
            <a:pPr marL="367665" marR="238125" indent="-342900">
              <a:lnSpc>
                <a:spcPct val="109900"/>
              </a:lnSpc>
              <a:spcBef>
                <a:spcPts val="1090"/>
              </a:spcBef>
              <a:buClr>
                <a:srgbClr val="C00000"/>
              </a:buClr>
              <a:buFont typeface="Wingdings"/>
              <a:buChar char=""/>
              <a:tabLst>
                <a:tab pos="368300" algn="l"/>
              </a:tabLst>
            </a:pPr>
            <a:r>
              <a:rPr sz="2400" spc="-5" dirty="0">
                <a:latin typeface="Arial"/>
                <a:cs typeface="Arial"/>
              </a:rPr>
              <a:t>Elementos </a:t>
            </a:r>
            <a:r>
              <a:rPr sz="2400" spc="-10" dirty="0">
                <a:latin typeface="Arial"/>
                <a:cs typeface="Arial"/>
              </a:rPr>
              <a:t>del </a:t>
            </a:r>
            <a:r>
              <a:rPr sz="2400" spc="-5" dirty="0">
                <a:latin typeface="Arial"/>
                <a:cs typeface="Arial"/>
              </a:rPr>
              <a:t>servicio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que </a:t>
            </a:r>
            <a:r>
              <a:rPr sz="2400" dirty="0">
                <a:latin typeface="Arial"/>
                <a:cs typeface="Arial"/>
              </a:rPr>
              <a:t>el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cliente </a:t>
            </a:r>
            <a:r>
              <a:rPr sz="2400" spc="-10" dirty="0">
                <a:latin typeface="Arial"/>
                <a:cs typeface="Arial"/>
              </a:rPr>
              <a:t>puede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percibir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 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cuya valoración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permiten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juzgar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un servicio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como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buena 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 mala calidad.</a:t>
            </a:r>
            <a:endParaRPr sz="2400">
              <a:latin typeface="Arial"/>
              <a:cs typeface="Arial"/>
            </a:endParaRPr>
          </a:p>
          <a:p>
            <a:pPr marL="367665" marR="106045" indent="-342900">
              <a:lnSpc>
                <a:spcPct val="110000"/>
              </a:lnSpc>
              <a:spcBef>
                <a:spcPts val="1080"/>
              </a:spcBef>
              <a:buClr>
                <a:srgbClr val="C00000"/>
              </a:buClr>
              <a:buFont typeface="Wingdings"/>
              <a:buChar char=""/>
              <a:tabLst>
                <a:tab pos="368300" algn="l"/>
              </a:tabLst>
            </a:pPr>
            <a:r>
              <a:rPr sz="2400" spc="-5" dirty="0">
                <a:latin typeface="Arial"/>
                <a:cs typeface="Arial"/>
              </a:rPr>
              <a:t>Inicialmente </a:t>
            </a:r>
            <a:r>
              <a:rPr sz="2400" dirty="0">
                <a:latin typeface="Arial"/>
                <a:cs typeface="Arial"/>
              </a:rPr>
              <a:t>se </a:t>
            </a:r>
            <a:r>
              <a:rPr sz="2400" spc="-10" dirty="0">
                <a:latin typeface="Arial"/>
                <a:cs typeface="Arial"/>
              </a:rPr>
              <a:t>definen </a:t>
            </a:r>
            <a:r>
              <a:rPr sz="2400" spc="-5" dirty="0">
                <a:latin typeface="Arial"/>
                <a:cs typeface="Arial"/>
              </a:rPr>
              <a:t>10 dimensiones de la calidad de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servicio: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(Parasuraman,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Zeithaml </a:t>
            </a:r>
            <a:r>
              <a:rPr sz="1800" i="1" dirty="0">
                <a:latin typeface="Arial"/>
                <a:cs typeface="Arial"/>
              </a:rPr>
              <a:t>y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30" dirty="0">
                <a:latin typeface="Arial"/>
                <a:cs typeface="Arial"/>
              </a:rPr>
              <a:t>Berry,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1985)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859997" y="6047994"/>
            <a:ext cx="4140200" cy="540385"/>
          </a:xfrm>
          <a:custGeom>
            <a:avLst/>
            <a:gdLst/>
            <a:ahLst/>
            <a:cxnLst/>
            <a:rect l="l" t="t" r="r" b="b"/>
            <a:pathLst>
              <a:path w="4140200" h="540384">
                <a:moveTo>
                  <a:pt x="2069998" y="540003"/>
                </a:moveTo>
                <a:lnTo>
                  <a:pt x="0" y="540003"/>
                </a:lnTo>
                <a:lnTo>
                  <a:pt x="0" y="0"/>
                </a:lnTo>
                <a:lnTo>
                  <a:pt x="4139996" y="0"/>
                </a:lnTo>
                <a:lnTo>
                  <a:pt x="4139996" y="540003"/>
                </a:lnTo>
                <a:lnTo>
                  <a:pt x="2069998" y="54000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295"/>
              </a:lnSpc>
            </a:pPr>
            <a:r>
              <a:rPr spc="-5" dirty="0"/>
              <a:t>Dirección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Operaciones</a:t>
            </a:r>
            <a:r>
              <a:rPr spc="-10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5" dirty="0"/>
              <a:t>Servicios</a:t>
            </a:r>
          </a:p>
          <a:p>
            <a:pPr algn="ctr">
              <a:lnSpc>
                <a:spcPts val="1545"/>
              </a:lnSpc>
            </a:pP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Grado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en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Ciencia</a:t>
            </a:r>
            <a:r>
              <a:rPr i="0" spc="-15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Gestión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Ingeniería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de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Servicios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9156700" cy="6864350"/>
            <a:chOff x="-6350" y="0"/>
            <a:chExt cx="9156700" cy="6864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4750"/>
              <a:ext cx="9143631" cy="90289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000838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9143631" y="0"/>
                  </a:moveTo>
                  <a:lnTo>
                    <a:pt x="0" y="0"/>
                  </a:lnTo>
                  <a:lnTo>
                    <a:pt x="0" y="856805"/>
                  </a:lnTo>
                  <a:lnTo>
                    <a:pt x="9143631" y="856805"/>
                  </a:lnTo>
                  <a:lnTo>
                    <a:pt x="91436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857644"/>
              <a:ext cx="4508500" cy="0"/>
            </a:xfrm>
            <a:custGeom>
              <a:avLst/>
              <a:gdLst/>
              <a:ahLst/>
              <a:cxnLst/>
              <a:rect l="l" t="t" r="r" b="b"/>
              <a:pathLst>
                <a:path w="4508500">
                  <a:moveTo>
                    <a:pt x="4508284" y="0"/>
                  </a:moveTo>
                  <a:lnTo>
                    <a:pt x="0" y="0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994539"/>
              <a:ext cx="9144000" cy="12700"/>
            </a:xfrm>
            <a:custGeom>
              <a:avLst/>
              <a:gdLst/>
              <a:ahLst/>
              <a:cxnLst/>
              <a:rect l="l" t="t" r="r" b="b"/>
              <a:pathLst>
                <a:path w="9144000" h="12700">
                  <a:moveTo>
                    <a:pt x="0" y="12598"/>
                  </a:moveTo>
                  <a:lnTo>
                    <a:pt x="9143631" y="12598"/>
                  </a:lnTo>
                  <a:lnTo>
                    <a:pt x="9143631" y="0"/>
                  </a:lnTo>
                  <a:lnTo>
                    <a:pt x="0" y="0"/>
                  </a:lnTo>
                  <a:lnTo>
                    <a:pt x="0" y="125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08284" y="6857644"/>
              <a:ext cx="4635500" cy="0"/>
            </a:xfrm>
            <a:custGeom>
              <a:avLst/>
              <a:gdLst/>
              <a:ahLst/>
              <a:cxnLst/>
              <a:rect l="l" t="t" r="r" b="b"/>
              <a:pathLst>
                <a:path w="4635500">
                  <a:moveTo>
                    <a:pt x="4635347" y="0"/>
                  </a:moveTo>
                  <a:lnTo>
                    <a:pt x="0" y="0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24" y="6137287"/>
              <a:ext cx="1423784" cy="54251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957237"/>
              <a:ext cx="3150870" cy="375920"/>
            </a:xfrm>
            <a:custGeom>
              <a:avLst/>
              <a:gdLst/>
              <a:ahLst/>
              <a:cxnLst/>
              <a:rect l="l" t="t" r="r" b="b"/>
              <a:pathLst>
                <a:path w="3150870" h="375919">
                  <a:moveTo>
                    <a:pt x="3150717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575358" y="375843"/>
                  </a:lnTo>
                  <a:lnTo>
                    <a:pt x="3150717" y="375843"/>
                  </a:lnTo>
                  <a:lnTo>
                    <a:pt x="3150717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355" y="956881"/>
              <a:ext cx="4572000" cy="487680"/>
            </a:xfrm>
            <a:custGeom>
              <a:avLst/>
              <a:gdLst/>
              <a:ahLst/>
              <a:cxnLst/>
              <a:rect l="l" t="t" r="r" b="b"/>
              <a:pathLst>
                <a:path w="4572000" h="487680">
                  <a:moveTo>
                    <a:pt x="4571631" y="0"/>
                  </a:moveTo>
                  <a:lnTo>
                    <a:pt x="0" y="0"/>
                  </a:lnTo>
                  <a:lnTo>
                    <a:pt x="0" y="487083"/>
                  </a:lnTo>
                  <a:lnTo>
                    <a:pt x="2286000" y="487083"/>
                  </a:lnTo>
                  <a:lnTo>
                    <a:pt x="4571631" y="487083"/>
                  </a:lnTo>
                  <a:lnTo>
                    <a:pt x="4571631" y="0"/>
                  </a:lnTo>
                  <a:close/>
                </a:path>
              </a:pathLst>
            </a:custGeom>
            <a:solidFill>
              <a:srgbClr val="D12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979004" y="989177"/>
            <a:ext cx="20548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400" spc="-472" baseline="13888" dirty="0">
                <a:solidFill>
                  <a:srgbClr val="D1282D"/>
                </a:solidFill>
                <a:latin typeface="Gill Sans MT"/>
                <a:cs typeface="Gill Sans MT"/>
              </a:rPr>
              <a:t>S</a:t>
            </a:r>
            <a:r>
              <a:rPr sz="2000" b="1" spc="-315" dirty="0">
                <a:solidFill>
                  <a:srgbClr val="FFFFFF"/>
                </a:solidFill>
                <a:latin typeface="Gill Sans Ultra Bold"/>
                <a:cs typeface="Gill Sans Ultra Bold"/>
              </a:rPr>
              <a:t>D</a:t>
            </a:r>
            <a:r>
              <a:rPr sz="2400" spc="-472" baseline="13888" dirty="0">
                <a:solidFill>
                  <a:srgbClr val="D1282D"/>
                </a:solidFill>
                <a:latin typeface="Gill Sans MT"/>
                <a:cs typeface="Gill Sans MT"/>
              </a:rPr>
              <a:t>ub</a:t>
            </a:r>
            <a:r>
              <a:rPr sz="2000" b="1" spc="-315" dirty="0">
                <a:solidFill>
                  <a:srgbClr val="FFFFFF"/>
                </a:solidFill>
                <a:latin typeface="Gill Sans Ultra Bold"/>
                <a:cs typeface="Gill Sans Ultra Bold"/>
              </a:rPr>
              <a:t>i</a:t>
            </a:r>
            <a:r>
              <a:rPr sz="2400" spc="-472" baseline="13888" dirty="0">
                <a:solidFill>
                  <a:srgbClr val="D1282D"/>
                </a:solidFill>
                <a:latin typeface="Gill Sans MT"/>
                <a:cs typeface="Gill Sans MT"/>
              </a:rPr>
              <a:t>t</a:t>
            </a:r>
            <a:r>
              <a:rPr sz="2000" b="1" spc="-315" dirty="0">
                <a:solidFill>
                  <a:srgbClr val="FFFFFF"/>
                </a:solidFill>
                <a:latin typeface="Gill Sans Ultra Bold"/>
                <a:cs typeface="Gill Sans Ultra Bold"/>
              </a:rPr>
              <a:t>m</a:t>
            </a:r>
            <a:r>
              <a:rPr sz="2400" spc="-472" baseline="13888" dirty="0">
                <a:solidFill>
                  <a:srgbClr val="D1282D"/>
                </a:solidFill>
                <a:latin typeface="Gill Sans MT"/>
                <a:cs typeface="Gill Sans MT"/>
              </a:rPr>
              <a:t>ítulo</a:t>
            </a:r>
            <a:r>
              <a:rPr sz="2000" b="1" spc="-315" dirty="0">
                <a:solidFill>
                  <a:srgbClr val="FFFFFF"/>
                </a:solidFill>
                <a:latin typeface="Gill Sans Ultra Bold"/>
                <a:cs typeface="Gill Sans Ultra Bold"/>
              </a:rPr>
              <a:t>e</a:t>
            </a:r>
            <a:r>
              <a:rPr sz="2400" spc="-472" baseline="13888" dirty="0">
                <a:solidFill>
                  <a:srgbClr val="D1282D"/>
                </a:solidFill>
                <a:latin typeface="Gill Sans MT"/>
                <a:cs typeface="Gill Sans MT"/>
              </a:rPr>
              <a:t>1</a:t>
            </a:r>
            <a:r>
              <a:rPr sz="2000" b="1" spc="-315" dirty="0">
                <a:solidFill>
                  <a:srgbClr val="FFFFFF"/>
                </a:solidFill>
                <a:latin typeface="Gill Sans Ultra Bold"/>
                <a:cs typeface="Gill Sans Ultra Bold"/>
              </a:rPr>
              <a:t>nsiones</a:t>
            </a:r>
            <a:endParaRPr sz="2000">
              <a:latin typeface="Gill Sans Ultra Bold"/>
              <a:cs typeface="Gill Sans Ultra Bold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424802"/>
            <a:ext cx="8964295" cy="561975"/>
          </a:xfrm>
          <a:custGeom>
            <a:avLst/>
            <a:gdLst/>
            <a:ahLst/>
            <a:cxnLst/>
            <a:rect l="l" t="t" r="r" b="b"/>
            <a:pathLst>
              <a:path w="8964295" h="561975">
                <a:moveTo>
                  <a:pt x="8964002" y="0"/>
                </a:moveTo>
                <a:lnTo>
                  <a:pt x="0" y="0"/>
                </a:lnTo>
                <a:lnTo>
                  <a:pt x="0" y="561594"/>
                </a:lnTo>
                <a:lnTo>
                  <a:pt x="4481995" y="561594"/>
                </a:lnTo>
                <a:lnTo>
                  <a:pt x="8964002" y="561594"/>
                </a:lnTo>
                <a:lnTo>
                  <a:pt x="8964002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48475" y="456018"/>
            <a:ext cx="7817484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800" dirty="0"/>
              <a:t>5</a:t>
            </a:r>
            <a:r>
              <a:rPr sz="2800" spc="-5" dirty="0"/>
              <a:t>.</a:t>
            </a:r>
            <a:r>
              <a:rPr sz="2800" spc="-665" dirty="0"/>
              <a:t>2</a:t>
            </a:r>
            <a:r>
              <a:rPr sz="975" spc="-60" baseline="-42735" dirty="0">
                <a:solidFill>
                  <a:srgbClr val="F1F1F1"/>
                </a:solidFill>
              </a:rPr>
              <a:t>1</a:t>
            </a:r>
            <a:r>
              <a:rPr sz="975" spc="7" baseline="-42735" dirty="0">
                <a:solidFill>
                  <a:srgbClr val="F1F1F1"/>
                </a:solidFill>
              </a:rPr>
              <a:t>.</a:t>
            </a:r>
            <a:r>
              <a:rPr sz="975" spc="-352" baseline="-42735" dirty="0">
                <a:solidFill>
                  <a:srgbClr val="F1F1F1"/>
                </a:solidFill>
              </a:rPr>
              <a:t>C</a:t>
            </a:r>
            <a:r>
              <a:rPr sz="2800" spc="-405" dirty="0"/>
              <a:t>.</a:t>
            </a:r>
            <a:r>
              <a:rPr sz="975" spc="-52" baseline="-42735" dirty="0">
                <a:solidFill>
                  <a:srgbClr val="F1F1F1"/>
                </a:solidFill>
              </a:rPr>
              <a:t>AM</a:t>
            </a:r>
            <a:r>
              <a:rPr sz="975" spc="-487" baseline="-42735" dirty="0">
                <a:solidFill>
                  <a:srgbClr val="F1F1F1"/>
                </a:solidFill>
              </a:rPr>
              <a:t>P</a:t>
            </a:r>
            <a:r>
              <a:rPr sz="2800" spc="-1705" dirty="0"/>
              <a:t>C</a:t>
            </a:r>
            <a:r>
              <a:rPr sz="975" spc="-67" baseline="-42735" dirty="0">
                <a:solidFill>
                  <a:srgbClr val="F1F1F1"/>
                </a:solidFill>
              </a:rPr>
              <a:t>U</a:t>
            </a:r>
            <a:r>
              <a:rPr sz="975" spc="15" baseline="-42735" dirty="0">
                <a:solidFill>
                  <a:srgbClr val="F1F1F1"/>
                </a:solidFill>
              </a:rPr>
              <a:t>S</a:t>
            </a:r>
            <a:r>
              <a:rPr sz="975" spc="-157" baseline="-42735" dirty="0">
                <a:solidFill>
                  <a:srgbClr val="F1F1F1"/>
                </a:solidFill>
              </a:rPr>
              <a:t> </a:t>
            </a:r>
            <a:r>
              <a:rPr sz="975" spc="-60" baseline="-42735" dirty="0">
                <a:solidFill>
                  <a:srgbClr val="F1F1F1"/>
                </a:solidFill>
              </a:rPr>
              <a:t>D</a:t>
            </a:r>
            <a:r>
              <a:rPr sz="975" spc="22" baseline="-42735" dirty="0">
                <a:solidFill>
                  <a:srgbClr val="F1F1F1"/>
                </a:solidFill>
              </a:rPr>
              <a:t>E</a:t>
            </a:r>
            <a:r>
              <a:rPr sz="975" spc="-142" baseline="-42735" dirty="0">
                <a:solidFill>
                  <a:srgbClr val="F1F1F1"/>
                </a:solidFill>
              </a:rPr>
              <a:t> </a:t>
            </a:r>
            <a:r>
              <a:rPr sz="975" spc="-757" baseline="-42735" dirty="0">
                <a:solidFill>
                  <a:srgbClr val="F1F1F1"/>
                </a:solidFill>
              </a:rPr>
              <a:t>M</a:t>
            </a:r>
            <a:r>
              <a:rPr sz="2800" spc="-1090" dirty="0"/>
              <a:t>o</a:t>
            </a:r>
            <a:r>
              <a:rPr sz="975" spc="-44" baseline="-42735" dirty="0">
                <a:solidFill>
                  <a:srgbClr val="F1F1F1"/>
                </a:solidFill>
              </a:rPr>
              <a:t>Ó</a:t>
            </a:r>
            <a:r>
              <a:rPr sz="975" spc="-82" baseline="-42735" dirty="0">
                <a:solidFill>
                  <a:srgbClr val="F1F1F1"/>
                </a:solidFill>
              </a:rPr>
              <a:t>S</a:t>
            </a:r>
            <a:r>
              <a:rPr sz="975" spc="-120" baseline="-42735" dirty="0">
                <a:solidFill>
                  <a:srgbClr val="F1F1F1"/>
                </a:solidFill>
              </a:rPr>
              <a:t>T</a:t>
            </a:r>
            <a:r>
              <a:rPr sz="975" spc="-802" baseline="-42735" dirty="0">
                <a:solidFill>
                  <a:srgbClr val="F1F1F1"/>
                </a:solidFill>
              </a:rPr>
              <a:t>O</a:t>
            </a:r>
            <a:r>
              <a:rPr sz="2800" spc="-910" dirty="0"/>
              <a:t>n</a:t>
            </a:r>
            <a:r>
              <a:rPr sz="975" spc="-67" baseline="-42735" dirty="0">
                <a:solidFill>
                  <a:srgbClr val="F1F1F1"/>
                </a:solidFill>
              </a:rPr>
              <a:t>LE</a:t>
            </a:r>
            <a:r>
              <a:rPr sz="975" spc="67" baseline="-42735" dirty="0">
                <a:solidFill>
                  <a:srgbClr val="F1F1F1"/>
                </a:solidFill>
              </a:rPr>
              <a:t>S</a:t>
            </a:r>
            <a:r>
              <a:rPr sz="2800" dirty="0"/>
              <a:t>cep</a:t>
            </a:r>
            <a:r>
              <a:rPr sz="2800" spc="5" dirty="0"/>
              <a:t>t</a:t>
            </a:r>
            <a:r>
              <a:rPr sz="2800" dirty="0"/>
              <a:t>o y</a:t>
            </a:r>
            <a:r>
              <a:rPr sz="2800" spc="-5" dirty="0"/>
              <a:t> </a:t>
            </a:r>
            <a:r>
              <a:rPr sz="2800" dirty="0"/>
              <a:t>D</a:t>
            </a:r>
            <a:r>
              <a:rPr sz="2800" spc="-5" dirty="0"/>
              <a:t>im</a:t>
            </a:r>
            <a:r>
              <a:rPr sz="2800" dirty="0"/>
              <a:t>ensi</a:t>
            </a:r>
            <a:r>
              <a:rPr sz="2800" spc="-5" dirty="0"/>
              <a:t>o</a:t>
            </a:r>
            <a:r>
              <a:rPr sz="2800" spc="5" dirty="0"/>
              <a:t>n</a:t>
            </a:r>
            <a:r>
              <a:rPr sz="2800" dirty="0"/>
              <a:t>es de </a:t>
            </a:r>
            <a:r>
              <a:rPr sz="2800" spc="-5" dirty="0"/>
              <a:t>l</a:t>
            </a:r>
            <a:r>
              <a:rPr sz="2800" dirty="0"/>
              <a:t>a</a:t>
            </a:r>
            <a:r>
              <a:rPr sz="2800" spc="10" dirty="0"/>
              <a:t> </a:t>
            </a:r>
            <a:r>
              <a:rPr sz="2800" spc="-10" dirty="0"/>
              <a:t>c</a:t>
            </a:r>
            <a:r>
              <a:rPr sz="2800" dirty="0"/>
              <a:t>a</a:t>
            </a:r>
            <a:r>
              <a:rPr sz="2800" spc="-5" dirty="0"/>
              <a:t>li</a:t>
            </a:r>
            <a:r>
              <a:rPr sz="2800" dirty="0"/>
              <a:t>dad de se</a:t>
            </a:r>
            <a:r>
              <a:rPr sz="2800" spc="90" dirty="0"/>
              <a:t>r</a:t>
            </a:r>
            <a:r>
              <a:rPr sz="2800" dirty="0"/>
              <a:t>v</a:t>
            </a:r>
            <a:r>
              <a:rPr sz="2800" spc="-5" dirty="0"/>
              <a:t>i</a:t>
            </a:r>
            <a:r>
              <a:rPr sz="2800" dirty="0"/>
              <a:t>c</a:t>
            </a:r>
            <a:r>
              <a:rPr sz="2800" spc="-5" dirty="0"/>
              <a:t>i</a:t>
            </a:r>
            <a:r>
              <a:rPr sz="2800" dirty="0"/>
              <a:t>o</a:t>
            </a:r>
            <a:endParaRPr sz="2800"/>
          </a:p>
        </p:txBody>
      </p:sp>
      <p:sp>
        <p:nvSpPr>
          <p:cNvPr id="14" name="object 14"/>
          <p:cNvSpPr/>
          <p:nvPr/>
        </p:nvSpPr>
        <p:spPr>
          <a:xfrm>
            <a:off x="76682" y="1626476"/>
            <a:ext cx="8860790" cy="4225925"/>
          </a:xfrm>
          <a:custGeom>
            <a:avLst/>
            <a:gdLst/>
            <a:ahLst/>
            <a:cxnLst/>
            <a:rect l="l" t="t" r="r" b="b"/>
            <a:pathLst>
              <a:path w="8860790" h="4225925">
                <a:moveTo>
                  <a:pt x="4430522" y="4225683"/>
                </a:moveTo>
                <a:lnTo>
                  <a:pt x="0" y="4225683"/>
                </a:lnTo>
                <a:lnTo>
                  <a:pt x="0" y="0"/>
                </a:lnTo>
                <a:lnTo>
                  <a:pt x="8860675" y="0"/>
                </a:lnTo>
                <a:lnTo>
                  <a:pt x="8860675" y="4225683"/>
                </a:lnTo>
                <a:lnTo>
                  <a:pt x="4430522" y="4225683"/>
                </a:lnTo>
                <a:close/>
              </a:path>
            </a:pathLst>
          </a:custGeom>
          <a:ln w="935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55054" y="1659940"/>
            <a:ext cx="8509000" cy="35420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6415" marR="5080" indent="-514350">
              <a:lnSpc>
                <a:spcPct val="110000"/>
              </a:lnSpc>
              <a:spcBef>
                <a:spcPts val="95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2100" b="1" i="1" spc="-5" dirty="0">
                <a:solidFill>
                  <a:srgbClr val="C00000"/>
                </a:solidFill>
                <a:latin typeface="Gill Sans MT"/>
                <a:cs typeface="Gill Sans MT"/>
              </a:rPr>
              <a:t>Elementos</a:t>
            </a:r>
            <a:r>
              <a:rPr sz="2100" b="1" i="1" spc="1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2100" b="1" i="1" spc="-5" dirty="0">
                <a:solidFill>
                  <a:srgbClr val="C00000"/>
                </a:solidFill>
                <a:latin typeface="Gill Sans MT"/>
                <a:cs typeface="Gill Sans MT"/>
              </a:rPr>
              <a:t>tangibles</a:t>
            </a:r>
            <a:r>
              <a:rPr sz="2100" spc="-5" dirty="0">
                <a:latin typeface="Gill Sans MT"/>
                <a:cs typeface="Gill Sans MT"/>
              </a:rPr>
              <a:t>:</a:t>
            </a:r>
            <a:r>
              <a:rPr sz="2100" spc="-204" dirty="0">
                <a:latin typeface="Gill Sans MT"/>
                <a:cs typeface="Gill Sans MT"/>
              </a:rPr>
              <a:t> </a:t>
            </a:r>
            <a:r>
              <a:rPr sz="2100" spc="-5" dirty="0">
                <a:latin typeface="Gill Sans MT"/>
                <a:cs typeface="Gill Sans MT"/>
              </a:rPr>
              <a:t>apariencia</a:t>
            </a:r>
            <a:r>
              <a:rPr sz="2100" spc="10" dirty="0">
                <a:latin typeface="Gill Sans MT"/>
                <a:cs typeface="Gill Sans MT"/>
              </a:rPr>
              <a:t> </a:t>
            </a:r>
            <a:r>
              <a:rPr sz="2100" spc="-5" dirty="0">
                <a:latin typeface="Gill Sans MT"/>
                <a:cs typeface="Gill Sans MT"/>
              </a:rPr>
              <a:t>de las</a:t>
            </a:r>
            <a:r>
              <a:rPr sz="2100" dirty="0">
                <a:latin typeface="Gill Sans MT"/>
                <a:cs typeface="Gill Sans MT"/>
              </a:rPr>
              <a:t> </a:t>
            </a:r>
            <a:r>
              <a:rPr sz="2100" spc="-5" dirty="0">
                <a:latin typeface="Gill Sans MT"/>
                <a:cs typeface="Gill Sans MT"/>
              </a:rPr>
              <a:t>instalaciones</a:t>
            </a:r>
            <a:r>
              <a:rPr sz="2100" spc="5" dirty="0">
                <a:latin typeface="Gill Sans MT"/>
                <a:cs typeface="Gill Sans MT"/>
              </a:rPr>
              <a:t> </a:t>
            </a:r>
            <a:r>
              <a:rPr sz="2100" spc="-5" dirty="0">
                <a:latin typeface="Gill Sans MT"/>
                <a:cs typeface="Gill Sans MT"/>
              </a:rPr>
              <a:t>físicas,</a:t>
            </a:r>
            <a:r>
              <a:rPr sz="2100" spc="-200" dirty="0">
                <a:latin typeface="Gill Sans MT"/>
                <a:cs typeface="Gill Sans MT"/>
              </a:rPr>
              <a:t> </a:t>
            </a:r>
            <a:r>
              <a:rPr sz="2100" spc="-10" dirty="0">
                <a:latin typeface="Gill Sans MT"/>
                <a:cs typeface="Gill Sans MT"/>
              </a:rPr>
              <a:t>la</a:t>
            </a:r>
            <a:r>
              <a:rPr sz="2100" spc="5" dirty="0">
                <a:latin typeface="Gill Sans MT"/>
                <a:cs typeface="Gill Sans MT"/>
              </a:rPr>
              <a:t> </a:t>
            </a:r>
            <a:r>
              <a:rPr sz="2100" spc="-5" dirty="0">
                <a:latin typeface="Gill Sans MT"/>
                <a:cs typeface="Gill Sans MT"/>
              </a:rPr>
              <a:t>modernidad </a:t>
            </a:r>
            <a:r>
              <a:rPr sz="2100" spc="-565" dirty="0">
                <a:latin typeface="Gill Sans MT"/>
                <a:cs typeface="Gill Sans MT"/>
              </a:rPr>
              <a:t> </a:t>
            </a:r>
            <a:r>
              <a:rPr sz="2100" spc="-5" dirty="0">
                <a:latin typeface="Gill Sans MT"/>
                <a:cs typeface="Gill Sans MT"/>
              </a:rPr>
              <a:t>de los </a:t>
            </a:r>
            <a:r>
              <a:rPr sz="2100" dirty="0">
                <a:latin typeface="Gill Sans MT"/>
                <a:cs typeface="Gill Sans MT"/>
              </a:rPr>
              <a:t>equipos, </a:t>
            </a:r>
            <a:r>
              <a:rPr sz="2100" spc="-5" dirty="0">
                <a:latin typeface="Gill Sans MT"/>
                <a:cs typeface="Gill Sans MT"/>
              </a:rPr>
              <a:t>aspecto de los materiales de comunicación </a:t>
            </a:r>
            <a:r>
              <a:rPr sz="2100" dirty="0">
                <a:latin typeface="Gill Sans MT"/>
                <a:cs typeface="Gill Sans MT"/>
              </a:rPr>
              <a:t>y </a:t>
            </a:r>
            <a:r>
              <a:rPr sz="2100" spc="-5" dirty="0">
                <a:latin typeface="Gill Sans MT"/>
                <a:cs typeface="Gill Sans MT"/>
              </a:rPr>
              <a:t>la </a:t>
            </a:r>
            <a:r>
              <a:rPr sz="2100" spc="-10" dirty="0">
                <a:latin typeface="Gill Sans MT"/>
                <a:cs typeface="Gill Sans MT"/>
              </a:rPr>
              <a:t>apariencia </a:t>
            </a:r>
            <a:r>
              <a:rPr sz="2100" spc="-5" dirty="0">
                <a:latin typeface="Gill Sans MT"/>
                <a:cs typeface="Gill Sans MT"/>
              </a:rPr>
              <a:t> física</a:t>
            </a:r>
            <a:r>
              <a:rPr sz="2100" spc="-10" dirty="0">
                <a:latin typeface="Gill Sans MT"/>
                <a:cs typeface="Gill Sans MT"/>
              </a:rPr>
              <a:t> </a:t>
            </a:r>
            <a:r>
              <a:rPr sz="2100" spc="-5" dirty="0">
                <a:latin typeface="Gill Sans MT"/>
                <a:cs typeface="Gill Sans MT"/>
              </a:rPr>
              <a:t>de</a:t>
            </a:r>
            <a:r>
              <a:rPr sz="2100" spc="5" dirty="0">
                <a:latin typeface="Gill Sans MT"/>
                <a:cs typeface="Gill Sans MT"/>
              </a:rPr>
              <a:t> </a:t>
            </a:r>
            <a:r>
              <a:rPr sz="2100" spc="-5" dirty="0">
                <a:latin typeface="Gill Sans MT"/>
                <a:cs typeface="Gill Sans MT"/>
              </a:rPr>
              <a:t>las</a:t>
            </a:r>
            <a:r>
              <a:rPr sz="2100" spc="5" dirty="0">
                <a:latin typeface="Gill Sans MT"/>
                <a:cs typeface="Gill Sans MT"/>
              </a:rPr>
              <a:t> </a:t>
            </a:r>
            <a:r>
              <a:rPr sz="2100" spc="-5" dirty="0">
                <a:latin typeface="Gill Sans MT"/>
                <a:cs typeface="Gill Sans MT"/>
              </a:rPr>
              <a:t>personas.</a:t>
            </a:r>
            <a:endParaRPr sz="2100">
              <a:latin typeface="Gill Sans MT"/>
              <a:cs typeface="Gill Sans MT"/>
            </a:endParaRPr>
          </a:p>
          <a:p>
            <a:pPr marL="526415" indent="-514350">
              <a:lnSpc>
                <a:spcPct val="100000"/>
              </a:lnSpc>
              <a:spcBef>
                <a:spcPts val="25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2100" b="1" i="1" spc="-5" dirty="0">
                <a:solidFill>
                  <a:srgbClr val="C00000"/>
                </a:solidFill>
                <a:latin typeface="Gill Sans MT"/>
                <a:cs typeface="Gill Sans MT"/>
              </a:rPr>
              <a:t>Fiabilidad</a:t>
            </a:r>
            <a:r>
              <a:rPr sz="2100" b="1" spc="-5" dirty="0">
                <a:solidFill>
                  <a:srgbClr val="C00000"/>
                </a:solidFill>
                <a:latin typeface="Gill Sans Ultra Bold"/>
                <a:cs typeface="Gill Sans Ultra Bold"/>
              </a:rPr>
              <a:t>:</a:t>
            </a:r>
            <a:r>
              <a:rPr sz="2100" b="1" spc="-114" dirty="0">
                <a:solidFill>
                  <a:srgbClr val="C00000"/>
                </a:solidFill>
                <a:latin typeface="Gill Sans Ultra Bold"/>
                <a:cs typeface="Gill Sans Ultra Bold"/>
              </a:rPr>
              <a:t> </a:t>
            </a:r>
            <a:r>
              <a:rPr sz="2100" spc="-10" dirty="0">
                <a:latin typeface="Gill Sans MT"/>
                <a:cs typeface="Gill Sans MT"/>
              </a:rPr>
              <a:t>realización</a:t>
            </a:r>
            <a:r>
              <a:rPr sz="2100" dirty="0">
                <a:latin typeface="Gill Sans MT"/>
                <a:cs typeface="Gill Sans MT"/>
              </a:rPr>
              <a:t> </a:t>
            </a:r>
            <a:r>
              <a:rPr sz="2100" spc="-5" dirty="0">
                <a:latin typeface="Gill Sans MT"/>
                <a:cs typeface="Gill Sans MT"/>
              </a:rPr>
              <a:t>del </a:t>
            </a:r>
            <a:r>
              <a:rPr sz="2100" dirty="0">
                <a:latin typeface="Gill Sans MT"/>
                <a:cs typeface="Gill Sans MT"/>
              </a:rPr>
              <a:t>servicio</a:t>
            </a:r>
            <a:r>
              <a:rPr sz="2100" spc="10" dirty="0">
                <a:latin typeface="Gill Sans MT"/>
                <a:cs typeface="Gill Sans MT"/>
              </a:rPr>
              <a:t> </a:t>
            </a:r>
            <a:r>
              <a:rPr sz="2100" spc="-10" dirty="0">
                <a:latin typeface="Gill Sans MT"/>
                <a:cs typeface="Gill Sans MT"/>
              </a:rPr>
              <a:t>prometido</a:t>
            </a:r>
            <a:r>
              <a:rPr sz="2100" spc="10" dirty="0">
                <a:latin typeface="Gill Sans MT"/>
                <a:cs typeface="Gill Sans MT"/>
              </a:rPr>
              <a:t> </a:t>
            </a:r>
            <a:r>
              <a:rPr sz="2100" spc="-5" dirty="0">
                <a:latin typeface="Gill Sans MT"/>
                <a:cs typeface="Gill Sans MT"/>
              </a:rPr>
              <a:t>de</a:t>
            </a:r>
            <a:r>
              <a:rPr sz="2100" spc="5" dirty="0">
                <a:latin typeface="Gill Sans MT"/>
                <a:cs typeface="Gill Sans MT"/>
              </a:rPr>
              <a:t> </a:t>
            </a:r>
            <a:r>
              <a:rPr sz="2100" spc="-10" dirty="0">
                <a:latin typeface="Gill Sans MT"/>
                <a:cs typeface="Gill Sans MT"/>
              </a:rPr>
              <a:t>forma</a:t>
            </a:r>
            <a:r>
              <a:rPr sz="2100" spc="10" dirty="0">
                <a:latin typeface="Gill Sans MT"/>
                <a:cs typeface="Gill Sans MT"/>
              </a:rPr>
              <a:t> </a:t>
            </a:r>
            <a:r>
              <a:rPr sz="2100" spc="-10" dirty="0">
                <a:latin typeface="Gill Sans MT"/>
                <a:cs typeface="Gill Sans MT"/>
              </a:rPr>
              <a:t>precisa.</a:t>
            </a:r>
            <a:endParaRPr sz="2100">
              <a:latin typeface="Gill Sans MT"/>
              <a:cs typeface="Gill Sans MT"/>
            </a:endParaRPr>
          </a:p>
          <a:p>
            <a:pPr marL="526415" marR="192405" indent="-514350">
              <a:lnSpc>
                <a:spcPts val="2770"/>
              </a:lnSpc>
              <a:spcBef>
                <a:spcPts val="12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2100" b="1" i="1" spc="-5" dirty="0">
                <a:solidFill>
                  <a:srgbClr val="C00000"/>
                </a:solidFill>
                <a:latin typeface="Gill Sans MT"/>
                <a:cs typeface="Gill Sans MT"/>
              </a:rPr>
              <a:t>Capacidad </a:t>
            </a:r>
            <a:r>
              <a:rPr sz="2100" b="1" i="1" dirty="0">
                <a:solidFill>
                  <a:srgbClr val="C00000"/>
                </a:solidFill>
                <a:latin typeface="Gill Sans MT"/>
                <a:cs typeface="Gill Sans MT"/>
              </a:rPr>
              <a:t>de </a:t>
            </a:r>
            <a:r>
              <a:rPr sz="2100" b="1" i="1" spc="-5" dirty="0">
                <a:solidFill>
                  <a:srgbClr val="C00000"/>
                </a:solidFill>
                <a:latin typeface="Gill Sans MT"/>
                <a:cs typeface="Gill Sans MT"/>
              </a:rPr>
              <a:t>respuesta</a:t>
            </a:r>
            <a:r>
              <a:rPr sz="2100" spc="-5" dirty="0">
                <a:solidFill>
                  <a:srgbClr val="C00000"/>
                </a:solidFill>
                <a:latin typeface="Gill Sans MT"/>
                <a:cs typeface="Gill Sans MT"/>
              </a:rPr>
              <a:t>: </a:t>
            </a:r>
            <a:r>
              <a:rPr sz="2100" spc="-5" dirty="0">
                <a:latin typeface="Gill Sans MT"/>
                <a:cs typeface="Gill Sans MT"/>
              </a:rPr>
              <a:t>disponibilidad</a:t>
            </a:r>
            <a:r>
              <a:rPr sz="2100" spc="-10" dirty="0">
                <a:latin typeface="Gill Sans MT"/>
                <a:cs typeface="Gill Sans MT"/>
              </a:rPr>
              <a:t> </a:t>
            </a:r>
            <a:r>
              <a:rPr sz="2100" dirty="0">
                <a:latin typeface="Gill Sans MT"/>
                <a:cs typeface="Gill Sans MT"/>
              </a:rPr>
              <a:t>para</a:t>
            </a:r>
            <a:r>
              <a:rPr sz="2100" spc="5" dirty="0">
                <a:latin typeface="Gill Sans MT"/>
                <a:cs typeface="Gill Sans MT"/>
              </a:rPr>
              <a:t> </a:t>
            </a:r>
            <a:r>
              <a:rPr sz="2100" spc="-5" dirty="0">
                <a:latin typeface="Gill Sans MT"/>
                <a:cs typeface="Gill Sans MT"/>
              </a:rPr>
              <a:t>atender</a:t>
            </a:r>
            <a:r>
              <a:rPr sz="2100" dirty="0">
                <a:latin typeface="Gill Sans MT"/>
                <a:cs typeface="Gill Sans MT"/>
              </a:rPr>
              <a:t> a</a:t>
            </a:r>
            <a:r>
              <a:rPr sz="2100" spc="5" dirty="0">
                <a:latin typeface="Gill Sans MT"/>
                <a:cs typeface="Gill Sans MT"/>
              </a:rPr>
              <a:t> </a:t>
            </a:r>
            <a:r>
              <a:rPr sz="2100" spc="-5" dirty="0">
                <a:latin typeface="Gill Sans MT"/>
                <a:cs typeface="Gill Sans MT"/>
              </a:rPr>
              <a:t>los clientes</a:t>
            </a:r>
            <a:r>
              <a:rPr sz="2100" spc="5" dirty="0">
                <a:latin typeface="Gill Sans MT"/>
                <a:cs typeface="Gill Sans MT"/>
              </a:rPr>
              <a:t> </a:t>
            </a:r>
            <a:r>
              <a:rPr sz="2100" spc="-5" dirty="0">
                <a:latin typeface="Gill Sans MT"/>
                <a:cs typeface="Gill Sans MT"/>
              </a:rPr>
              <a:t>con </a:t>
            </a:r>
            <a:r>
              <a:rPr sz="2100" spc="-570" dirty="0">
                <a:latin typeface="Gill Sans MT"/>
                <a:cs typeface="Gill Sans MT"/>
              </a:rPr>
              <a:t> </a:t>
            </a:r>
            <a:r>
              <a:rPr sz="2100" spc="-10" dirty="0">
                <a:latin typeface="Gill Sans MT"/>
                <a:cs typeface="Gill Sans MT"/>
              </a:rPr>
              <a:t>rapidez.</a:t>
            </a:r>
            <a:endParaRPr sz="2100">
              <a:latin typeface="Gill Sans MT"/>
              <a:cs typeface="Gill Sans MT"/>
            </a:endParaRPr>
          </a:p>
          <a:p>
            <a:pPr marL="526415" marR="28575" indent="-514350">
              <a:lnSpc>
                <a:spcPts val="2770"/>
              </a:lnSpc>
              <a:spcBef>
                <a:spcPts val="5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2100" b="1" i="1" spc="-10" dirty="0">
                <a:solidFill>
                  <a:srgbClr val="C00000"/>
                </a:solidFill>
                <a:latin typeface="Gill Sans MT"/>
                <a:cs typeface="Gill Sans MT"/>
              </a:rPr>
              <a:t>Profesionalidad:</a:t>
            </a:r>
            <a:r>
              <a:rPr sz="2100" b="1" i="1" spc="3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2100" spc="-5" dirty="0">
                <a:latin typeface="Gill Sans MT"/>
                <a:cs typeface="Gill Sans MT"/>
              </a:rPr>
              <a:t>mano</a:t>
            </a:r>
            <a:r>
              <a:rPr sz="2100" spc="25" dirty="0">
                <a:latin typeface="Gill Sans MT"/>
                <a:cs typeface="Gill Sans MT"/>
              </a:rPr>
              <a:t> </a:t>
            </a:r>
            <a:r>
              <a:rPr sz="2100" spc="-5" dirty="0">
                <a:latin typeface="Gill Sans MT"/>
                <a:cs typeface="Gill Sans MT"/>
              </a:rPr>
              <a:t>de</a:t>
            </a:r>
            <a:r>
              <a:rPr sz="2100" spc="15" dirty="0">
                <a:latin typeface="Gill Sans MT"/>
                <a:cs typeface="Gill Sans MT"/>
              </a:rPr>
              <a:t> </a:t>
            </a:r>
            <a:r>
              <a:rPr sz="2100" spc="-5" dirty="0">
                <a:latin typeface="Gill Sans MT"/>
                <a:cs typeface="Gill Sans MT"/>
              </a:rPr>
              <a:t>obra</a:t>
            </a:r>
            <a:r>
              <a:rPr sz="2100" spc="15" dirty="0">
                <a:latin typeface="Gill Sans MT"/>
                <a:cs typeface="Gill Sans MT"/>
              </a:rPr>
              <a:t> </a:t>
            </a:r>
            <a:r>
              <a:rPr sz="2100" spc="-5" dirty="0">
                <a:latin typeface="Gill Sans MT"/>
                <a:cs typeface="Gill Sans MT"/>
              </a:rPr>
              <a:t>con</a:t>
            </a:r>
            <a:r>
              <a:rPr sz="2100" spc="20" dirty="0">
                <a:latin typeface="Gill Sans MT"/>
                <a:cs typeface="Gill Sans MT"/>
              </a:rPr>
              <a:t> </a:t>
            </a:r>
            <a:r>
              <a:rPr sz="2100" spc="-5" dirty="0">
                <a:latin typeface="Gill Sans MT"/>
                <a:cs typeface="Gill Sans MT"/>
              </a:rPr>
              <a:t>actitudes</a:t>
            </a:r>
            <a:r>
              <a:rPr sz="2100" spc="5" dirty="0">
                <a:latin typeface="Gill Sans MT"/>
                <a:cs typeface="Gill Sans MT"/>
              </a:rPr>
              <a:t> </a:t>
            </a:r>
            <a:r>
              <a:rPr sz="2100" dirty="0">
                <a:latin typeface="Gill Sans MT"/>
                <a:cs typeface="Gill Sans MT"/>
              </a:rPr>
              <a:t>y</a:t>
            </a:r>
            <a:r>
              <a:rPr sz="2100" spc="15" dirty="0">
                <a:latin typeface="Gill Sans MT"/>
                <a:cs typeface="Gill Sans MT"/>
              </a:rPr>
              <a:t> </a:t>
            </a:r>
            <a:r>
              <a:rPr sz="2100" spc="-10" dirty="0">
                <a:latin typeface="Gill Sans MT"/>
                <a:cs typeface="Gill Sans MT"/>
              </a:rPr>
              <a:t>aptitudes</a:t>
            </a:r>
            <a:r>
              <a:rPr sz="2100" spc="5" dirty="0">
                <a:latin typeface="Gill Sans MT"/>
                <a:cs typeface="Gill Sans MT"/>
              </a:rPr>
              <a:t> </a:t>
            </a:r>
            <a:r>
              <a:rPr sz="2100" spc="-5" dirty="0">
                <a:latin typeface="Gill Sans MT"/>
                <a:cs typeface="Gill Sans MT"/>
              </a:rPr>
              <a:t>necesarias</a:t>
            </a:r>
            <a:r>
              <a:rPr sz="2100" spc="15" dirty="0">
                <a:latin typeface="Gill Sans MT"/>
                <a:cs typeface="Gill Sans MT"/>
              </a:rPr>
              <a:t> </a:t>
            </a:r>
            <a:r>
              <a:rPr sz="2100" spc="-5" dirty="0">
                <a:latin typeface="Gill Sans MT"/>
                <a:cs typeface="Gill Sans MT"/>
              </a:rPr>
              <a:t>para </a:t>
            </a:r>
            <a:r>
              <a:rPr sz="2100" spc="-570" dirty="0">
                <a:latin typeface="Gill Sans MT"/>
                <a:cs typeface="Gill Sans MT"/>
              </a:rPr>
              <a:t> </a:t>
            </a:r>
            <a:r>
              <a:rPr sz="2100" spc="-10" dirty="0">
                <a:latin typeface="Gill Sans MT"/>
                <a:cs typeface="Gill Sans MT"/>
              </a:rPr>
              <a:t>la</a:t>
            </a:r>
            <a:r>
              <a:rPr sz="2100" spc="5" dirty="0">
                <a:latin typeface="Gill Sans MT"/>
                <a:cs typeface="Gill Sans MT"/>
              </a:rPr>
              <a:t> </a:t>
            </a:r>
            <a:r>
              <a:rPr sz="2100" spc="-15" dirty="0">
                <a:latin typeface="Gill Sans MT"/>
                <a:cs typeface="Gill Sans MT"/>
              </a:rPr>
              <a:t>correcta</a:t>
            </a:r>
            <a:r>
              <a:rPr sz="2100" spc="5" dirty="0">
                <a:latin typeface="Gill Sans MT"/>
                <a:cs typeface="Gill Sans MT"/>
              </a:rPr>
              <a:t> </a:t>
            </a:r>
            <a:r>
              <a:rPr sz="2100" spc="-10" dirty="0">
                <a:latin typeface="Gill Sans MT"/>
                <a:cs typeface="Gill Sans MT"/>
              </a:rPr>
              <a:t>prestación</a:t>
            </a:r>
            <a:r>
              <a:rPr sz="2100" dirty="0">
                <a:latin typeface="Gill Sans MT"/>
                <a:cs typeface="Gill Sans MT"/>
              </a:rPr>
              <a:t> </a:t>
            </a:r>
            <a:r>
              <a:rPr sz="2100" spc="-5" dirty="0">
                <a:latin typeface="Gill Sans MT"/>
                <a:cs typeface="Gill Sans MT"/>
              </a:rPr>
              <a:t>del</a:t>
            </a:r>
            <a:r>
              <a:rPr sz="2100" dirty="0">
                <a:latin typeface="Gill Sans MT"/>
                <a:cs typeface="Gill Sans MT"/>
              </a:rPr>
              <a:t> servicio</a:t>
            </a:r>
            <a:endParaRPr sz="2100">
              <a:latin typeface="Gill Sans MT"/>
              <a:cs typeface="Gill Sans MT"/>
            </a:endParaRPr>
          </a:p>
          <a:p>
            <a:pPr marL="526415" indent="-514350">
              <a:lnSpc>
                <a:spcPct val="100000"/>
              </a:lnSpc>
              <a:spcBef>
                <a:spcPts val="114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2100" b="1" i="1" dirty="0">
                <a:solidFill>
                  <a:srgbClr val="C00000"/>
                </a:solidFill>
                <a:latin typeface="Gill Sans MT"/>
                <a:cs typeface="Gill Sans MT"/>
              </a:rPr>
              <a:t>Cortesía:</a:t>
            </a:r>
            <a:r>
              <a:rPr sz="2100" b="1" i="1" spc="-19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2100" spc="-5" dirty="0">
                <a:latin typeface="Gill Sans MT"/>
                <a:cs typeface="Gill Sans MT"/>
              </a:rPr>
              <a:t>amabilidad,</a:t>
            </a:r>
            <a:r>
              <a:rPr sz="2100" spc="-200" dirty="0">
                <a:latin typeface="Gill Sans MT"/>
                <a:cs typeface="Gill Sans MT"/>
              </a:rPr>
              <a:t> </a:t>
            </a:r>
            <a:r>
              <a:rPr sz="2100" spc="-5" dirty="0">
                <a:latin typeface="Gill Sans MT"/>
                <a:cs typeface="Gill Sans MT"/>
              </a:rPr>
              <a:t>atención,</a:t>
            </a:r>
            <a:r>
              <a:rPr sz="2100" spc="-204" dirty="0">
                <a:latin typeface="Gill Sans MT"/>
                <a:cs typeface="Gill Sans MT"/>
              </a:rPr>
              <a:t> </a:t>
            </a:r>
            <a:r>
              <a:rPr sz="2100" spc="-5" dirty="0">
                <a:latin typeface="Gill Sans MT"/>
                <a:cs typeface="Gill Sans MT"/>
              </a:rPr>
              <a:t>consideración</a:t>
            </a:r>
            <a:r>
              <a:rPr sz="2100" spc="5" dirty="0">
                <a:latin typeface="Gill Sans MT"/>
                <a:cs typeface="Gill Sans MT"/>
              </a:rPr>
              <a:t> </a:t>
            </a:r>
            <a:r>
              <a:rPr sz="2100" dirty="0">
                <a:latin typeface="Gill Sans MT"/>
                <a:cs typeface="Gill Sans MT"/>
              </a:rPr>
              <a:t>y</a:t>
            </a:r>
            <a:r>
              <a:rPr sz="2100" spc="15" dirty="0">
                <a:latin typeface="Gill Sans MT"/>
                <a:cs typeface="Gill Sans MT"/>
              </a:rPr>
              <a:t> </a:t>
            </a:r>
            <a:r>
              <a:rPr sz="2100" spc="-10" dirty="0">
                <a:latin typeface="Gill Sans MT"/>
                <a:cs typeface="Gill Sans MT"/>
              </a:rPr>
              <a:t>respeto</a:t>
            </a:r>
            <a:r>
              <a:rPr sz="2100" dirty="0">
                <a:latin typeface="Gill Sans MT"/>
                <a:cs typeface="Gill Sans MT"/>
              </a:rPr>
              <a:t> con</a:t>
            </a:r>
            <a:r>
              <a:rPr sz="2100" spc="5" dirty="0">
                <a:latin typeface="Gill Sans MT"/>
                <a:cs typeface="Gill Sans MT"/>
              </a:rPr>
              <a:t> </a:t>
            </a:r>
            <a:r>
              <a:rPr sz="2100" dirty="0">
                <a:latin typeface="Gill Sans MT"/>
                <a:cs typeface="Gill Sans MT"/>
              </a:rPr>
              <a:t>el</a:t>
            </a:r>
            <a:r>
              <a:rPr sz="2100" spc="5" dirty="0">
                <a:latin typeface="Gill Sans MT"/>
                <a:cs typeface="Gill Sans MT"/>
              </a:rPr>
              <a:t> </a:t>
            </a:r>
            <a:r>
              <a:rPr sz="2100" dirty="0">
                <a:latin typeface="Gill Sans MT"/>
                <a:cs typeface="Gill Sans MT"/>
              </a:rPr>
              <a:t>que el</a:t>
            </a:r>
            <a:endParaRPr sz="2100">
              <a:latin typeface="Gill Sans MT"/>
              <a:cs typeface="Gill Sans MT"/>
            </a:endParaRPr>
          </a:p>
          <a:p>
            <a:pPr marL="526415">
              <a:lnSpc>
                <a:spcPct val="100000"/>
              </a:lnSpc>
              <a:spcBef>
                <a:spcPts val="250"/>
              </a:spcBef>
            </a:pPr>
            <a:r>
              <a:rPr sz="2100" spc="-5" dirty="0">
                <a:latin typeface="Gill Sans MT"/>
                <a:cs typeface="Gill Sans MT"/>
              </a:rPr>
              <a:t>cliente</a:t>
            </a:r>
            <a:r>
              <a:rPr sz="2100" dirty="0">
                <a:latin typeface="Gill Sans MT"/>
                <a:cs typeface="Gill Sans MT"/>
              </a:rPr>
              <a:t> es</a:t>
            </a:r>
            <a:r>
              <a:rPr sz="2100" spc="-10" dirty="0">
                <a:latin typeface="Gill Sans MT"/>
                <a:cs typeface="Gill Sans MT"/>
              </a:rPr>
              <a:t> </a:t>
            </a:r>
            <a:r>
              <a:rPr sz="2100" spc="-5" dirty="0">
                <a:latin typeface="Gill Sans MT"/>
                <a:cs typeface="Gill Sans MT"/>
              </a:rPr>
              <a:t>tratado</a:t>
            </a:r>
            <a:r>
              <a:rPr sz="2100" dirty="0">
                <a:latin typeface="Gill Sans MT"/>
                <a:cs typeface="Gill Sans MT"/>
              </a:rPr>
              <a:t> por</a:t>
            </a:r>
            <a:r>
              <a:rPr sz="2100" spc="-5" dirty="0">
                <a:latin typeface="Gill Sans MT"/>
                <a:cs typeface="Gill Sans MT"/>
              </a:rPr>
              <a:t> el personal</a:t>
            </a:r>
            <a:r>
              <a:rPr sz="2100" spc="50" dirty="0">
                <a:latin typeface="Gill Sans MT"/>
                <a:cs typeface="Gill Sans MT"/>
              </a:rPr>
              <a:t> </a:t>
            </a:r>
            <a:r>
              <a:rPr sz="2100" spc="-5" dirty="0">
                <a:latin typeface="Gill Sans MT"/>
                <a:cs typeface="Gill Sans MT"/>
              </a:rPr>
              <a:t>de</a:t>
            </a:r>
            <a:r>
              <a:rPr sz="2100" spc="-10" dirty="0">
                <a:latin typeface="Gill Sans MT"/>
                <a:cs typeface="Gill Sans MT"/>
              </a:rPr>
              <a:t> contacto.</a:t>
            </a:r>
            <a:endParaRPr sz="2100">
              <a:latin typeface="Gill Sans MT"/>
              <a:cs typeface="Gill Sans M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859997" y="6047994"/>
            <a:ext cx="4140200" cy="540385"/>
          </a:xfrm>
          <a:custGeom>
            <a:avLst/>
            <a:gdLst/>
            <a:ahLst/>
            <a:cxnLst/>
            <a:rect l="l" t="t" r="r" b="b"/>
            <a:pathLst>
              <a:path w="4140200" h="540384">
                <a:moveTo>
                  <a:pt x="2069998" y="540003"/>
                </a:moveTo>
                <a:lnTo>
                  <a:pt x="0" y="540003"/>
                </a:lnTo>
                <a:lnTo>
                  <a:pt x="0" y="0"/>
                </a:lnTo>
                <a:lnTo>
                  <a:pt x="4139996" y="0"/>
                </a:lnTo>
                <a:lnTo>
                  <a:pt x="4139996" y="540003"/>
                </a:lnTo>
                <a:lnTo>
                  <a:pt x="2069998" y="54000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295"/>
              </a:lnSpc>
            </a:pPr>
            <a:r>
              <a:rPr spc="-5" dirty="0"/>
              <a:t>Dirección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Operaciones</a:t>
            </a:r>
            <a:r>
              <a:rPr spc="-10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5" dirty="0"/>
              <a:t>Servicios</a:t>
            </a:r>
          </a:p>
          <a:p>
            <a:pPr algn="ctr">
              <a:lnSpc>
                <a:spcPts val="1545"/>
              </a:lnSpc>
            </a:pP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Grado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en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Ciencia</a:t>
            </a:r>
            <a:r>
              <a:rPr i="0" spc="-15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Gestión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Ingeniería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de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Servicios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9156700" cy="6864350"/>
            <a:chOff x="-6350" y="0"/>
            <a:chExt cx="9156700" cy="6864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4750"/>
              <a:ext cx="9143631" cy="90289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000838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9143631" y="0"/>
                  </a:moveTo>
                  <a:lnTo>
                    <a:pt x="0" y="0"/>
                  </a:lnTo>
                  <a:lnTo>
                    <a:pt x="0" y="856805"/>
                  </a:lnTo>
                  <a:lnTo>
                    <a:pt x="9143631" y="856805"/>
                  </a:lnTo>
                  <a:lnTo>
                    <a:pt x="91436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857644"/>
              <a:ext cx="4508500" cy="0"/>
            </a:xfrm>
            <a:custGeom>
              <a:avLst/>
              <a:gdLst/>
              <a:ahLst/>
              <a:cxnLst/>
              <a:rect l="l" t="t" r="r" b="b"/>
              <a:pathLst>
                <a:path w="4508500">
                  <a:moveTo>
                    <a:pt x="4508284" y="0"/>
                  </a:moveTo>
                  <a:lnTo>
                    <a:pt x="0" y="0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994539"/>
              <a:ext cx="9144000" cy="12700"/>
            </a:xfrm>
            <a:custGeom>
              <a:avLst/>
              <a:gdLst/>
              <a:ahLst/>
              <a:cxnLst/>
              <a:rect l="l" t="t" r="r" b="b"/>
              <a:pathLst>
                <a:path w="9144000" h="12700">
                  <a:moveTo>
                    <a:pt x="0" y="12598"/>
                  </a:moveTo>
                  <a:lnTo>
                    <a:pt x="9143631" y="12598"/>
                  </a:lnTo>
                  <a:lnTo>
                    <a:pt x="9143631" y="0"/>
                  </a:lnTo>
                  <a:lnTo>
                    <a:pt x="0" y="0"/>
                  </a:lnTo>
                  <a:lnTo>
                    <a:pt x="0" y="125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08284" y="6857644"/>
              <a:ext cx="4635500" cy="0"/>
            </a:xfrm>
            <a:custGeom>
              <a:avLst/>
              <a:gdLst/>
              <a:ahLst/>
              <a:cxnLst/>
              <a:rect l="l" t="t" r="r" b="b"/>
              <a:pathLst>
                <a:path w="4635500">
                  <a:moveTo>
                    <a:pt x="4635347" y="0"/>
                  </a:moveTo>
                  <a:lnTo>
                    <a:pt x="0" y="0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24" y="6137287"/>
              <a:ext cx="1423784" cy="54251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957237"/>
              <a:ext cx="3150870" cy="375920"/>
            </a:xfrm>
            <a:custGeom>
              <a:avLst/>
              <a:gdLst/>
              <a:ahLst/>
              <a:cxnLst/>
              <a:rect l="l" t="t" r="r" b="b"/>
              <a:pathLst>
                <a:path w="3150870" h="375919">
                  <a:moveTo>
                    <a:pt x="3150717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575358" y="375843"/>
                  </a:lnTo>
                  <a:lnTo>
                    <a:pt x="3150717" y="375843"/>
                  </a:lnTo>
                  <a:lnTo>
                    <a:pt x="3150717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355" y="956881"/>
              <a:ext cx="4572000" cy="487680"/>
            </a:xfrm>
            <a:custGeom>
              <a:avLst/>
              <a:gdLst/>
              <a:ahLst/>
              <a:cxnLst/>
              <a:rect l="l" t="t" r="r" b="b"/>
              <a:pathLst>
                <a:path w="4572000" h="487680">
                  <a:moveTo>
                    <a:pt x="4571631" y="0"/>
                  </a:moveTo>
                  <a:lnTo>
                    <a:pt x="0" y="0"/>
                  </a:lnTo>
                  <a:lnTo>
                    <a:pt x="0" y="487083"/>
                  </a:lnTo>
                  <a:lnTo>
                    <a:pt x="2286000" y="487083"/>
                  </a:lnTo>
                  <a:lnTo>
                    <a:pt x="4571631" y="487083"/>
                  </a:lnTo>
                  <a:lnTo>
                    <a:pt x="4571631" y="0"/>
                  </a:lnTo>
                  <a:close/>
                </a:path>
              </a:pathLst>
            </a:custGeom>
            <a:solidFill>
              <a:srgbClr val="D12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424802"/>
              <a:ext cx="8964295" cy="561975"/>
            </a:xfrm>
            <a:custGeom>
              <a:avLst/>
              <a:gdLst/>
              <a:ahLst/>
              <a:cxnLst/>
              <a:rect l="l" t="t" r="r" b="b"/>
              <a:pathLst>
                <a:path w="8964295" h="561975">
                  <a:moveTo>
                    <a:pt x="8964002" y="0"/>
                  </a:moveTo>
                  <a:lnTo>
                    <a:pt x="0" y="0"/>
                  </a:lnTo>
                  <a:lnTo>
                    <a:pt x="0" y="561594"/>
                  </a:lnTo>
                  <a:lnTo>
                    <a:pt x="4481995" y="561594"/>
                  </a:lnTo>
                  <a:lnTo>
                    <a:pt x="8964002" y="561594"/>
                  </a:lnTo>
                  <a:lnTo>
                    <a:pt x="8964002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48475" y="456018"/>
            <a:ext cx="7817484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800" dirty="0"/>
              <a:t>5</a:t>
            </a:r>
            <a:r>
              <a:rPr sz="2800" spc="-5" dirty="0"/>
              <a:t>.</a:t>
            </a:r>
            <a:r>
              <a:rPr sz="2800" spc="-665" dirty="0"/>
              <a:t>2</a:t>
            </a:r>
            <a:r>
              <a:rPr sz="975" spc="-60" baseline="-42735" dirty="0">
                <a:solidFill>
                  <a:srgbClr val="F1F1F1"/>
                </a:solidFill>
              </a:rPr>
              <a:t>1</a:t>
            </a:r>
            <a:r>
              <a:rPr sz="975" spc="7" baseline="-42735" dirty="0">
                <a:solidFill>
                  <a:srgbClr val="F1F1F1"/>
                </a:solidFill>
              </a:rPr>
              <a:t>.</a:t>
            </a:r>
            <a:r>
              <a:rPr sz="975" spc="-352" baseline="-42735" dirty="0">
                <a:solidFill>
                  <a:srgbClr val="F1F1F1"/>
                </a:solidFill>
              </a:rPr>
              <a:t>C</a:t>
            </a:r>
            <a:r>
              <a:rPr sz="2800" spc="-405" dirty="0"/>
              <a:t>.</a:t>
            </a:r>
            <a:r>
              <a:rPr sz="975" spc="-52" baseline="-42735" dirty="0">
                <a:solidFill>
                  <a:srgbClr val="F1F1F1"/>
                </a:solidFill>
              </a:rPr>
              <a:t>AM</a:t>
            </a:r>
            <a:r>
              <a:rPr sz="975" spc="-487" baseline="-42735" dirty="0">
                <a:solidFill>
                  <a:srgbClr val="F1F1F1"/>
                </a:solidFill>
              </a:rPr>
              <a:t>P</a:t>
            </a:r>
            <a:r>
              <a:rPr sz="2800" spc="-1705" dirty="0"/>
              <a:t>C</a:t>
            </a:r>
            <a:r>
              <a:rPr sz="975" spc="-67" baseline="-42735" dirty="0">
                <a:solidFill>
                  <a:srgbClr val="F1F1F1"/>
                </a:solidFill>
              </a:rPr>
              <a:t>U</a:t>
            </a:r>
            <a:r>
              <a:rPr sz="975" spc="15" baseline="-42735" dirty="0">
                <a:solidFill>
                  <a:srgbClr val="F1F1F1"/>
                </a:solidFill>
              </a:rPr>
              <a:t>S</a:t>
            </a:r>
            <a:r>
              <a:rPr sz="975" spc="-157" baseline="-42735" dirty="0">
                <a:solidFill>
                  <a:srgbClr val="F1F1F1"/>
                </a:solidFill>
              </a:rPr>
              <a:t> </a:t>
            </a:r>
            <a:r>
              <a:rPr sz="975" spc="-60" baseline="-42735" dirty="0">
                <a:solidFill>
                  <a:srgbClr val="F1F1F1"/>
                </a:solidFill>
              </a:rPr>
              <a:t>D</a:t>
            </a:r>
            <a:r>
              <a:rPr sz="975" spc="22" baseline="-42735" dirty="0">
                <a:solidFill>
                  <a:srgbClr val="F1F1F1"/>
                </a:solidFill>
              </a:rPr>
              <a:t>E</a:t>
            </a:r>
            <a:r>
              <a:rPr sz="975" spc="-142" baseline="-42735" dirty="0">
                <a:solidFill>
                  <a:srgbClr val="F1F1F1"/>
                </a:solidFill>
              </a:rPr>
              <a:t> </a:t>
            </a:r>
            <a:r>
              <a:rPr sz="975" spc="-757" baseline="-42735" dirty="0">
                <a:solidFill>
                  <a:srgbClr val="F1F1F1"/>
                </a:solidFill>
              </a:rPr>
              <a:t>M</a:t>
            </a:r>
            <a:r>
              <a:rPr sz="2800" spc="-1090" dirty="0"/>
              <a:t>o</a:t>
            </a:r>
            <a:r>
              <a:rPr sz="975" spc="-44" baseline="-42735" dirty="0">
                <a:solidFill>
                  <a:srgbClr val="F1F1F1"/>
                </a:solidFill>
              </a:rPr>
              <a:t>Ó</a:t>
            </a:r>
            <a:r>
              <a:rPr sz="975" spc="-82" baseline="-42735" dirty="0">
                <a:solidFill>
                  <a:srgbClr val="F1F1F1"/>
                </a:solidFill>
              </a:rPr>
              <a:t>S</a:t>
            </a:r>
            <a:r>
              <a:rPr sz="975" spc="-120" baseline="-42735" dirty="0">
                <a:solidFill>
                  <a:srgbClr val="F1F1F1"/>
                </a:solidFill>
              </a:rPr>
              <a:t>T</a:t>
            </a:r>
            <a:r>
              <a:rPr sz="975" spc="-802" baseline="-42735" dirty="0">
                <a:solidFill>
                  <a:srgbClr val="F1F1F1"/>
                </a:solidFill>
              </a:rPr>
              <a:t>O</a:t>
            </a:r>
            <a:r>
              <a:rPr sz="2800" spc="-910" dirty="0"/>
              <a:t>n</a:t>
            </a:r>
            <a:r>
              <a:rPr sz="975" spc="-67" baseline="-42735" dirty="0">
                <a:solidFill>
                  <a:srgbClr val="F1F1F1"/>
                </a:solidFill>
              </a:rPr>
              <a:t>LE</a:t>
            </a:r>
            <a:r>
              <a:rPr sz="975" spc="67" baseline="-42735" dirty="0">
                <a:solidFill>
                  <a:srgbClr val="F1F1F1"/>
                </a:solidFill>
              </a:rPr>
              <a:t>S</a:t>
            </a:r>
            <a:r>
              <a:rPr sz="2800" dirty="0"/>
              <a:t>cep</a:t>
            </a:r>
            <a:r>
              <a:rPr sz="2800" spc="5" dirty="0"/>
              <a:t>t</a:t>
            </a:r>
            <a:r>
              <a:rPr sz="2800" dirty="0"/>
              <a:t>o y</a:t>
            </a:r>
            <a:r>
              <a:rPr sz="2800" spc="-5" dirty="0"/>
              <a:t> </a:t>
            </a:r>
            <a:r>
              <a:rPr sz="2800" dirty="0"/>
              <a:t>D</a:t>
            </a:r>
            <a:r>
              <a:rPr sz="2800" spc="-5" dirty="0"/>
              <a:t>im</a:t>
            </a:r>
            <a:r>
              <a:rPr sz="2800" dirty="0"/>
              <a:t>ensi</a:t>
            </a:r>
            <a:r>
              <a:rPr sz="2800" spc="-5" dirty="0"/>
              <a:t>o</a:t>
            </a:r>
            <a:r>
              <a:rPr sz="2800" spc="5" dirty="0"/>
              <a:t>n</a:t>
            </a:r>
            <a:r>
              <a:rPr sz="2800" dirty="0"/>
              <a:t>es de </a:t>
            </a:r>
            <a:r>
              <a:rPr sz="2800" spc="-5" dirty="0"/>
              <a:t>l</a:t>
            </a:r>
            <a:r>
              <a:rPr sz="2800" dirty="0"/>
              <a:t>a</a:t>
            </a:r>
            <a:r>
              <a:rPr sz="2800" spc="10" dirty="0"/>
              <a:t> </a:t>
            </a:r>
            <a:r>
              <a:rPr sz="2800" spc="-10" dirty="0"/>
              <a:t>c</a:t>
            </a:r>
            <a:r>
              <a:rPr sz="2800" dirty="0"/>
              <a:t>a</a:t>
            </a:r>
            <a:r>
              <a:rPr sz="2800" spc="-5" dirty="0"/>
              <a:t>li</a:t>
            </a:r>
            <a:r>
              <a:rPr sz="2800" dirty="0"/>
              <a:t>dad de se</a:t>
            </a:r>
            <a:r>
              <a:rPr sz="2800" spc="90" dirty="0"/>
              <a:t>r</a:t>
            </a:r>
            <a:r>
              <a:rPr sz="2800" dirty="0"/>
              <a:t>v</a:t>
            </a:r>
            <a:r>
              <a:rPr sz="2800" spc="-5" dirty="0"/>
              <a:t>i</a:t>
            </a:r>
            <a:r>
              <a:rPr sz="2800" dirty="0"/>
              <a:t>c</a:t>
            </a:r>
            <a:r>
              <a:rPr sz="2800" spc="-5" dirty="0"/>
              <a:t>i</a:t>
            </a:r>
            <a:r>
              <a:rPr sz="2800" dirty="0"/>
              <a:t>o</a:t>
            </a:r>
            <a:endParaRPr sz="2800"/>
          </a:p>
        </p:txBody>
      </p:sp>
      <p:sp>
        <p:nvSpPr>
          <p:cNvPr id="13" name="object 13"/>
          <p:cNvSpPr/>
          <p:nvPr/>
        </p:nvSpPr>
        <p:spPr>
          <a:xfrm>
            <a:off x="150837" y="1554124"/>
            <a:ext cx="8651240" cy="4225925"/>
          </a:xfrm>
          <a:custGeom>
            <a:avLst/>
            <a:gdLst/>
            <a:ahLst/>
            <a:cxnLst/>
            <a:rect l="l" t="t" r="r" b="b"/>
            <a:pathLst>
              <a:path w="8651240" h="4225925">
                <a:moveTo>
                  <a:pt x="4325759" y="4225671"/>
                </a:moveTo>
                <a:lnTo>
                  <a:pt x="0" y="4225671"/>
                </a:lnTo>
                <a:lnTo>
                  <a:pt x="0" y="0"/>
                </a:lnTo>
                <a:lnTo>
                  <a:pt x="8651163" y="0"/>
                </a:lnTo>
                <a:lnTo>
                  <a:pt x="8651163" y="4225671"/>
                </a:lnTo>
                <a:lnTo>
                  <a:pt x="4325759" y="4225671"/>
                </a:lnTo>
                <a:close/>
              </a:path>
            </a:pathLst>
          </a:custGeom>
          <a:ln w="935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17246" y="989177"/>
            <a:ext cx="7971790" cy="3941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6765">
              <a:lnSpc>
                <a:spcPct val="100000"/>
              </a:lnSpc>
              <a:spcBef>
                <a:spcPts val="100"/>
              </a:spcBef>
            </a:pPr>
            <a:r>
              <a:rPr sz="2400" spc="-472" baseline="13888" dirty="0">
                <a:solidFill>
                  <a:srgbClr val="D1282D"/>
                </a:solidFill>
                <a:latin typeface="Gill Sans MT"/>
                <a:cs typeface="Gill Sans MT"/>
              </a:rPr>
              <a:t>S</a:t>
            </a:r>
            <a:r>
              <a:rPr sz="2000" b="1" spc="-315" dirty="0">
                <a:solidFill>
                  <a:srgbClr val="FFFFFF"/>
                </a:solidFill>
                <a:latin typeface="Gill Sans Ultra Bold"/>
                <a:cs typeface="Gill Sans Ultra Bold"/>
              </a:rPr>
              <a:t>D</a:t>
            </a:r>
            <a:r>
              <a:rPr sz="2400" spc="-472" baseline="13888" dirty="0">
                <a:solidFill>
                  <a:srgbClr val="D1282D"/>
                </a:solidFill>
                <a:latin typeface="Gill Sans MT"/>
                <a:cs typeface="Gill Sans MT"/>
              </a:rPr>
              <a:t>ub</a:t>
            </a:r>
            <a:r>
              <a:rPr sz="2000" b="1" spc="-315" dirty="0">
                <a:solidFill>
                  <a:srgbClr val="FFFFFF"/>
                </a:solidFill>
                <a:latin typeface="Gill Sans Ultra Bold"/>
                <a:cs typeface="Gill Sans Ultra Bold"/>
              </a:rPr>
              <a:t>i</a:t>
            </a:r>
            <a:r>
              <a:rPr sz="2400" spc="-472" baseline="13888" dirty="0">
                <a:solidFill>
                  <a:srgbClr val="D1282D"/>
                </a:solidFill>
                <a:latin typeface="Gill Sans MT"/>
                <a:cs typeface="Gill Sans MT"/>
              </a:rPr>
              <a:t>t</a:t>
            </a:r>
            <a:r>
              <a:rPr sz="2000" b="1" spc="-315" dirty="0">
                <a:solidFill>
                  <a:srgbClr val="FFFFFF"/>
                </a:solidFill>
                <a:latin typeface="Gill Sans Ultra Bold"/>
                <a:cs typeface="Gill Sans Ultra Bold"/>
              </a:rPr>
              <a:t>m</a:t>
            </a:r>
            <a:r>
              <a:rPr sz="2400" spc="-472" baseline="13888" dirty="0">
                <a:solidFill>
                  <a:srgbClr val="D1282D"/>
                </a:solidFill>
                <a:latin typeface="Gill Sans MT"/>
                <a:cs typeface="Gill Sans MT"/>
              </a:rPr>
              <a:t>ítulo</a:t>
            </a:r>
            <a:r>
              <a:rPr sz="2000" b="1" spc="-315" dirty="0">
                <a:solidFill>
                  <a:srgbClr val="FFFFFF"/>
                </a:solidFill>
                <a:latin typeface="Gill Sans Ultra Bold"/>
                <a:cs typeface="Gill Sans Ultra Bold"/>
              </a:rPr>
              <a:t>e</a:t>
            </a:r>
            <a:r>
              <a:rPr sz="2400" spc="-472" baseline="13888" dirty="0">
                <a:solidFill>
                  <a:srgbClr val="D1282D"/>
                </a:solidFill>
                <a:latin typeface="Gill Sans MT"/>
                <a:cs typeface="Gill Sans MT"/>
              </a:rPr>
              <a:t>1</a:t>
            </a:r>
            <a:r>
              <a:rPr sz="2000" b="1" spc="-315" dirty="0">
                <a:solidFill>
                  <a:srgbClr val="FFFFFF"/>
                </a:solidFill>
                <a:latin typeface="Gill Sans Ultra Bold"/>
                <a:cs typeface="Gill Sans Ultra Bold"/>
              </a:rPr>
              <a:t>nsiones</a:t>
            </a:r>
            <a:endParaRPr sz="2000">
              <a:latin typeface="Gill Sans Ultra Bold"/>
              <a:cs typeface="Gill Sans Ultra Bold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50">
              <a:latin typeface="Gill Sans Ultra Bold"/>
              <a:cs typeface="Gill Sans Ultra Bold"/>
            </a:endParaRPr>
          </a:p>
          <a:p>
            <a:pPr marL="539750" marR="17780" indent="-514984">
              <a:lnSpc>
                <a:spcPct val="109800"/>
              </a:lnSpc>
              <a:buAutoNum type="arabicPeriod" startAt="6"/>
              <a:tabLst>
                <a:tab pos="539750" algn="l"/>
                <a:tab pos="540385" algn="l"/>
              </a:tabLst>
            </a:pPr>
            <a:r>
              <a:rPr sz="2200" b="1" i="1" spc="-10" dirty="0">
                <a:solidFill>
                  <a:srgbClr val="C00000"/>
                </a:solidFill>
                <a:latin typeface="Gill Sans MT"/>
                <a:cs typeface="Gill Sans MT"/>
              </a:rPr>
              <a:t>Credibilidad: </a:t>
            </a:r>
            <a:r>
              <a:rPr sz="2200" spc="-15" dirty="0">
                <a:latin typeface="Gill Sans MT"/>
                <a:cs typeface="Gill Sans MT"/>
              </a:rPr>
              <a:t>veracidad </a:t>
            </a:r>
            <a:r>
              <a:rPr sz="2200" dirty="0">
                <a:latin typeface="Gill Sans MT"/>
                <a:cs typeface="Gill Sans MT"/>
              </a:rPr>
              <a:t>y </a:t>
            </a:r>
            <a:r>
              <a:rPr sz="2200" spc="-5" dirty="0">
                <a:latin typeface="Gill Sans MT"/>
                <a:cs typeface="Gill Sans MT"/>
              </a:rPr>
              <a:t>honestidad en la </a:t>
            </a:r>
            <a:r>
              <a:rPr sz="2200" spc="-10" dirty="0">
                <a:latin typeface="Gill Sans MT"/>
                <a:cs typeface="Gill Sans MT"/>
              </a:rPr>
              <a:t>prestación </a:t>
            </a:r>
            <a:r>
              <a:rPr sz="2200" spc="-5" dirty="0">
                <a:latin typeface="Gill Sans MT"/>
                <a:cs typeface="Gill Sans MT"/>
              </a:rPr>
              <a:t>del </a:t>
            </a:r>
            <a:r>
              <a:rPr sz="2200" dirty="0">
                <a:latin typeface="Gill Sans MT"/>
                <a:cs typeface="Gill Sans MT"/>
              </a:rPr>
              <a:t>servicio </a:t>
            </a:r>
            <a:r>
              <a:rPr sz="2200" spc="-600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(ética,</a:t>
            </a:r>
            <a:r>
              <a:rPr sz="2200" spc="-235" dirty="0">
                <a:latin typeface="Gill Sans MT"/>
                <a:cs typeface="Gill Sans MT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transparencia).</a:t>
            </a:r>
            <a:endParaRPr sz="2200">
              <a:latin typeface="Gill Sans MT"/>
              <a:cs typeface="Gill Sans MT"/>
            </a:endParaRPr>
          </a:p>
          <a:p>
            <a:pPr marL="539750" marR="499109" indent="-514984">
              <a:lnSpc>
                <a:spcPct val="109900"/>
              </a:lnSpc>
              <a:spcBef>
                <a:spcPts val="10"/>
              </a:spcBef>
              <a:buAutoNum type="arabicPeriod" startAt="6"/>
              <a:tabLst>
                <a:tab pos="539750" algn="l"/>
                <a:tab pos="540385" algn="l"/>
              </a:tabLst>
            </a:pPr>
            <a:r>
              <a:rPr sz="2200" b="1" i="1" spc="-10" dirty="0">
                <a:solidFill>
                  <a:srgbClr val="C00000"/>
                </a:solidFill>
                <a:latin typeface="Gill Sans MT"/>
                <a:cs typeface="Gill Sans MT"/>
              </a:rPr>
              <a:t>Seguridad:</a:t>
            </a:r>
            <a:r>
              <a:rPr sz="2200" b="1" i="1" spc="-204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inexistencia de</a:t>
            </a:r>
            <a:r>
              <a:rPr sz="2200" spc="10" dirty="0">
                <a:latin typeface="Gill Sans MT"/>
                <a:cs typeface="Gill Sans MT"/>
              </a:rPr>
              <a:t> </a:t>
            </a:r>
            <a:r>
              <a:rPr sz="2200" spc="-15" dirty="0">
                <a:latin typeface="Gill Sans MT"/>
                <a:cs typeface="Gill Sans MT"/>
              </a:rPr>
              <a:t>peligros,</a:t>
            </a:r>
            <a:r>
              <a:rPr sz="2200" spc="-215" dirty="0">
                <a:latin typeface="Gill Sans MT"/>
                <a:cs typeface="Gill Sans MT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riesgos</a:t>
            </a:r>
            <a:r>
              <a:rPr sz="2200" dirty="0">
                <a:latin typeface="Gill Sans MT"/>
                <a:cs typeface="Gill Sans MT"/>
              </a:rPr>
              <a:t> o</a:t>
            </a:r>
            <a:r>
              <a:rPr sz="2200" spc="10" dirty="0">
                <a:latin typeface="Gill Sans MT"/>
                <a:cs typeface="Gill Sans MT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dudas</a:t>
            </a:r>
            <a:r>
              <a:rPr sz="2200" spc="-5" dirty="0">
                <a:latin typeface="Gill Sans MT"/>
                <a:cs typeface="Gill Sans MT"/>
              </a:rPr>
              <a:t> </a:t>
            </a:r>
            <a:r>
              <a:rPr sz="2200" spc="-15" dirty="0">
                <a:latin typeface="Gill Sans MT"/>
                <a:cs typeface="Gill Sans MT"/>
              </a:rPr>
              <a:t>sobre</a:t>
            </a:r>
            <a:r>
              <a:rPr sz="2200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los </a:t>
            </a:r>
            <a:r>
              <a:rPr sz="2200" spc="-595" dirty="0">
                <a:latin typeface="Gill Sans MT"/>
                <a:cs typeface="Gill Sans MT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resultados</a:t>
            </a:r>
            <a:r>
              <a:rPr sz="2200" spc="-15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del</a:t>
            </a:r>
            <a:r>
              <a:rPr sz="2200" dirty="0">
                <a:latin typeface="Gill Sans MT"/>
                <a:cs typeface="Gill Sans MT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servicio.</a:t>
            </a:r>
            <a:endParaRPr sz="2200">
              <a:latin typeface="Gill Sans MT"/>
              <a:cs typeface="Gill Sans MT"/>
            </a:endParaRPr>
          </a:p>
          <a:p>
            <a:pPr marL="539750" indent="-514984">
              <a:lnSpc>
                <a:spcPct val="100000"/>
              </a:lnSpc>
              <a:spcBef>
                <a:spcPts val="259"/>
              </a:spcBef>
              <a:buAutoNum type="arabicPeriod" startAt="6"/>
              <a:tabLst>
                <a:tab pos="539750" algn="l"/>
                <a:tab pos="540385" algn="l"/>
              </a:tabLst>
            </a:pPr>
            <a:r>
              <a:rPr sz="2200" b="1" i="1" spc="-5" dirty="0">
                <a:solidFill>
                  <a:srgbClr val="C00000"/>
                </a:solidFill>
                <a:latin typeface="Gill Sans MT"/>
                <a:cs typeface="Gill Sans MT"/>
              </a:rPr>
              <a:t>Acc</a:t>
            </a:r>
            <a:r>
              <a:rPr sz="2200" b="1" i="1" spc="-15" dirty="0">
                <a:solidFill>
                  <a:srgbClr val="C00000"/>
                </a:solidFill>
                <a:latin typeface="Gill Sans MT"/>
                <a:cs typeface="Gill Sans MT"/>
              </a:rPr>
              <a:t>e</a:t>
            </a:r>
            <a:r>
              <a:rPr sz="2200" b="1" i="1" dirty="0">
                <a:solidFill>
                  <a:srgbClr val="C00000"/>
                </a:solidFill>
                <a:latin typeface="Gill Sans MT"/>
                <a:cs typeface="Gill Sans MT"/>
              </a:rPr>
              <a:t>s</a:t>
            </a:r>
            <a:r>
              <a:rPr sz="2200" b="1" i="1" spc="5" dirty="0">
                <a:solidFill>
                  <a:srgbClr val="C00000"/>
                </a:solidFill>
                <a:latin typeface="Gill Sans MT"/>
                <a:cs typeface="Gill Sans MT"/>
              </a:rPr>
              <a:t>i</a:t>
            </a:r>
            <a:r>
              <a:rPr sz="2200" b="1" i="1" spc="-5" dirty="0">
                <a:solidFill>
                  <a:srgbClr val="C00000"/>
                </a:solidFill>
                <a:latin typeface="Gill Sans MT"/>
                <a:cs typeface="Gill Sans MT"/>
              </a:rPr>
              <a:t>bi</a:t>
            </a:r>
            <a:r>
              <a:rPr sz="2200" b="1" i="1" spc="5" dirty="0">
                <a:solidFill>
                  <a:srgbClr val="C00000"/>
                </a:solidFill>
                <a:latin typeface="Gill Sans MT"/>
                <a:cs typeface="Gill Sans MT"/>
              </a:rPr>
              <a:t>l</a:t>
            </a:r>
            <a:r>
              <a:rPr sz="2200" b="1" i="1" spc="-5" dirty="0">
                <a:solidFill>
                  <a:srgbClr val="C00000"/>
                </a:solidFill>
                <a:latin typeface="Gill Sans MT"/>
                <a:cs typeface="Gill Sans MT"/>
              </a:rPr>
              <a:t>idad</a:t>
            </a:r>
            <a:r>
              <a:rPr sz="2200" b="1" i="1" dirty="0">
                <a:solidFill>
                  <a:srgbClr val="C00000"/>
                </a:solidFill>
                <a:latin typeface="Gill Sans MT"/>
                <a:cs typeface="Gill Sans MT"/>
              </a:rPr>
              <a:t>:</a:t>
            </a:r>
            <a:r>
              <a:rPr sz="2200" b="1" i="1" spc="-22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2200" dirty="0">
                <a:latin typeface="Gill Sans MT"/>
                <a:cs typeface="Gill Sans MT"/>
              </a:rPr>
              <a:t>fa</a:t>
            </a:r>
            <a:r>
              <a:rPr sz="2200" spc="-5" dirty="0">
                <a:latin typeface="Gill Sans MT"/>
                <a:cs typeface="Gill Sans MT"/>
              </a:rPr>
              <a:t>ci</a:t>
            </a:r>
            <a:r>
              <a:rPr sz="2200" spc="-15" dirty="0">
                <a:latin typeface="Gill Sans MT"/>
                <a:cs typeface="Gill Sans MT"/>
              </a:rPr>
              <a:t>l</a:t>
            </a:r>
            <a:r>
              <a:rPr sz="2200" spc="5" dirty="0">
                <a:latin typeface="Gill Sans MT"/>
                <a:cs typeface="Gill Sans MT"/>
              </a:rPr>
              <a:t>i</a:t>
            </a:r>
            <a:r>
              <a:rPr sz="2200" spc="-15" dirty="0">
                <a:latin typeface="Gill Sans MT"/>
                <a:cs typeface="Gill Sans MT"/>
              </a:rPr>
              <a:t>d</a:t>
            </a:r>
            <a:r>
              <a:rPr sz="2200" spc="-5" dirty="0">
                <a:latin typeface="Gill Sans MT"/>
                <a:cs typeface="Gill Sans MT"/>
              </a:rPr>
              <a:t>a</a:t>
            </a:r>
            <a:r>
              <a:rPr sz="2200" dirty="0">
                <a:latin typeface="Gill Sans MT"/>
                <a:cs typeface="Gill Sans MT"/>
              </a:rPr>
              <a:t>d</a:t>
            </a:r>
            <a:r>
              <a:rPr sz="2200" spc="-5" dirty="0">
                <a:latin typeface="Gill Sans MT"/>
                <a:cs typeface="Gill Sans MT"/>
              </a:rPr>
              <a:t> e</a:t>
            </a:r>
            <a:r>
              <a:rPr sz="2200" dirty="0">
                <a:latin typeface="Gill Sans MT"/>
                <a:cs typeface="Gill Sans MT"/>
              </a:rPr>
              <a:t>n</a:t>
            </a:r>
            <a:r>
              <a:rPr sz="2200" spc="5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e</a:t>
            </a:r>
            <a:r>
              <a:rPr sz="2200" dirty="0">
                <a:latin typeface="Gill Sans MT"/>
                <a:cs typeface="Gill Sans MT"/>
              </a:rPr>
              <a:t>l </a:t>
            </a:r>
            <a:r>
              <a:rPr sz="2200" spc="-15" dirty="0">
                <a:latin typeface="Gill Sans MT"/>
                <a:cs typeface="Gill Sans MT"/>
              </a:rPr>
              <a:t>c</a:t>
            </a:r>
            <a:r>
              <a:rPr sz="2200" dirty="0">
                <a:latin typeface="Gill Sans MT"/>
                <a:cs typeface="Gill Sans MT"/>
              </a:rPr>
              <a:t>on</a:t>
            </a:r>
            <a:r>
              <a:rPr sz="2200" spc="-5" dirty="0">
                <a:latin typeface="Gill Sans MT"/>
                <a:cs typeface="Gill Sans MT"/>
              </a:rPr>
              <a:t>tact</a:t>
            </a:r>
            <a:r>
              <a:rPr sz="2200" spc="-65" dirty="0">
                <a:latin typeface="Gill Sans MT"/>
                <a:cs typeface="Gill Sans MT"/>
              </a:rPr>
              <a:t>o</a:t>
            </a:r>
            <a:r>
              <a:rPr sz="2200" dirty="0">
                <a:latin typeface="Gill Sans MT"/>
                <a:cs typeface="Gill Sans MT"/>
              </a:rPr>
              <a:t>.</a:t>
            </a:r>
            <a:endParaRPr sz="2200">
              <a:latin typeface="Gill Sans MT"/>
              <a:cs typeface="Gill Sans MT"/>
            </a:endParaRPr>
          </a:p>
          <a:p>
            <a:pPr marL="539750" marR="431165" indent="-514984">
              <a:lnSpc>
                <a:spcPts val="2910"/>
              </a:lnSpc>
              <a:spcBef>
                <a:spcPts val="130"/>
              </a:spcBef>
              <a:buAutoNum type="arabicPeriod" startAt="6"/>
              <a:tabLst>
                <a:tab pos="539750" algn="l"/>
                <a:tab pos="540385" algn="l"/>
              </a:tabLst>
            </a:pPr>
            <a:r>
              <a:rPr sz="2200" b="1" i="1" spc="-5" dirty="0">
                <a:solidFill>
                  <a:srgbClr val="C00000"/>
                </a:solidFill>
                <a:latin typeface="Gill Sans MT"/>
                <a:cs typeface="Gill Sans MT"/>
              </a:rPr>
              <a:t>C</a:t>
            </a:r>
            <a:r>
              <a:rPr sz="2200" b="1" i="1" spc="-10" dirty="0">
                <a:solidFill>
                  <a:srgbClr val="C00000"/>
                </a:solidFill>
                <a:latin typeface="Gill Sans MT"/>
                <a:cs typeface="Gill Sans MT"/>
              </a:rPr>
              <a:t>o</a:t>
            </a:r>
            <a:r>
              <a:rPr sz="2200" b="1" i="1" spc="-25" dirty="0">
                <a:solidFill>
                  <a:srgbClr val="C00000"/>
                </a:solidFill>
                <a:latin typeface="Gill Sans MT"/>
                <a:cs typeface="Gill Sans MT"/>
              </a:rPr>
              <a:t>m</a:t>
            </a:r>
            <a:r>
              <a:rPr sz="2200" b="1" i="1" spc="-5" dirty="0">
                <a:solidFill>
                  <a:srgbClr val="C00000"/>
                </a:solidFill>
                <a:latin typeface="Gill Sans MT"/>
                <a:cs typeface="Gill Sans MT"/>
              </a:rPr>
              <a:t>un</a:t>
            </a:r>
            <a:r>
              <a:rPr sz="2200" b="1" i="1" spc="5" dirty="0">
                <a:solidFill>
                  <a:srgbClr val="C00000"/>
                </a:solidFill>
                <a:latin typeface="Gill Sans MT"/>
                <a:cs typeface="Gill Sans MT"/>
              </a:rPr>
              <a:t>ic</a:t>
            </a:r>
            <a:r>
              <a:rPr sz="2200" b="1" i="1" spc="-5" dirty="0">
                <a:solidFill>
                  <a:srgbClr val="C00000"/>
                </a:solidFill>
                <a:latin typeface="Gill Sans MT"/>
                <a:cs typeface="Gill Sans MT"/>
              </a:rPr>
              <a:t>aci</a:t>
            </a:r>
            <a:r>
              <a:rPr sz="2200" b="1" i="1" dirty="0">
                <a:solidFill>
                  <a:srgbClr val="C00000"/>
                </a:solidFill>
                <a:latin typeface="Gill Sans MT"/>
                <a:cs typeface="Gill Sans MT"/>
              </a:rPr>
              <a:t>ó</a:t>
            </a:r>
            <a:r>
              <a:rPr sz="2200" b="1" i="1" spc="-5" dirty="0">
                <a:solidFill>
                  <a:srgbClr val="C00000"/>
                </a:solidFill>
                <a:latin typeface="Gill Sans MT"/>
                <a:cs typeface="Gill Sans MT"/>
              </a:rPr>
              <a:t>n</a:t>
            </a:r>
            <a:r>
              <a:rPr sz="2200" b="1" i="1" dirty="0">
                <a:solidFill>
                  <a:srgbClr val="C00000"/>
                </a:solidFill>
                <a:latin typeface="Gill Sans MT"/>
                <a:cs typeface="Gill Sans MT"/>
              </a:rPr>
              <a:t>:</a:t>
            </a:r>
            <a:r>
              <a:rPr sz="2200" b="1" i="1" spc="-21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2200" dirty="0">
                <a:latin typeface="Gill Sans MT"/>
                <a:cs typeface="Gill Sans MT"/>
              </a:rPr>
              <a:t>hab</a:t>
            </a:r>
            <a:r>
              <a:rPr sz="2200" spc="-5" dirty="0">
                <a:latin typeface="Gill Sans MT"/>
                <a:cs typeface="Gill Sans MT"/>
              </a:rPr>
              <a:t>ilid</a:t>
            </a:r>
            <a:r>
              <a:rPr sz="2200" spc="-10" dirty="0">
                <a:latin typeface="Gill Sans MT"/>
                <a:cs typeface="Gill Sans MT"/>
              </a:rPr>
              <a:t>a</a:t>
            </a:r>
            <a:r>
              <a:rPr sz="2200" dirty="0">
                <a:latin typeface="Gill Sans MT"/>
                <a:cs typeface="Gill Sans MT"/>
              </a:rPr>
              <a:t>d</a:t>
            </a:r>
            <a:r>
              <a:rPr sz="2200" spc="-10" dirty="0">
                <a:latin typeface="Gill Sans MT"/>
                <a:cs typeface="Gill Sans MT"/>
              </a:rPr>
              <a:t> </a:t>
            </a:r>
            <a:r>
              <a:rPr sz="2200" spc="5" dirty="0">
                <a:latin typeface="Gill Sans MT"/>
                <a:cs typeface="Gill Sans MT"/>
              </a:rPr>
              <a:t>p</a:t>
            </a:r>
            <a:r>
              <a:rPr sz="2200" spc="-10" dirty="0">
                <a:latin typeface="Gill Sans MT"/>
                <a:cs typeface="Gill Sans MT"/>
              </a:rPr>
              <a:t>a</a:t>
            </a:r>
            <a:r>
              <a:rPr sz="2200" spc="-5" dirty="0">
                <a:latin typeface="Gill Sans MT"/>
                <a:cs typeface="Gill Sans MT"/>
              </a:rPr>
              <a:t>r</a:t>
            </a:r>
            <a:r>
              <a:rPr sz="2200" dirty="0">
                <a:latin typeface="Gill Sans MT"/>
                <a:cs typeface="Gill Sans MT"/>
              </a:rPr>
              <a:t>a</a:t>
            </a:r>
            <a:r>
              <a:rPr sz="2200" spc="-15" dirty="0">
                <a:latin typeface="Gill Sans MT"/>
                <a:cs typeface="Gill Sans MT"/>
              </a:rPr>
              <a:t> </a:t>
            </a:r>
            <a:r>
              <a:rPr sz="2200" dirty="0">
                <a:latin typeface="Gill Sans MT"/>
                <a:cs typeface="Gill Sans MT"/>
              </a:rPr>
              <a:t>e</a:t>
            </a:r>
            <a:r>
              <a:rPr sz="2200" spc="-10" dirty="0">
                <a:latin typeface="Gill Sans MT"/>
                <a:cs typeface="Gill Sans MT"/>
              </a:rPr>
              <a:t>s</a:t>
            </a:r>
            <a:r>
              <a:rPr sz="2200" spc="-5" dirty="0">
                <a:latin typeface="Gill Sans MT"/>
                <a:cs typeface="Gill Sans MT"/>
              </a:rPr>
              <a:t>c</a:t>
            </a:r>
            <a:r>
              <a:rPr sz="2200" dirty="0">
                <a:latin typeface="Gill Sans MT"/>
                <a:cs typeface="Gill Sans MT"/>
              </a:rPr>
              <a:t>u</a:t>
            </a:r>
            <a:r>
              <a:rPr sz="2200" spc="-5" dirty="0">
                <a:latin typeface="Gill Sans MT"/>
                <a:cs typeface="Gill Sans MT"/>
              </a:rPr>
              <a:t>c</a:t>
            </a:r>
            <a:r>
              <a:rPr sz="2200" spc="5" dirty="0">
                <a:latin typeface="Gill Sans MT"/>
                <a:cs typeface="Gill Sans MT"/>
              </a:rPr>
              <a:t>h</a:t>
            </a:r>
            <a:r>
              <a:rPr sz="2200" spc="-5" dirty="0">
                <a:latin typeface="Gill Sans MT"/>
                <a:cs typeface="Gill Sans MT"/>
              </a:rPr>
              <a:t>a</a:t>
            </a:r>
            <a:r>
              <a:rPr sz="2200" dirty="0">
                <a:latin typeface="Gill Sans MT"/>
                <a:cs typeface="Gill Sans MT"/>
              </a:rPr>
              <a:t>r</a:t>
            </a:r>
            <a:r>
              <a:rPr sz="2200" spc="-15" dirty="0">
                <a:latin typeface="Gill Sans MT"/>
                <a:cs typeface="Gill Sans MT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a</a:t>
            </a:r>
            <a:r>
              <a:rPr sz="2200" dirty="0">
                <a:latin typeface="Gill Sans MT"/>
                <a:cs typeface="Gill Sans MT"/>
              </a:rPr>
              <a:t>l </a:t>
            </a:r>
            <a:r>
              <a:rPr sz="2200" spc="-5" dirty="0">
                <a:latin typeface="Gill Sans MT"/>
                <a:cs typeface="Gill Sans MT"/>
              </a:rPr>
              <a:t>cli</a:t>
            </a:r>
            <a:r>
              <a:rPr sz="2200" dirty="0">
                <a:latin typeface="Gill Sans MT"/>
                <a:cs typeface="Gill Sans MT"/>
              </a:rPr>
              <a:t>en</a:t>
            </a:r>
            <a:r>
              <a:rPr sz="2200" spc="-5" dirty="0">
                <a:latin typeface="Gill Sans MT"/>
                <a:cs typeface="Gill Sans MT"/>
              </a:rPr>
              <a:t>t</a:t>
            </a:r>
            <a:r>
              <a:rPr sz="2200" spc="30" dirty="0">
                <a:latin typeface="Gill Sans MT"/>
                <a:cs typeface="Gill Sans MT"/>
              </a:rPr>
              <a:t>e</a:t>
            </a:r>
            <a:r>
              <a:rPr sz="2200" dirty="0">
                <a:latin typeface="Gill Sans MT"/>
                <a:cs typeface="Gill Sans MT"/>
              </a:rPr>
              <a:t>,</a:t>
            </a:r>
            <a:r>
              <a:rPr sz="2200" spc="-220" dirty="0">
                <a:latin typeface="Gill Sans MT"/>
                <a:cs typeface="Gill Sans MT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m</a:t>
            </a:r>
            <a:r>
              <a:rPr sz="2200" spc="-5" dirty="0">
                <a:latin typeface="Gill Sans MT"/>
                <a:cs typeface="Gill Sans MT"/>
              </a:rPr>
              <a:t>ant</a:t>
            </a:r>
            <a:r>
              <a:rPr sz="2200" dirty="0">
                <a:latin typeface="Gill Sans MT"/>
                <a:cs typeface="Gill Sans MT"/>
              </a:rPr>
              <a:t>ene</a:t>
            </a:r>
            <a:r>
              <a:rPr sz="2200" spc="-15" dirty="0">
                <a:latin typeface="Gill Sans MT"/>
                <a:cs typeface="Gill Sans MT"/>
              </a:rPr>
              <a:t>r</a:t>
            </a:r>
            <a:r>
              <a:rPr sz="2200" spc="-5" dirty="0">
                <a:latin typeface="Gill Sans MT"/>
                <a:cs typeface="Gill Sans MT"/>
              </a:rPr>
              <a:t>l</a:t>
            </a:r>
            <a:r>
              <a:rPr sz="2200" dirty="0">
                <a:latin typeface="Gill Sans MT"/>
                <a:cs typeface="Gill Sans MT"/>
              </a:rPr>
              <a:t>o  </a:t>
            </a:r>
            <a:r>
              <a:rPr sz="2200" spc="-10" dirty="0">
                <a:latin typeface="Gill Sans MT"/>
                <a:cs typeface="Gill Sans MT"/>
              </a:rPr>
              <a:t>informado</a:t>
            </a:r>
            <a:r>
              <a:rPr sz="2200" spc="-15" dirty="0">
                <a:latin typeface="Gill Sans MT"/>
                <a:cs typeface="Gill Sans MT"/>
              </a:rPr>
              <a:t> </a:t>
            </a:r>
            <a:r>
              <a:rPr sz="2200" dirty="0">
                <a:latin typeface="Gill Sans MT"/>
                <a:cs typeface="Gill Sans MT"/>
              </a:rPr>
              <a:t>y</a:t>
            </a:r>
            <a:r>
              <a:rPr sz="2200" spc="-10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utilizar </a:t>
            </a:r>
            <a:r>
              <a:rPr sz="2200" dirty="0">
                <a:latin typeface="Gill Sans MT"/>
                <a:cs typeface="Gill Sans MT"/>
              </a:rPr>
              <a:t>un</a:t>
            </a:r>
            <a:r>
              <a:rPr sz="2200" spc="-5" dirty="0">
                <a:latin typeface="Gill Sans MT"/>
                <a:cs typeface="Gill Sans MT"/>
              </a:rPr>
              <a:t> mismo</a:t>
            </a:r>
            <a:r>
              <a:rPr sz="2200" spc="-15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lenguaje</a:t>
            </a:r>
            <a:endParaRPr sz="2200">
              <a:latin typeface="Gill Sans MT"/>
              <a:cs typeface="Gill Sans MT"/>
            </a:endParaRPr>
          </a:p>
          <a:p>
            <a:pPr marL="617220" indent="-592455">
              <a:lnSpc>
                <a:spcPct val="100000"/>
              </a:lnSpc>
              <a:spcBef>
                <a:spcPts val="114"/>
              </a:spcBef>
              <a:buAutoNum type="arabicPeriod" startAt="6"/>
              <a:tabLst>
                <a:tab pos="616585" algn="l"/>
                <a:tab pos="617855" algn="l"/>
              </a:tabLst>
            </a:pPr>
            <a:r>
              <a:rPr sz="2200" b="1" i="1" spc="-5" dirty="0">
                <a:solidFill>
                  <a:srgbClr val="C00000"/>
                </a:solidFill>
                <a:latin typeface="Gill Sans MT"/>
                <a:cs typeface="Gill Sans MT"/>
              </a:rPr>
              <a:t>C</a:t>
            </a:r>
            <a:r>
              <a:rPr sz="2200" b="1" i="1" spc="-10" dirty="0">
                <a:solidFill>
                  <a:srgbClr val="C00000"/>
                </a:solidFill>
                <a:latin typeface="Gill Sans MT"/>
                <a:cs typeface="Gill Sans MT"/>
              </a:rPr>
              <a:t>o</a:t>
            </a:r>
            <a:r>
              <a:rPr sz="2200" b="1" i="1" spc="5" dirty="0">
                <a:solidFill>
                  <a:srgbClr val="C00000"/>
                </a:solidFill>
                <a:latin typeface="Gill Sans MT"/>
                <a:cs typeface="Gill Sans MT"/>
              </a:rPr>
              <a:t>m</a:t>
            </a:r>
            <a:r>
              <a:rPr sz="2200" b="1" i="1" spc="-5" dirty="0">
                <a:solidFill>
                  <a:srgbClr val="C00000"/>
                </a:solidFill>
                <a:latin typeface="Gill Sans MT"/>
                <a:cs typeface="Gill Sans MT"/>
              </a:rPr>
              <a:t>p</a:t>
            </a:r>
            <a:r>
              <a:rPr sz="2200" b="1" i="1" spc="-25" dirty="0">
                <a:solidFill>
                  <a:srgbClr val="C00000"/>
                </a:solidFill>
                <a:latin typeface="Gill Sans MT"/>
                <a:cs typeface="Gill Sans MT"/>
              </a:rPr>
              <a:t>r</a:t>
            </a:r>
            <a:r>
              <a:rPr sz="2200" b="1" i="1" spc="-5" dirty="0">
                <a:solidFill>
                  <a:srgbClr val="C00000"/>
                </a:solidFill>
                <a:latin typeface="Gill Sans MT"/>
                <a:cs typeface="Gill Sans MT"/>
              </a:rPr>
              <a:t>en</a:t>
            </a:r>
            <a:r>
              <a:rPr sz="2200" b="1" i="1" dirty="0">
                <a:solidFill>
                  <a:srgbClr val="C00000"/>
                </a:solidFill>
                <a:latin typeface="Gill Sans MT"/>
                <a:cs typeface="Gill Sans MT"/>
              </a:rPr>
              <a:t>s</a:t>
            </a:r>
            <a:r>
              <a:rPr sz="2200" b="1" i="1" spc="-5" dirty="0">
                <a:solidFill>
                  <a:srgbClr val="C00000"/>
                </a:solidFill>
                <a:latin typeface="Gill Sans MT"/>
                <a:cs typeface="Gill Sans MT"/>
              </a:rPr>
              <a:t>i</a:t>
            </a:r>
            <a:r>
              <a:rPr sz="2200" b="1" i="1" dirty="0">
                <a:solidFill>
                  <a:srgbClr val="C00000"/>
                </a:solidFill>
                <a:latin typeface="Gill Sans MT"/>
                <a:cs typeface="Gill Sans MT"/>
              </a:rPr>
              <a:t>ón</a:t>
            </a:r>
            <a:r>
              <a:rPr sz="2200" b="1" i="1" spc="-1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2200" b="1" i="1" spc="-5" dirty="0">
                <a:solidFill>
                  <a:srgbClr val="C00000"/>
                </a:solidFill>
                <a:latin typeface="Gill Sans MT"/>
                <a:cs typeface="Gill Sans MT"/>
              </a:rPr>
              <a:t>de</a:t>
            </a:r>
            <a:r>
              <a:rPr sz="2200" b="1" i="1" dirty="0">
                <a:solidFill>
                  <a:srgbClr val="C00000"/>
                </a:solidFill>
                <a:latin typeface="Gill Sans MT"/>
                <a:cs typeface="Gill Sans MT"/>
              </a:rPr>
              <a:t>l </a:t>
            </a:r>
            <a:r>
              <a:rPr sz="2200" b="1" i="1" spc="-5" dirty="0">
                <a:solidFill>
                  <a:srgbClr val="C00000"/>
                </a:solidFill>
                <a:latin typeface="Gill Sans MT"/>
                <a:cs typeface="Gill Sans MT"/>
              </a:rPr>
              <a:t>cl</a:t>
            </a:r>
            <a:r>
              <a:rPr sz="2200" b="1" i="1" spc="5" dirty="0">
                <a:solidFill>
                  <a:srgbClr val="C00000"/>
                </a:solidFill>
                <a:latin typeface="Gill Sans MT"/>
                <a:cs typeface="Gill Sans MT"/>
              </a:rPr>
              <a:t>i</a:t>
            </a:r>
            <a:r>
              <a:rPr sz="2200" b="1" i="1" spc="-5" dirty="0">
                <a:solidFill>
                  <a:srgbClr val="C00000"/>
                </a:solidFill>
                <a:latin typeface="Gill Sans MT"/>
                <a:cs typeface="Gill Sans MT"/>
              </a:rPr>
              <a:t>ente</a:t>
            </a:r>
            <a:r>
              <a:rPr sz="2200" b="1" i="1" dirty="0">
                <a:solidFill>
                  <a:srgbClr val="C00000"/>
                </a:solidFill>
                <a:latin typeface="Gill Sans MT"/>
                <a:cs typeface="Gill Sans MT"/>
              </a:rPr>
              <a:t>:</a:t>
            </a:r>
            <a:r>
              <a:rPr sz="2200" b="1" i="1" spc="-204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2200" dirty="0">
                <a:latin typeface="Gill Sans MT"/>
                <a:cs typeface="Gill Sans MT"/>
              </a:rPr>
              <a:t>e</a:t>
            </a:r>
            <a:r>
              <a:rPr sz="2200" spc="-10" dirty="0">
                <a:latin typeface="Gill Sans MT"/>
                <a:cs typeface="Gill Sans MT"/>
              </a:rPr>
              <a:t>s</a:t>
            </a:r>
            <a:r>
              <a:rPr sz="2200" dirty="0">
                <a:latin typeface="Gill Sans MT"/>
                <a:cs typeface="Gill Sans MT"/>
              </a:rPr>
              <a:t>fue</a:t>
            </a:r>
            <a:r>
              <a:rPr sz="2200" spc="-15" dirty="0">
                <a:latin typeface="Gill Sans MT"/>
                <a:cs typeface="Gill Sans MT"/>
              </a:rPr>
              <a:t>r</a:t>
            </a:r>
            <a:r>
              <a:rPr sz="2200" spc="-10" dirty="0">
                <a:latin typeface="Gill Sans MT"/>
                <a:cs typeface="Gill Sans MT"/>
              </a:rPr>
              <a:t>z</a:t>
            </a:r>
            <a:r>
              <a:rPr sz="2200" dirty="0">
                <a:latin typeface="Gill Sans MT"/>
                <a:cs typeface="Gill Sans MT"/>
              </a:rPr>
              <a:t>o p</a:t>
            </a:r>
            <a:r>
              <a:rPr sz="2200" spc="-5" dirty="0">
                <a:latin typeface="Gill Sans MT"/>
                <a:cs typeface="Gill Sans MT"/>
              </a:rPr>
              <a:t>o</a:t>
            </a:r>
            <a:r>
              <a:rPr sz="2200" dirty="0">
                <a:latin typeface="Gill Sans MT"/>
                <a:cs typeface="Gill Sans MT"/>
              </a:rPr>
              <a:t>r</a:t>
            </a:r>
            <a:r>
              <a:rPr sz="2200" spc="-10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co</a:t>
            </a:r>
            <a:r>
              <a:rPr sz="2200" spc="5" dirty="0">
                <a:latin typeface="Gill Sans MT"/>
                <a:cs typeface="Gill Sans MT"/>
              </a:rPr>
              <a:t>n</a:t>
            </a:r>
            <a:r>
              <a:rPr sz="2200" spc="-5" dirty="0">
                <a:latin typeface="Gill Sans MT"/>
                <a:cs typeface="Gill Sans MT"/>
              </a:rPr>
              <a:t>oce</a:t>
            </a:r>
            <a:r>
              <a:rPr sz="2200" dirty="0">
                <a:latin typeface="Gill Sans MT"/>
                <a:cs typeface="Gill Sans MT"/>
              </a:rPr>
              <a:t>r</a:t>
            </a:r>
            <a:r>
              <a:rPr sz="2200" spc="-10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a</a:t>
            </a:r>
            <a:r>
              <a:rPr sz="2200" dirty="0">
                <a:latin typeface="Gill Sans MT"/>
                <a:cs typeface="Gill Sans MT"/>
              </a:rPr>
              <a:t>l</a:t>
            </a:r>
            <a:r>
              <a:rPr sz="2200" spc="-10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clie</a:t>
            </a:r>
            <a:r>
              <a:rPr sz="2200" spc="5" dirty="0">
                <a:latin typeface="Gill Sans MT"/>
                <a:cs typeface="Gill Sans MT"/>
              </a:rPr>
              <a:t>n</a:t>
            </a:r>
            <a:r>
              <a:rPr sz="2200" spc="-5" dirty="0">
                <a:latin typeface="Gill Sans MT"/>
                <a:cs typeface="Gill Sans MT"/>
              </a:rPr>
              <a:t>t</a:t>
            </a:r>
            <a:r>
              <a:rPr sz="2200" dirty="0">
                <a:latin typeface="Gill Sans MT"/>
                <a:cs typeface="Gill Sans MT"/>
              </a:rPr>
              <a:t>e y</a:t>
            </a:r>
            <a:r>
              <a:rPr sz="2200" spc="-10" dirty="0">
                <a:latin typeface="Gill Sans MT"/>
                <a:cs typeface="Gill Sans MT"/>
              </a:rPr>
              <a:t> s</a:t>
            </a:r>
            <a:r>
              <a:rPr sz="2200" dirty="0">
                <a:latin typeface="Gill Sans MT"/>
                <a:cs typeface="Gill Sans MT"/>
              </a:rPr>
              <a:t>us</a:t>
            </a:r>
            <a:endParaRPr sz="2200">
              <a:latin typeface="Gill Sans MT"/>
              <a:cs typeface="Gill Sans MT"/>
            </a:endParaRPr>
          </a:p>
          <a:p>
            <a:pPr marL="539750">
              <a:lnSpc>
                <a:spcPct val="100000"/>
              </a:lnSpc>
              <a:spcBef>
                <a:spcPts val="260"/>
              </a:spcBef>
            </a:pPr>
            <a:r>
              <a:rPr sz="2200" spc="-5" dirty="0">
                <a:latin typeface="Gill Sans MT"/>
                <a:cs typeface="Gill Sans MT"/>
              </a:rPr>
              <a:t>necesidades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859997" y="6047994"/>
            <a:ext cx="4140200" cy="540385"/>
          </a:xfrm>
          <a:custGeom>
            <a:avLst/>
            <a:gdLst/>
            <a:ahLst/>
            <a:cxnLst/>
            <a:rect l="l" t="t" r="r" b="b"/>
            <a:pathLst>
              <a:path w="4140200" h="540384">
                <a:moveTo>
                  <a:pt x="2069998" y="540003"/>
                </a:moveTo>
                <a:lnTo>
                  <a:pt x="0" y="540003"/>
                </a:lnTo>
                <a:lnTo>
                  <a:pt x="0" y="0"/>
                </a:lnTo>
                <a:lnTo>
                  <a:pt x="4139996" y="0"/>
                </a:lnTo>
                <a:lnTo>
                  <a:pt x="4139996" y="540003"/>
                </a:lnTo>
                <a:lnTo>
                  <a:pt x="2069998" y="54000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295"/>
              </a:lnSpc>
            </a:pPr>
            <a:r>
              <a:rPr spc="-5" dirty="0"/>
              <a:t>Dirección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Operaciones</a:t>
            </a:r>
            <a:r>
              <a:rPr spc="-10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5" dirty="0"/>
              <a:t>Servicios</a:t>
            </a:r>
          </a:p>
          <a:p>
            <a:pPr algn="ctr">
              <a:lnSpc>
                <a:spcPts val="1545"/>
              </a:lnSpc>
            </a:pP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Grado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en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Ciencia</a:t>
            </a:r>
            <a:r>
              <a:rPr i="0" spc="-15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Gestión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Ingeniería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de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Servicios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9156700" cy="6864350"/>
            <a:chOff x="-6350" y="0"/>
            <a:chExt cx="9156700" cy="6864350"/>
          </a:xfrm>
        </p:grpSpPr>
        <p:sp>
          <p:nvSpPr>
            <p:cNvPr id="3" name="object 3"/>
            <p:cNvSpPr/>
            <p:nvPr/>
          </p:nvSpPr>
          <p:spPr>
            <a:xfrm>
              <a:off x="9001073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570" y="0"/>
                  </a:moveTo>
                  <a:lnTo>
                    <a:pt x="0" y="0"/>
                  </a:lnTo>
                  <a:lnTo>
                    <a:pt x="0" y="1371231"/>
                  </a:lnTo>
                  <a:lnTo>
                    <a:pt x="71285" y="1371231"/>
                  </a:lnTo>
                  <a:lnTo>
                    <a:pt x="142570" y="1371231"/>
                  </a:lnTo>
                  <a:lnTo>
                    <a:pt x="142570" y="0"/>
                  </a:lnTo>
                  <a:close/>
                </a:path>
              </a:pathLst>
            </a:custGeom>
            <a:solidFill>
              <a:srgbClr val="D02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001073" y="1371244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570" y="0"/>
                  </a:moveTo>
                  <a:lnTo>
                    <a:pt x="0" y="0"/>
                  </a:lnTo>
                  <a:lnTo>
                    <a:pt x="0" y="5486031"/>
                  </a:lnTo>
                  <a:lnTo>
                    <a:pt x="71285" y="5486031"/>
                  </a:lnTo>
                  <a:lnTo>
                    <a:pt x="142570" y="5486031"/>
                  </a:lnTo>
                  <a:lnTo>
                    <a:pt x="1425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4750"/>
              <a:ext cx="9143631" cy="90289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000838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9143631" y="0"/>
                  </a:moveTo>
                  <a:lnTo>
                    <a:pt x="0" y="0"/>
                  </a:lnTo>
                  <a:lnTo>
                    <a:pt x="0" y="856805"/>
                  </a:lnTo>
                  <a:lnTo>
                    <a:pt x="9143631" y="856805"/>
                  </a:lnTo>
                  <a:lnTo>
                    <a:pt x="91436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6857644"/>
              <a:ext cx="4508500" cy="0"/>
            </a:xfrm>
            <a:custGeom>
              <a:avLst/>
              <a:gdLst/>
              <a:ahLst/>
              <a:cxnLst/>
              <a:rect l="l" t="t" r="r" b="b"/>
              <a:pathLst>
                <a:path w="4508500">
                  <a:moveTo>
                    <a:pt x="4508284" y="0"/>
                  </a:moveTo>
                  <a:lnTo>
                    <a:pt x="0" y="0"/>
                  </a:lnTo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5994538"/>
              <a:ext cx="9144000" cy="12700"/>
            </a:xfrm>
            <a:custGeom>
              <a:avLst/>
              <a:gdLst/>
              <a:ahLst/>
              <a:cxnLst/>
              <a:rect l="l" t="t" r="r" b="b"/>
              <a:pathLst>
                <a:path w="9144000" h="12700">
                  <a:moveTo>
                    <a:pt x="0" y="12599"/>
                  </a:moveTo>
                  <a:lnTo>
                    <a:pt x="9143631" y="12599"/>
                  </a:lnTo>
                  <a:lnTo>
                    <a:pt x="9143631" y="0"/>
                  </a:lnTo>
                  <a:lnTo>
                    <a:pt x="0" y="0"/>
                  </a:lnTo>
                  <a:lnTo>
                    <a:pt x="0" y="125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08284" y="6857644"/>
              <a:ext cx="4635500" cy="0"/>
            </a:xfrm>
            <a:custGeom>
              <a:avLst/>
              <a:gdLst/>
              <a:ahLst/>
              <a:cxnLst/>
              <a:rect l="l" t="t" r="r" b="b"/>
              <a:pathLst>
                <a:path w="4635500">
                  <a:moveTo>
                    <a:pt x="4635347" y="0"/>
                  </a:moveTo>
                  <a:lnTo>
                    <a:pt x="0" y="0"/>
                  </a:lnTo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24" y="6137287"/>
              <a:ext cx="1423784" cy="54251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0" y="957237"/>
              <a:ext cx="3150870" cy="375920"/>
            </a:xfrm>
            <a:custGeom>
              <a:avLst/>
              <a:gdLst/>
              <a:ahLst/>
              <a:cxnLst/>
              <a:rect l="l" t="t" r="r" b="b"/>
              <a:pathLst>
                <a:path w="3150870" h="375919">
                  <a:moveTo>
                    <a:pt x="3150717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575358" y="375843"/>
                  </a:lnTo>
                  <a:lnTo>
                    <a:pt x="3150717" y="375843"/>
                  </a:lnTo>
                  <a:lnTo>
                    <a:pt x="3150717" y="0"/>
                  </a:lnTo>
                  <a:close/>
                </a:path>
              </a:pathLst>
            </a:custGeom>
            <a:solidFill>
              <a:srgbClr val="0C0C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355" y="956881"/>
              <a:ext cx="4572000" cy="487680"/>
            </a:xfrm>
            <a:custGeom>
              <a:avLst/>
              <a:gdLst/>
              <a:ahLst/>
              <a:cxnLst/>
              <a:rect l="l" t="t" r="r" b="b"/>
              <a:pathLst>
                <a:path w="4572000" h="487680">
                  <a:moveTo>
                    <a:pt x="4571631" y="0"/>
                  </a:moveTo>
                  <a:lnTo>
                    <a:pt x="0" y="0"/>
                  </a:lnTo>
                  <a:lnTo>
                    <a:pt x="0" y="487083"/>
                  </a:lnTo>
                  <a:lnTo>
                    <a:pt x="2286000" y="487083"/>
                  </a:lnTo>
                  <a:lnTo>
                    <a:pt x="4571631" y="487083"/>
                  </a:lnTo>
                  <a:lnTo>
                    <a:pt x="4571631" y="0"/>
                  </a:lnTo>
                  <a:close/>
                </a:path>
              </a:pathLst>
            </a:custGeom>
            <a:solidFill>
              <a:srgbClr val="D02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79004" y="989177"/>
            <a:ext cx="20548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400" spc="-472" baseline="13888" dirty="0">
                <a:solidFill>
                  <a:srgbClr val="D0272D"/>
                </a:solidFill>
                <a:latin typeface="Gill Sans MT"/>
                <a:cs typeface="Gill Sans MT"/>
              </a:rPr>
              <a:t>S</a:t>
            </a:r>
            <a:r>
              <a:rPr sz="2000" b="1" spc="-315" dirty="0">
                <a:solidFill>
                  <a:srgbClr val="FFFFFF"/>
                </a:solidFill>
                <a:latin typeface="Gill Sans Ultra Bold"/>
                <a:cs typeface="Gill Sans Ultra Bold"/>
              </a:rPr>
              <a:t>D</a:t>
            </a:r>
            <a:r>
              <a:rPr sz="2400" spc="-472" baseline="13888" dirty="0">
                <a:solidFill>
                  <a:srgbClr val="D0272D"/>
                </a:solidFill>
                <a:latin typeface="Gill Sans MT"/>
                <a:cs typeface="Gill Sans MT"/>
              </a:rPr>
              <a:t>ub</a:t>
            </a:r>
            <a:r>
              <a:rPr sz="2000" b="1" spc="-315" dirty="0">
                <a:solidFill>
                  <a:srgbClr val="FFFFFF"/>
                </a:solidFill>
                <a:latin typeface="Gill Sans Ultra Bold"/>
                <a:cs typeface="Gill Sans Ultra Bold"/>
              </a:rPr>
              <a:t>i</a:t>
            </a:r>
            <a:r>
              <a:rPr sz="2400" spc="-472" baseline="13888" dirty="0">
                <a:solidFill>
                  <a:srgbClr val="D0272D"/>
                </a:solidFill>
                <a:latin typeface="Gill Sans MT"/>
                <a:cs typeface="Gill Sans MT"/>
              </a:rPr>
              <a:t>t</a:t>
            </a:r>
            <a:r>
              <a:rPr sz="2000" b="1" spc="-315" dirty="0">
                <a:solidFill>
                  <a:srgbClr val="FFFFFF"/>
                </a:solidFill>
                <a:latin typeface="Gill Sans Ultra Bold"/>
                <a:cs typeface="Gill Sans Ultra Bold"/>
              </a:rPr>
              <a:t>m</a:t>
            </a:r>
            <a:r>
              <a:rPr sz="2400" spc="-472" baseline="13888" dirty="0">
                <a:solidFill>
                  <a:srgbClr val="D0272D"/>
                </a:solidFill>
                <a:latin typeface="Gill Sans MT"/>
                <a:cs typeface="Gill Sans MT"/>
              </a:rPr>
              <a:t>ítulo</a:t>
            </a:r>
            <a:r>
              <a:rPr sz="2000" b="1" spc="-315" dirty="0">
                <a:solidFill>
                  <a:srgbClr val="FFFFFF"/>
                </a:solidFill>
                <a:latin typeface="Gill Sans Ultra Bold"/>
                <a:cs typeface="Gill Sans Ultra Bold"/>
              </a:rPr>
              <a:t>e</a:t>
            </a:r>
            <a:r>
              <a:rPr sz="2400" spc="-472" baseline="13888" dirty="0">
                <a:solidFill>
                  <a:srgbClr val="D0272D"/>
                </a:solidFill>
                <a:latin typeface="Gill Sans MT"/>
                <a:cs typeface="Gill Sans MT"/>
              </a:rPr>
              <a:t>1</a:t>
            </a:r>
            <a:r>
              <a:rPr sz="2000" b="1" spc="-315" dirty="0">
                <a:solidFill>
                  <a:srgbClr val="FFFFFF"/>
                </a:solidFill>
                <a:latin typeface="Gill Sans Ultra Bold"/>
                <a:cs typeface="Gill Sans Ultra Bold"/>
              </a:rPr>
              <a:t>nsiones</a:t>
            </a:r>
            <a:endParaRPr sz="2000">
              <a:latin typeface="Gill Sans Ultra Bold"/>
              <a:cs typeface="Gill Sans Ultra Bold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424802"/>
            <a:ext cx="8964295" cy="561975"/>
          </a:xfrm>
          <a:custGeom>
            <a:avLst/>
            <a:gdLst/>
            <a:ahLst/>
            <a:cxnLst/>
            <a:rect l="l" t="t" r="r" b="b"/>
            <a:pathLst>
              <a:path w="8964295" h="561975">
                <a:moveTo>
                  <a:pt x="8964002" y="0"/>
                </a:moveTo>
                <a:lnTo>
                  <a:pt x="0" y="0"/>
                </a:lnTo>
                <a:lnTo>
                  <a:pt x="0" y="561593"/>
                </a:lnTo>
                <a:lnTo>
                  <a:pt x="4481995" y="561593"/>
                </a:lnTo>
                <a:lnTo>
                  <a:pt x="8964002" y="561593"/>
                </a:lnTo>
                <a:lnTo>
                  <a:pt x="8964002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48475" y="456018"/>
            <a:ext cx="7817484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800" dirty="0"/>
              <a:t>5</a:t>
            </a:r>
            <a:r>
              <a:rPr sz="2800" spc="-5" dirty="0"/>
              <a:t>.</a:t>
            </a:r>
            <a:r>
              <a:rPr sz="2800" spc="-665" dirty="0"/>
              <a:t>2</a:t>
            </a:r>
            <a:r>
              <a:rPr sz="975" spc="-60" baseline="-42735" dirty="0">
                <a:solidFill>
                  <a:srgbClr val="F1F1F1"/>
                </a:solidFill>
              </a:rPr>
              <a:t>1</a:t>
            </a:r>
            <a:r>
              <a:rPr sz="975" spc="7" baseline="-42735" dirty="0">
                <a:solidFill>
                  <a:srgbClr val="F1F1F1"/>
                </a:solidFill>
              </a:rPr>
              <a:t>.</a:t>
            </a:r>
            <a:r>
              <a:rPr sz="975" spc="-352" baseline="-42735" dirty="0">
                <a:solidFill>
                  <a:srgbClr val="F1F1F1"/>
                </a:solidFill>
              </a:rPr>
              <a:t>C</a:t>
            </a:r>
            <a:r>
              <a:rPr sz="2800" spc="-405" dirty="0"/>
              <a:t>.</a:t>
            </a:r>
            <a:r>
              <a:rPr sz="975" spc="-52" baseline="-42735" dirty="0">
                <a:solidFill>
                  <a:srgbClr val="F1F1F1"/>
                </a:solidFill>
              </a:rPr>
              <a:t>AM</a:t>
            </a:r>
            <a:r>
              <a:rPr sz="975" spc="-487" baseline="-42735" dirty="0">
                <a:solidFill>
                  <a:srgbClr val="F1F1F1"/>
                </a:solidFill>
              </a:rPr>
              <a:t>P</a:t>
            </a:r>
            <a:r>
              <a:rPr sz="2800" spc="-1705" dirty="0"/>
              <a:t>C</a:t>
            </a:r>
            <a:r>
              <a:rPr sz="975" spc="-67" baseline="-42735" dirty="0">
                <a:solidFill>
                  <a:srgbClr val="F1F1F1"/>
                </a:solidFill>
              </a:rPr>
              <a:t>U</a:t>
            </a:r>
            <a:r>
              <a:rPr sz="975" spc="15" baseline="-42735" dirty="0">
                <a:solidFill>
                  <a:srgbClr val="F1F1F1"/>
                </a:solidFill>
              </a:rPr>
              <a:t>S</a:t>
            </a:r>
            <a:r>
              <a:rPr sz="975" spc="-157" baseline="-42735" dirty="0">
                <a:solidFill>
                  <a:srgbClr val="F1F1F1"/>
                </a:solidFill>
              </a:rPr>
              <a:t> </a:t>
            </a:r>
            <a:r>
              <a:rPr sz="975" spc="-60" baseline="-42735" dirty="0">
                <a:solidFill>
                  <a:srgbClr val="F1F1F1"/>
                </a:solidFill>
              </a:rPr>
              <a:t>D</a:t>
            </a:r>
            <a:r>
              <a:rPr sz="975" spc="22" baseline="-42735" dirty="0">
                <a:solidFill>
                  <a:srgbClr val="F1F1F1"/>
                </a:solidFill>
              </a:rPr>
              <a:t>E</a:t>
            </a:r>
            <a:r>
              <a:rPr sz="975" spc="-142" baseline="-42735" dirty="0">
                <a:solidFill>
                  <a:srgbClr val="F1F1F1"/>
                </a:solidFill>
              </a:rPr>
              <a:t> </a:t>
            </a:r>
            <a:r>
              <a:rPr sz="975" spc="-757" baseline="-42735" dirty="0">
                <a:solidFill>
                  <a:srgbClr val="F1F1F1"/>
                </a:solidFill>
              </a:rPr>
              <a:t>M</a:t>
            </a:r>
            <a:r>
              <a:rPr sz="2800" spc="-1090" dirty="0"/>
              <a:t>o</a:t>
            </a:r>
            <a:r>
              <a:rPr sz="975" spc="-44" baseline="-42735" dirty="0">
                <a:solidFill>
                  <a:srgbClr val="F1F1F1"/>
                </a:solidFill>
              </a:rPr>
              <a:t>Ó</a:t>
            </a:r>
            <a:r>
              <a:rPr sz="975" spc="-82" baseline="-42735" dirty="0">
                <a:solidFill>
                  <a:srgbClr val="F1F1F1"/>
                </a:solidFill>
              </a:rPr>
              <a:t>S</a:t>
            </a:r>
            <a:r>
              <a:rPr sz="975" spc="-120" baseline="-42735" dirty="0">
                <a:solidFill>
                  <a:srgbClr val="F1F1F1"/>
                </a:solidFill>
              </a:rPr>
              <a:t>T</a:t>
            </a:r>
            <a:r>
              <a:rPr sz="975" spc="-802" baseline="-42735" dirty="0">
                <a:solidFill>
                  <a:srgbClr val="F1F1F1"/>
                </a:solidFill>
              </a:rPr>
              <a:t>O</a:t>
            </a:r>
            <a:r>
              <a:rPr sz="2800" spc="-910" dirty="0"/>
              <a:t>n</a:t>
            </a:r>
            <a:r>
              <a:rPr sz="975" spc="-67" baseline="-42735" dirty="0">
                <a:solidFill>
                  <a:srgbClr val="F1F1F1"/>
                </a:solidFill>
              </a:rPr>
              <a:t>LE</a:t>
            </a:r>
            <a:r>
              <a:rPr sz="975" spc="67" baseline="-42735" dirty="0">
                <a:solidFill>
                  <a:srgbClr val="F1F1F1"/>
                </a:solidFill>
              </a:rPr>
              <a:t>S</a:t>
            </a:r>
            <a:r>
              <a:rPr sz="2800" dirty="0"/>
              <a:t>cep</a:t>
            </a:r>
            <a:r>
              <a:rPr sz="2800" spc="5" dirty="0"/>
              <a:t>t</a:t>
            </a:r>
            <a:r>
              <a:rPr sz="2800" dirty="0"/>
              <a:t>o y</a:t>
            </a:r>
            <a:r>
              <a:rPr sz="2800" spc="-5" dirty="0"/>
              <a:t> </a:t>
            </a:r>
            <a:r>
              <a:rPr sz="2800" dirty="0"/>
              <a:t>D</a:t>
            </a:r>
            <a:r>
              <a:rPr sz="2800" spc="-5" dirty="0"/>
              <a:t>im</a:t>
            </a:r>
            <a:r>
              <a:rPr sz="2800" dirty="0"/>
              <a:t>ensi</a:t>
            </a:r>
            <a:r>
              <a:rPr sz="2800" spc="-5" dirty="0"/>
              <a:t>o</a:t>
            </a:r>
            <a:r>
              <a:rPr sz="2800" spc="5" dirty="0"/>
              <a:t>n</a:t>
            </a:r>
            <a:r>
              <a:rPr sz="2800" dirty="0"/>
              <a:t>es de </a:t>
            </a:r>
            <a:r>
              <a:rPr sz="2800" spc="-5" dirty="0"/>
              <a:t>l</a:t>
            </a:r>
            <a:r>
              <a:rPr sz="2800" dirty="0"/>
              <a:t>a</a:t>
            </a:r>
            <a:r>
              <a:rPr sz="2800" spc="10" dirty="0"/>
              <a:t> </a:t>
            </a:r>
            <a:r>
              <a:rPr sz="2800" spc="-10" dirty="0"/>
              <a:t>c</a:t>
            </a:r>
            <a:r>
              <a:rPr sz="2800" dirty="0"/>
              <a:t>a</a:t>
            </a:r>
            <a:r>
              <a:rPr sz="2800" spc="-5" dirty="0"/>
              <a:t>li</a:t>
            </a:r>
            <a:r>
              <a:rPr sz="2800" dirty="0"/>
              <a:t>dad de se</a:t>
            </a:r>
            <a:r>
              <a:rPr sz="2800" spc="90" dirty="0"/>
              <a:t>r</a:t>
            </a:r>
            <a:r>
              <a:rPr sz="2800" dirty="0"/>
              <a:t>v</a:t>
            </a:r>
            <a:r>
              <a:rPr sz="2800" spc="-5" dirty="0"/>
              <a:t>i</a:t>
            </a:r>
            <a:r>
              <a:rPr sz="2800" dirty="0"/>
              <a:t>c</a:t>
            </a:r>
            <a:r>
              <a:rPr sz="2800" spc="-5" dirty="0"/>
              <a:t>i</a:t>
            </a:r>
            <a:r>
              <a:rPr sz="2800" dirty="0"/>
              <a:t>o</a:t>
            </a:r>
            <a:endParaRPr sz="2800"/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554253" y="1431214"/>
          <a:ext cx="8168640" cy="44088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5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5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2945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2800" spc="-5" dirty="0">
                          <a:solidFill>
                            <a:srgbClr val="BF0000"/>
                          </a:solidFill>
                          <a:latin typeface="Tahoma"/>
                          <a:cs typeface="Tahoma"/>
                        </a:rPr>
                        <a:t>ORIGINALES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13970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28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ACTUALES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139700" marB="0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009">
                <a:tc>
                  <a:txBody>
                    <a:bodyPr/>
                    <a:lstStyle/>
                    <a:p>
                      <a:pPr marL="1022985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800" spc="-5" dirty="0">
                          <a:latin typeface="Tahoma"/>
                          <a:cs typeface="Tahoma"/>
                        </a:rPr>
                        <a:t>Elementos</a:t>
                      </a:r>
                      <a:r>
                        <a:rPr sz="1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5" dirty="0">
                          <a:latin typeface="Tahoma"/>
                          <a:cs typeface="Tahoma"/>
                        </a:rPr>
                        <a:t>tangibles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908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1024255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800" spc="-5" dirty="0">
                          <a:solidFill>
                            <a:srgbClr val="BF0000"/>
                          </a:solidFill>
                          <a:latin typeface="Tahoma"/>
                          <a:cs typeface="Tahoma"/>
                        </a:rPr>
                        <a:t>Elementos</a:t>
                      </a:r>
                      <a:r>
                        <a:rPr sz="1800" spc="-40" dirty="0">
                          <a:solidFill>
                            <a:srgbClr val="BF000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5" dirty="0">
                          <a:solidFill>
                            <a:srgbClr val="BF0000"/>
                          </a:solidFill>
                          <a:latin typeface="Tahoma"/>
                          <a:cs typeface="Tahoma"/>
                        </a:rPr>
                        <a:t>tangibles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1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-5" dirty="0">
                          <a:latin typeface="Tahoma"/>
                          <a:cs typeface="Tahoma"/>
                        </a:rPr>
                        <a:t>Fiabilidad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774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spc="-5" dirty="0">
                          <a:solidFill>
                            <a:srgbClr val="BF0000"/>
                          </a:solidFill>
                          <a:latin typeface="Tahoma"/>
                          <a:cs typeface="Tahoma"/>
                        </a:rPr>
                        <a:t>Fiabilidad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070">
                <a:tc>
                  <a:txBody>
                    <a:bodyPr/>
                    <a:lstStyle/>
                    <a:p>
                      <a:pPr marL="83121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800" spc="-5" dirty="0">
                          <a:latin typeface="Tahoma"/>
                          <a:cs typeface="Tahoma"/>
                        </a:rPr>
                        <a:t>Capacidad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5" dirty="0">
                          <a:latin typeface="Tahoma"/>
                          <a:cs typeface="Tahoma"/>
                        </a:rPr>
                        <a:t>respuesta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787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83121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800" spc="-5" dirty="0">
                          <a:solidFill>
                            <a:srgbClr val="BF0000"/>
                          </a:solidFill>
                          <a:latin typeface="Tahoma"/>
                          <a:cs typeface="Tahoma"/>
                        </a:rPr>
                        <a:t>Capacidad</a:t>
                      </a:r>
                      <a:r>
                        <a:rPr sz="1800" spc="-20" dirty="0">
                          <a:solidFill>
                            <a:srgbClr val="BF000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5" dirty="0">
                          <a:solidFill>
                            <a:srgbClr val="BF0000"/>
                          </a:solidFill>
                          <a:latin typeface="Tahoma"/>
                          <a:cs typeface="Tahoma"/>
                        </a:rPr>
                        <a:t>de</a:t>
                      </a:r>
                      <a:r>
                        <a:rPr sz="1800" spc="-15" dirty="0">
                          <a:solidFill>
                            <a:srgbClr val="BF000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5" dirty="0">
                          <a:solidFill>
                            <a:srgbClr val="BF0000"/>
                          </a:solidFill>
                          <a:latin typeface="Tahoma"/>
                          <a:cs typeface="Tahoma"/>
                        </a:rPr>
                        <a:t>respuesta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4455">
                <a:tc>
                  <a:txBody>
                    <a:bodyPr/>
                    <a:lstStyle/>
                    <a:p>
                      <a:pPr marL="1268095" marR="1261745" algn="ctr">
                        <a:lnSpc>
                          <a:spcPct val="117100"/>
                        </a:lnSpc>
                        <a:spcBef>
                          <a:spcPts val="85"/>
                        </a:spcBef>
                      </a:pPr>
                      <a:r>
                        <a:rPr sz="1800" spc="-5" dirty="0">
                          <a:latin typeface="Tahoma"/>
                          <a:cs typeface="Tahoma"/>
                        </a:rPr>
                        <a:t>Pr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o</a:t>
                      </a:r>
                      <a:r>
                        <a:rPr sz="1800" spc="-5" dirty="0">
                          <a:latin typeface="Tahoma"/>
                          <a:cs typeface="Tahoma"/>
                        </a:rPr>
                        <a:t>f</a:t>
                      </a:r>
                      <a:r>
                        <a:rPr sz="1800" spc="10" dirty="0">
                          <a:latin typeface="Tahoma"/>
                          <a:cs typeface="Tahoma"/>
                        </a:rPr>
                        <a:t>e</a:t>
                      </a:r>
                      <a:r>
                        <a:rPr sz="1800" spc="-5" dirty="0">
                          <a:latin typeface="Tahoma"/>
                          <a:cs typeface="Tahoma"/>
                        </a:rPr>
                        <a:t>si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o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na</a:t>
                      </a:r>
                      <a:r>
                        <a:rPr sz="1800" spc="-5" dirty="0">
                          <a:latin typeface="Tahoma"/>
                          <a:cs typeface="Tahoma"/>
                        </a:rPr>
                        <a:t>l</a:t>
                      </a:r>
                      <a:r>
                        <a:rPr sz="1800" spc="-15" dirty="0">
                          <a:latin typeface="Tahoma"/>
                          <a:cs typeface="Tahoma"/>
                        </a:rPr>
                        <a:t>i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dad 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Cortesía </a:t>
                      </a:r>
                      <a:r>
                        <a:rPr sz="1800" spc="-5" dirty="0">
                          <a:latin typeface="Tahoma"/>
                          <a:cs typeface="Tahoma"/>
                        </a:rPr>
                        <a:t> Credibilidad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5" dirty="0">
                          <a:latin typeface="Tahoma"/>
                          <a:cs typeface="Tahoma"/>
                        </a:rPr>
                        <a:t>Seguridad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107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839"/>
                        </a:spcBef>
                      </a:pPr>
                      <a:r>
                        <a:rPr sz="1800" spc="-5" dirty="0">
                          <a:solidFill>
                            <a:srgbClr val="BF0000"/>
                          </a:solidFill>
                          <a:latin typeface="Tahoma"/>
                          <a:cs typeface="Tahoma"/>
                        </a:rPr>
                        <a:t>Seguridad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6160">
                <a:tc>
                  <a:txBody>
                    <a:bodyPr/>
                    <a:lstStyle/>
                    <a:p>
                      <a:pPr marL="785495" marR="779780" indent="635" algn="ctr">
                        <a:lnSpc>
                          <a:spcPct val="117100"/>
                        </a:lnSpc>
                        <a:spcBef>
                          <a:spcPts val="55"/>
                        </a:spcBef>
                      </a:pPr>
                      <a:r>
                        <a:rPr sz="1800" spc="-5" dirty="0">
                          <a:latin typeface="Tahoma"/>
                          <a:cs typeface="Tahoma"/>
                        </a:rPr>
                        <a:t>Accesibilidad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5" dirty="0">
                          <a:latin typeface="Tahoma"/>
                          <a:cs typeface="Tahoma"/>
                        </a:rPr>
                        <a:t>Comunicación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5" dirty="0">
                          <a:latin typeface="Tahoma"/>
                          <a:cs typeface="Tahoma"/>
                        </a:rPr>
                        <a:t>Comprensión</a:t>
                      </a:r>
                      <a:r>
                        <a:rPr sz="1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del</a:t>
                      </a:r>
                      <a:r>
                        <a:rPr sz="1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5" dirty="0">
                          <a:latin typeface="Tahoma"/>
                          <a:cs typeface="Tahoma"/>
                        </a:rPr>
                        <a:t>usuario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69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BF0000"/>
                          </a:solidFill>
                          <a:latin typeface="Tahoma"/>
                          <a:cs typeface="Tahoma"/>
                        </a:rPr>
                        <a:t>Empatía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4859997" y="6083998"/>
            <a:ext cx="4140200" cy="540385"/>
          </a:xfrm>
          <a:custGeom>
            <a:avLst/>
            <a:gdLst/>
            <a:ahLst/>
            <a:cxnLst/>
            <a:rect l="l" t="t" r="r" b="b"/>
            <a:pathLst>
              <a:path w="4140200" h="540384">
                <a:moveTo>
                  <a:pt x="2069998" y="540004"/>
                </a:moveTo>
                <a:lnTo>
                  <a:pt x="0" y="540004"/>
                </a:lnTo>
                <a:lnTo>
                  <a:pt x="0" y="0"/>
                </a:lnTo>
                <a:lnTo>
                  <a:pt x="4139996" y="0"/>
                </a:lnTo>
                <a:lnTo>
                  <a:pt x="4139996" y="540004"/>
                </a:lnTo>
                <a:lnTo>
                  <a:pt x="2069998" y="54000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295"/>
              </a:lnSpc>
            </a:pPr>
            <a:r>
              <a:rPr spc="-5" dirty="0"/>
              <a:t>Dirección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Operaciones</a:t>
            </a:r>
            <a:r>
              <a:rPr spc="-10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5" dirty="0"/>
              <a:t>Servicios</a:t>
            </a:r>
          </a:p>
          <a:p>
            <a:pPr algn="ctr">
              <a:lnSpc>
                <a:spcPts val="1545"/>
              </a:lnSpc>
            </a:pP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Grado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en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Ciencia</a:t>
            </a:r>
            <a:r>
              <a:rPr i="0" spc="-15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Gestión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Ingeniería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de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Servicios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9156700" cy="6864350"/>
            <a:chOff x="-6350" y="0"/>
            <a:chExt cx="9156700" cy="6864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4750"/>
              <a:ext cx="9143631" cy="90289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000838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9143631" y="0"/>
                  </a:moveTo>
                  <a:lnTo>
                    <a:pt x="0" y="0"/>
                  </a:lnTo>
                  <a:lnTo>
                    <a:pt x="0" y="856805"/>
                  </a:lnTo>
                  <a:lnTo>
                    <a:pt x="9143631" y="856805"/>
                  </a:lnTo>
                  <a:lnTo>
                    <a:pt x="91436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857644"/>
              <a:ext cx="4508500" cy="0"/>
            </a:xfrm>
            <a:custGeom>
              <a:avLst/>
              <a:gdLst/>
              <a:ahLst/>
              <a:cxnLst/>
              <a:rect l="l" t="t" r="r" b="b"/>
              <a:pathLst>
                <a:path w="4508500">
                  <a:moveTo>
                    <a:pt x="4508284" y="0"/>
                  </a:moveTo>
                  <a:lnTo>
                    <a:pt x="0" y="0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994539"/>
              <a:ext cx="9144000" cy="12700"/>
            </a:xfrm>
            <a:custGeom>
              <a:avLst/>
              <a:gdLst/>
              <a:ahLst/>
              <a:cxnLst/>
              <a:rect l="l" t="t" r="r" b="b"/>
              <a:pathLst>
                <a:path w="9144000" h="12700">
                  <a:moveTo>
                    <a:pt x="0" y="12598"/>
                  </a:moveTo>
                  <a:lnTo>
                    <a:pt x="9143631" y="12598"/>
                  </a:lnTo>
                  <a:lnTo>
                    <a:pt x="9143631" y="0"/>
                  </a:lnTo>
                  <a:lnTo>
                    <a:pt x="0" y="0"/>
                  </a:lnTo>
                  <a:lnTo>
                    <a:pt x="0" y="125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08284" y="6857644"/>
              <a:ext cx="4635500" cy="0"/>
            </a:xfrm>
            <a:custGeom>
              <a:avLst/>
              <a:gdLst/>
              <a:ahLst/>
              <a:cxnLst/>
              <a:rect l="l" t="t" r="r" b="b"/>
              <a:pathLst>
                <a:path w="4635500">
                  <a:moveTo>
                    <a:pt x="4635347" y="0"/>
                  </a:moveTo>
                  <a:lnTo>
                    <a:pt x="0" y="0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24" y="6137287"/>
              <a:ext cx="1423784" cy="54251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10374" y="787222"/>
            <a:ext cx="871855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1</a:t>
            </a:r>
            <a:r>
              <a:rPr sz="650" spc="5" dirty="0">
                <a:solidFill>
                  <a:srgbClr val="F1F1F1"/>
                </a:solidFill>
                <a:latin typeface="Gill Sans MT"/>
                <a:cs typeface="Gill Sans MT"/>
              </a:rPr>
              <a:t>.</a:t>
            </a:r>
            <a:r>
              <a:rPr sz="650" spc="-25" dirty="0">
                <a:solidFill>
                  <a:srgbClr val="F1F1F1"/>
                </a:solidFill>
                <a:latin typeface="Gill Sans MT"/>
                <a:cs typeface="Gill Sans MT"/>
              </a:rPr>
              <a:t>C</a:t>
            </a:r>
            <a:r>
              <a:rPr sz="650" spc="-35" dirty="0">
                <a:solidFill>
                  <a:srgbClr val="F1F1F1"/>
                </a:solidFill>
                <a:latin typeface="Gill Sans MT"/>
                <a:cs typeface="Gill Sans MT"/>
              </a:rPr>
              <a:t>AM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PU</a:t>
            </a:r>
            <a:r>
              <a:rPr sz="650" spc="1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10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D</a:t>
            </a:r>
            <a:r>
              <a:rPr sz="650" spc="15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650" spc="-9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650" spc="-30" dirty="0">
                <a:solidFill>
                  <a:srgbClr val="F1F1F1"/>
                </a:solidFill>
                <a:latin typeface="Gill Sans MT"/>
                <a:cs typeface="Gill Sans MT"/>
              </a:rPr>
              <a:t>Ó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80" dirty="0">
                <a:solidFill>
                  <a:srgbClr val="F1F1F1"/>
                </a:solidFill>
                <a:latin typeface="Gill Sans MT"/>
                <a:cs typeface="Gill Sans MT"/>
              </a:rPr>
              <a:t>T</a:t>
            </a: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O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LE</a:t>
            </a:r>
            <a:r>
              <a:rPr sz="650" spc="1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957237"/>
            <a:ext cx="3150870" cy="375920"/>
          </a:xfrm>
          <a:custGeom>
            <a:avLst/>
            <a:gdLst/>
            <a:ahLst/>
            <a:cxnLst/>
            <a:rect l="l" t="t" r="r" b="b"/>
            <a:pathLst>
              <a:path w="3150870" h="375919">
                <a:moveTo>
                  <a:pt x="3150717" y="0"/>
                </a:moveTo>
                <a:lnTo>
                  <a:pt x="0" y="0"/>
                </a:lnTo>
                <a:lnTo>
                  <a:pt x="0" y="375843"/>
                </a:lnTo>
                <a:lnTo>
                  <a:pt x="1575358" y="375843"/>
                </a:lnTo>
                <a:lnTo>
                  <a:pt x="3150717" y="375843"/>
                </a:lnTo>
                <a:lnTo>
                  <a:pt x="3150717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91704" y="989545"/>
            <a:ext cx="9150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D1282D"/>
                </a:solidFill>
                <a:latin typeface="Gill Sans MT"/>
                <a:cs typeface="Gill Sans MT"/>
              </a:rPr>
              <a:t>Subtítulo</a:t>
            </a:r>
            <a:r>
              <a:rPr sz="1600" spc="-75" dirty="0">
                <a:solidFill>
                  <a:srgbClr val="D1282D"/>
                </a:solidFill>
                <a:latin typeface="Gill Sans MT"/>
                <a:cs typeface="Gill Sans MT"/>
              </a:rPr>
              <a:t> </a:t>
            </a:r>
            <a:r>
              <a:rPr sz="1600" spc="-5" dirty="0">
                <a:solidFill>
                  <a:srgbClr val="D1282D"/>
                </a:solidFill>
                <a:latin typeface="Gill Sans MT"/>
                <a:cs typeface="Gill Sans MT"/>
              </a:rPr>
              <a:t>1</a:t>
            </a:r>
            <a:endParaRPr sz="1600">
              <a:latin typeface="Gill Sans MT"/>
              <a:cs typeface="Gill Sans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-355" y="424802"/>
            <a:ext cx="8964930" cy="1019175"/>
            <a:chOff x="-355" y="424802"/>
            <a:chExt cx="8964930" cy="1019175"/>
          </a:xfrm>
        </p:grpSpPr>
        <p:sp>
          <p:nvSpPr>
            <p:cNvPr id="13" name="object 13"/>
            <p:cNvSpPr/>
            <p:nvPr/>
          </p:nvSpPr>
          <p:spPr>
            <a:xfrm>
              <a:off x="-355" y="956881"/>
              <a:ext cx="4572000" cy="487680"/>
            </a:xfrm>
            <a:custGeom>
              <a:avLst/>
              <a:gdLst/>
              <a:ahLst/>
              <a:cxnLst/>
              <a:rect l="l" t="t" r="r" b="b"/>
              <a:pathLst>
                <a:path w="4572000" h="487680">
                  <a:moveTo>
                    <a:pt x="4571631" y="0"/>
                  </a:moveTo>
                  <a:lnTo>
                    <a:pt x="0" y="0"/>
                  </a:lnTo>
                  <a:lnTo>
                    <a:pt x="0" y="487083"/>
                  </a:lnTo>
                  <a:lnTo>
                    <a:pt x="2286000" y="487083"/>
                  </a:lnTo>
                  <a:lnTo>
                    <a:pt x="4571631" y="487083"/>
                  </a:lnTo>
                  <a:lnTo>
                    <a:pt x="4571631" y="0"/>
                  </a:lnTo>
                  <a:close/>
                </a:path>
              </a:pathLst>
            </a:custGeom>
            <a:solidFill>
              <a:srgbClr val="D12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424802"/>
              <a:ext cx="8964295" cy="561975"/>
            </a:xfrm>
            <a:custGeom>
              <a:avLst/>
              <a:gdLst/>
              <a:ahLst/>
              <a:cxnLst/>
              <a:rect l="l" t="t" r="r" b="b"/>
              <a:pathLst>
                <a:path w="8964295" h="561975">
                  <a:moveTo>
                    <a:pt x="8964002" y="0"/>
                  </a:moveTo>
                  <a:lnTo>
                    <a:pt x="0" y="0"/>
                  </a:lnTo>
                  <a:lnTo>
                    <a:pt x="0" y="561594"/>
                  </a:lnTo>
                  <a:lnTo>
                    <a:pt x="4481995" y="561594"/>
                  </a:lnTo>
                  <a:lnTo>
                    <a:pt x="8964002" y="561594"/>
                  </a:lnTo>
                  <a:lnTo>
                    <a:pt x="8964002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5.3.</a:t>
            </a:r>
            <a:r>
              <a:rPr spc="-245" dirty="0"/>
              <a:t> </a:t>
            </a:r>
            <a:r>
              <a:rPr spc="-10" dirty="0"/>
              <a:t>Modelos</a:t>
            </a:r>
            <a:r>
              <a:rPr spc="-15" dirty="0"/>
              <a:t> </a:t>
            </a:r>
            <a:r>
              <a:rPr spc="-5" dirty="0"/>
              <a:t>para</a:t>
            </a:r>
            <a:r>
              <a:rPr spc="-15" dirty="0"/>
              <a:t> </a:t>
            </a:r>
            <a:r>
              <a:rPr dirty="0"/>
              <a:t>la</a:t>
            </a:r>
            <a:r>
              <a:rPr spc="-10" dirty="0"/>
              <a:t> </a:t>
            </a:r>
            <a:r>
              <a:rPr spc="-5" dirty="0"/>
              <a:t>gestión</a:t>
            </a:r>
            <a:r>
              <a:rPr spc="-20" dirty="0"/>
              <a:t> </a:t>
            </a:r>
            <a:r>
              <a:rPr dirty="0"/>
              <a:t>y</a:t>
            </a:r>
            <a:r>
              <a:rPr spc="-10" dirty="0"/>
              <a:t> mejora</a:t>
            </a:r>
            <a:r>
              <a:rPr spc="-15" dirty="0"/>
              <a:t> </a:t>
            </a:r>
            <a:r>
              <a:rPr spc="-10" dirty="0"/>
              <a:t>de</a:t>
            </a:r>
            <a:r>
              <a:rPr spc="-20" dirty="0"/>
              <a:t> </a:t>
            </a:r>
            <a:r>
              <a:rPr dirty="0"/>
              <a:t>la</a:t>
            </a:r>
            <a:r>
              <a:rPr spc="-10" dirty="0"/>
              <a:t> calidad</a:t>
            </a:r>
            <a:r>
              <a:rPr spc="-25" dirty="0"/>
              <a:t> </a:t>
            </a:r>
            <a:r>
              <a:rPr spc="-10" dirty="0"/>
              <a:t>del</a:t>
            </a:r>
            <a:r>
              <a:rPr spc="-5" dirty="0"/>
              <a:t> </a:t>
            </a:r>
            <a:r>
              <a:rPr dirty="0"/>
              <a:t>servicio</a:t>
            </a:r>
          </a:p>
        </p:txBody>
      </p:sp>
      <p:sp>
        <p:nvSpPr>
          <p:cNvPr id="16" name="object 16"/>
          <p:cNvSpPr/>
          <p:nvPr/>
        </p:nvSpPr>
        <p:spPr>
          <a:xfrm>
            <a:off x="653757" y="1627555"/>
            <a:ext cx="7374255" cy="3807460"/>
          </a:xfrm>
          <a:custGeom>
            <a:avLst/>
            <a:gdLst/>
            <a:ahLst/>
            <a:cxnLst/>
            <a:rect l="l" t="t" r="r" b="b"/>
            <a:pathLst>
              <a:path w="7374255" h="3807460">
                <a:moveTo>
                  <a:pt x="3687127" y="3807358"/>
                </a:moveTo>
                <a:lnTo>
                  <a:pt x="0" y="3807358"/>
                </a:lnTo>
                <a:lnTo>
                  <a:pt x="0" y="0"/>
                </a:lnTo>
                <a:lnTo>
                  <a:pt x="7373886" y="0"/>
                </a:lnTo>
                <a:lnTo>
                  <a:pt x="7373886" y="3807358"/>
                </a:lnTo>
                <a:lnTo>
                  <a:pt x="3687127" y="3807358"/>
                </a:lnTo>
                <a:close/>
              </a:path>
            </a:pathLst>
          </a:custGeom>
          <a:ln w="9359">
            <a:solidFill>
              <a:srgbClr val="D128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33945" y="1659851"/>
            <a:ext cx="7208520" cy="3743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374015" indent="-457200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600" spc="-5" dirty="0">
                <a:latin typeface="Gill Sans MT"/>
                <a:cs typeface="Gill Sans MT"/>
              </a:rPr>
              <a:t>Identificación</a:t>
            </a:r>
            <a:r>
              <a:rPr sz="2600" spc="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de</a:t>
            </a:r>
            <a:r>
              <a:rPr sz="2600" spc="5" dirty="0">
                <a:latin typeface="Gill Sans MT"/>
                <a:cs typeface="Gill Sans MT"/>
              </a:rPr>
              <a:t> </a:t>
            </a:r>
            <a:r>
              <a:rPr sz="2600" spc="-5" dirty="0">
                <a:latin typeface="Gill Sans MT"/>
                <a:cs typeface="Gill Sans MT"/>
              </a:rPr>
              <a:t>los</a:t>
            </a:r>
            <a:r>
              <a:rPr sz="2600" spc="-10" dirty="0">
                <a:latin typeface="Gill Sans MT"/>
                <a:cs typeface="Gill Sans MT"/>
              </a:rPr>
              <a:t> problemas </a:t>
            </a:r>
            <a:r>
              <a:rPr sz="2600" dirty="0">
                <a:latin typeface="Gill Sans MT"/>
                <a:cs typeface="Gill Sans MT"/>
              </a:rPr>
              <a:t>que </a:t>
            </a:r>
            <a:r>
              <a:rPr sz="2600" spc="-10" dirty="0">
                <a:latin typeface="Gill Sans MT"/>
                <a:cs typeface="Gill Sans MT"/>
              </a:rPr>
              <a:t>llevan</a:t>
            </a:r>
            <a:r>
              <a:rPr sz="2600" spc="10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a</a:t>
            </a:r>
            <a:r>
              <a:rPr sz="2600" spc="-10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una </a:t>
            </a:r>
            <a:r>
              <a:rPr sz="2600" spc="-705" dirty="0">
                <a:latin typeface="Gill Sans MT"/>
                <a:cs typeface="Gill Sans MT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empresa</a:t>
            </a:r>
            <a:r>
              <a:rPr sz="2600" dirty="0">
                <a:latin typeface="Gill Sans MT"/>
                <a:cs typeface="Gill Sans MT"/>
              </a:rPr>
              <a:t> a</a:t>
            </a:r>
            <a:r>
              <a:rPr sz="2600" spc="5" dirty="0">
                <a:latin typeface="Gill Sans MT"/>
                <a:cs typeface="Gill Sans MT"/>
              </a:rPr>
              <a:t> </a:t>
            </a:r>
            <a:r>
              <a:rPr sz="2600" spc="-5" dirty="0">
                <a:latin typeface="Gill Sans MT"/>
                <a:cs typeface="Gill Sans MT"/>
              </a:rPr>
              <a:t>la</a:t>
            </a:r>
            <a:r>
              <a:rPr sz="2600" spc="5" dirty="0">
                <a:latin typeface="Gill Sans MT"/>
                <a:cs typeface="Gill Sans MT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prestación</a:t>
            </a:r>
            <a:r>
              <a:rPr sz="2600" dirty="0">
                <a:latin typeface="Gill Sans MT"/>
                <a:cs typeface="Gill Sans MT"/>
              </a:rPr>
              <a:t> de una</a:t>
            </a:r>
            <a:r>
              <a:rPr sz="2600" spc="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baja </a:t>
            </a:r>
            <a:r>
              <a:rPr sz="2600" spc="-5" dirty="0">
                <a:latin typeface="Gill Sans MT"/>
                <a:cs typeface="Gill Sans MT"/>
              </a:rPr>
              <a:t>calidad</a:t>
            </a:r>
            <a:r>
              <a:rPr sz="2600" spc="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de </a:t>
            </a:r>
            <a:r>
              <a:rPr sz="2600" spc="5" dirty="0">
                <a:latin typeface="Gill Sans MT"/>
                <a:cs typeface="Gill Sans MT"/>
              </a:rPr>
              <a:t> servicio</a:t>
            </a:r>
            <a:endParaRPr sz="2600">
              <a:latin typeface="Gill Sans MT"/>
              <a:cs typeface="Gill Sans MT"/>
            </a:endParaRPr>
          </a:p>
          <a:p>
            <a:pPr marL="469900" indent="-457200">
              <a:lnSpc>
                <a:spcPct val="100000"/>
              </a:lnSpc>
              <a:buClr>
                <a:srgbClr val="C00000"/>
              </a:buClr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600" dirty="0">
                <a:latin typeface="Gill Sans MT"/>
                <a:cs typeface="Gill Sans MT"/>
              </a:rPr>
              <a:t>Explicar</a:t>
            </a:r>
            <a:r>
              <a:rPr sz="2600" spc="-20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las</a:t>
            </a:r>
            <a:r>
              <a:rPr sz="2600" spc="-20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causas</a:t>
            </a:r>
            <a:r>
              <a:rPr sz="2600" spc="-1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de</a:t>
            </a:r>
            <a:r>
              <a:rPr sz="2600" spc="-10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la</a:t>
            </a:r>
            <a:r>
              <a:rPr sz="2600" spc="-20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falta</a:t>
            </a:r>
            <a:r>
              <a:rPr sz="2600" spc="-15" dirty="0">
                <a:latin typeface="Gill Sans MT"/>
                <a:cs typeface="Gill Sans MT"/>
              </a:rPr>
              <a:t> </a:t>
            </a:r>
            <a:r>
              <a:rPr sz="2600" spc="5" dirty="0">
                <a:latin typeface="Gill Sans MT"/>
                <a:cs typeface="Gill Sans MT"/>
              </a:rPr>
              <a:t>de</a:t>
            </a:r>
            <a:r>
              <a:rPr sz="2600" spc="-20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calidad</a:t>
            </a:r>
            <a:endParaRPr sz="2600">
              <a:latin typeface="Gill Sans MT"/>
              <a:cs typeface="Gill Sans MT"/>
            </a:endParaRPr>
          </a:p>
          <a:p>
            <a:pPr marL="469900" marR="598170" indent="-457200">
              <a:lnSpc>
                <a:spcPct val="100000"/>
              </a:lnSpc>
              <a:buClr>
                <a:srgbClr val="C00000"/>
              </a:buClr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600" spc="-5" dirty="0">
                <a:latin typeface="Gill Sans MT"/>
                <a:cs typeface="Gill Sans MT"/>
              </a:rPr>
              <a:t>Encontrar </a:t>
            </a:r>
            <a:r>
              <a:rPr sz="2600" dirty="0">
                <a:latin typeface="Gill Sans MT"/>
                <a:cs typeface="Gill Sans MT"/>
              </a:rPr>
              <a:t>soluciones y </a:t>
            </a:r>
            <a:r>
              <a:rPr sz="2600" spc="-5" dirty="0">
                <a:latin typeface="Gill Sans MT"/>
                <a:cs typeface="Gill Sans MT"/>
              </a:rPr>
              <a:t>establecer </a:t>
            </a:r>
            <a:r>
              <a:rPr sz="2600" dirty="0">
                <a:latin typeface="Gill Sans MT"/>
                <a:cs typeface="Gill Sans MT"/>
              </a:rPr>
              <a:t>las </a:t>
            </a:r>
            <a:r>
              <a:rPr sz="2600" spc="-5" dirty="0">
                <a:latin typeface="Gill Sans MT"/>
                <a:cs typeface="Gill Sans MT"/>
              </a:rPr>
              <a:t>medidas </a:t>
            </a:r>
            <a:r>
              <a:rPr sz="2600" spc="-710" dirty="0">
                <a:latin typeface="Gill Sans MT"/>
                <a:cs typeface="Gill Sans MT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apropiadas</a:t>
            </a:r>
            <a:r>
              <a:rPr sz="2600" spc="-20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para</a:t>
            </a:r>
            <a:r>
              <a:rPr sz="2600" spc="-15" dirty="0">
                <a:latin typeface="Gill Sans MT"/>
                <a:cs typeface="Gill Sans MT"/>
              </a:rPr>
              <a:t> </a:t>
            </a:r>
            <a:r>
              <a:rPr sz="2600" spc="-5" dirty="0">
                <a:latin typeface="Gill Sans MT"/>
                <a:cs typeface="Gill Sans MT"/>
              </a:rPr>
              <a:t>mejorar</a:t>
            </a:r>
            <a:r>
              <a:rPr sz="2600" spc="-1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la</a:t>
            </a:r>
            <a:r>
              <a:rPr sz="2600" spc="-20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calidad</a:t>
            </a:r>
            <a:r>
              <a:rPr sz="2600" spc="-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de</a:t>
            </a:r>
            <a:r>
              <a:rPr sz="2600" spc="-5" dirty="0">
                <a:latin typeface="Gill Sans MT"/>
                <a:cs typeface="Gill Sans MT"/>
              </a:rPr>
              <a:t> </a:t>
            </a:r>
            <a:r>
              <a:rPr sz="2600" spc="5" dirty="0">
                <a:latin typeface="Gill Sans MT"/>
                <a:cs typeface="Gill Sans MT"/>
              </a:rPr>
              <a:t>servicio</a:t>
            </a:r>
            <a:endParaRPr sz="2600">
              <a:latin typeface="Gill Sans MT"/>
              <a:cs typeface="Gill Sans MT"/>
            </a:endParaRPr>
          </a:p>
          <a:p>
            <a:pPr marL="1214120" marR="5080" lvl="1" indent="-457200">
              <a:lnSpc>
                <a:spcPts val="2640"/>
              </a:lnSpc>
              <a:spcBef>
                <a:spcPts val="80"/>
              </a:spcBef>
              <a:buFont typeface="Wingdings"/>
              <a:buChar char=""/>
              <a:tabLst>
                <a:tab pos="1214120" algn="l"/>
                <a:tab pos="1214755" algn="l"/>
              </a:tabLst>
            </a:pPr>
            <a:r>
              <a:rPr sz="2200" b="1" spc="-20" dirty="0">
                <a:solidFill>
                  <a:srgbClr val="C00000"/>
                </a:solidFill>
                <a:latin typeface="Gill Sans Ultra Bold"/>
                <a:cs typeface="Gill Sans Ultra Bold"/>
              </a:rPr>
              <a:t>M</a:t>
            </a:r>
            <a:r>
              <a:rPr sz="2200" b="1" dirty="0">
                <a:solidFill>
                  <a:srgbClr val="C00000"/>
                </a:solidFill>
                <a:latin typeface="Gill Sans Ultra Bold"/>
                <a:cs typeface="Gill Sans Ultra Bold"/>
              </a:rPr>
              <a:t>o</a:t>
            </a:r>
            <a:r>
              <a:rPr sz="2200" b="1" spc="-10" dirty="0">
                <a:solidFill>
                  <a:srgbClr val="C00000"/>
                </a:solidFill>
                <a:latin typeface="Gill Sans Ultra Bold"/>
                <a:cs typeface="Gill Sans Ultra Bold"/>
              </a:rPr>
              <a:t>d</a:t>
            </a:r>
            <a:r>
              <a:rPr sz="2200" b="1" spc="-5" dirty="0">
                <a:solidFill>
                  <a:srgbClr val="C00000"/>
                </a:solidFill>
                <a:latin typeface="Gill Sans Ultra Bold"/>
                <a:cs typeface="Gill Sans Ultra Bold"/>
              </a:rPr>
              <a:t>e</a:t>
            </a:r>
            <a:r>
              <a:rPr sz="2200" b="1" spc="-15" dirty="0">
                <a:solidFill>
                  <a:srgbClr val="C00000"/>
                </a:solidFill>
                <a:latin typeface="Gill Sans Ultra Bold"/>
                <a:cs typeface="Gill Sans Ultra Bold"/>
              </a:rPr>
              <a:t>l</a:t>
            </a:r>
            <a:r>
              <a:rPr sz="2200" b="1" spc="-5" dirty="0">
                <a:solidFill>
                  <a:srgbClr val="C00000"/>
                </a:solidFill>
                <a:latin typeface="Gill Sans Ultra Bold"/>
                <a:cs typeface="Gill Sans Ultra Bold"/>
              </a:rPr>
              <a:t>o</a:t>
            </a:r>
            <a:r>
              <a:rPr sz="2200" b="1" dirty="0">
                <a:solidFill>
                  <a:srgbClr val="C00000"/>
                </a:solidFill>
                <a:latin typeface="Gill Sans Ultra Bold"/>
                <a:cs typeface="Gill Sans Ultra Bold"/>
              </a:rPr>
              <a:t> </a:t>
            </a:r>
            <a:r>
              <a:rPr sz="2200" b="1" spc="-10" dirty="0">
                <a:solidFill>
                  <a:srgbClr val="C00000"/>
                </a:solidFill>
                <a:latin typeface="Gill Sans Ultra Bold"/>
                <a:cs typeface="Gill Sans Ultra Bold"/>
              </a:rPr>
              <a:t>d</a:t>
            </a:r>
            <a:r>
              <a:rPr sz="2200" b="1" spc="-5" dirty="0">
                <a:solidFill>
                  <a:srgbClr val="C00000"/>
                </a:solidFill>
                <a:latin typeface="Gill Sans Ultra Bold"/>
                <a:cs typeface="Gill Sans Ultra Bold"/>
              </a:rPr>
              <a:t>e </a:t>
            </a:r>
            <a:r>
              <a:rPr sz="2200" b="1" spc="-10" dirty="0">
                <a:solidFill>
                  <a:srgbClr val="C00000"/>
                </a:solidFill>
                <a:latin typeface="Gill Sans Ultra Bold"/>
                <a:cs typeface="Gill Sans Ultra Bold"/>
              </a:rPr>
              <a:t>d</a:t>
            </a:r>
            <a:r>
              <a:rPr sz="2200" b="1" spc="-5" dirty="0">
                <a:solidFill>
                  <a:srgbClr val="C00000"/>
                </a:solidFill>
                <a:latin typeface="Gill Sans Ultra Bold"/>
                <a:cs typeface="Gill Sans Ultra Bold"/>
              </a:rPr>
              <a:t>e</a:t>
            </a:r>
            <a:r>
              <a:rPr sz="2200" b="1" spc="-15" dirty="0">
                <a:solidFill>
                  <a:srgbClr val="C00000"/>
                </a:solidFill>
                <a:latin typeface="Gill Sans Ultra Bold"/>
                <a:cs typeface="Gill Sans Ultra Bold"/>
              </a:rPr>
              <a:t>fi</a:t>
            </a:r>
            <a:r>
              <a:rPr sz="2200" b="1" spc="-10" dirty="0">
                <a:solidFill>
                  <a:srgbClr val="C00000"/>
                </a:solidFill>
                <a:latin typeface="Gill Sans Ultra Bold"/>
                <a:cs typeface="Gill Sans Ultra Bold"/>
              </a:rPr>
              <a:t>c</a:t>
            </a:r>
            <a:r>
              <a:rPr sz="2200" b="1" spc="-5" dirty="0">
                <a:solidFill>
                  <a:srgbClr val="C00000"/>
                </a:solidFill>
                <a:latin typeface="Gill Sans Ultra Bold"/>
                <a:cs typeface="Gill Sans Ultra Bold"/>
              </a:rPr>
              <a:t>i</a:t>
            </a:r>
            <a:r>
              <a:rPr sz="2200" b="1" spc="-15" dirty="0">
                <a:solidFill>
                  <a:srgbClr val="C00000"/>
                </a:solidFill>
                <a:latin typeface="Gill Sans Ultra Bold"/>
                <a:cs typeface="Gill Sans Ultra Bold"/>
              </a:rPr>
              <a:t>e</a:t>
            </a:r>
            <a:r>
              <a:rPr sz="2200" b="1" spc="-5" dirty="0">
                <a:solidFill>
                  <a:srgbClr val="C00000"/>
                </a:solidFill>
                <a:latin typeface="Gill Sans Ultra Bold"/>
                <a:cs typeface="Gill Sans Ultra Bold"/>
              </a:rPr>
              <a:t>n</a:t>
            </a:r>
            <a:r>
              <a:rPr sz="2200" b="1" spc="-10" dirty="0">
                <a:solidFill>
                  <a:srgbClr val="C00000"/>
                </a:solidFill>
                <a:latin typeface="Gill Sans Ultra Bold"/>
                <a:cs typeface="Gill Sans Ultra Bold"/>
              </a:rPr>
              <a:t>c</a:t>
            </a:r>
            <a:r>
              <a:rPr sz="2200" b="1" spc="-15" dirty="0">
                <a:solidFill>
                  <a:srgbClr val="C00000"/>
                </a:solidFill>
                <a:latin typeface="Gill Sans Ultra Bold"/>
                <a:cs typeface="Gill Sans Ultra Bold"/>
              </a:rPr>
              <a:t>i</a:t>
            </a:r>
            <a:r>
              <a:rPr sz="2200" b="1" spc="-5" dirty="0">
                <a:solidFill>
                  <a:srgbClr val="C00000"/>
                </a:solidFill>
                <a:latin typeface="Gill Sans Ultra Bold"/>
                <a:cs typeface="Gill Sans Ultra Bold"/>
              </a:rPr>
              <a:t>a</a:t>
            </a:r>
            <a:r>
              <a:rPr sz="2200" b="1" spc="10" dirty="0">
                <a:solidFill>
                  <a:srgbClr val="C00000"/>
                </a:solidFill>
                <a:latin typeface="Gill Sans Ultra Bold"/>
                <a:cs typeface="Gill Sans Ultra Bold"/>
              </a:rPr>
              <a:t>s</a:t>
            </a:r>
            <a:r>
              <a:rPr sz="2200" dirty="0">
                <a:latin typeface="Gill Sans MT"/>
                <a:cs typeface="Gill Sans MT"/>
              </a:rPr>
              <a:t>:</a:t>
            </a:r>
            <a:r>
              <a:rPr sz="2200" spc="-225" dirty="0">
                <a:latin typeface="Gill Sans MT"/>
                <a:cs typeface="Gill Sans MT"/>
              </a:rPr>
              <a:t> </a:t>
            </a:r>
            <a:r>
              <a:rPr sz="2200" dirty="0">
                <a:latin typeface="Gill Sans MT"/>
                <a:cs typeface="Gill Sans MT"/>
              </a:rPr>
              <a:t>m</a:t>
            </a:r>
            <a:r>
              <a:rPr sz="2200" spc="-5" dirty="0">
                <a:latin typeface="Gill Sans MT"/>
                <a:cs typeface="Gill Sans MT"/>
              </a:rPr>
              <a:t>o</a:t>
            </a:r>
            <a:r>
              <a:rPr sz="2200" spc="-15" dirty="0">
                <a:latin typeface="Gill Sans MT"/>
                <a:cs typeface="Gill Sans MT"/>
              </a:rPr>
              <a:t>d</a:t>
            </a:r>
            <a:r>
              <a:rPr sz="2200" dirty="0">
                <a:latin typeface="Gill Sans MT"/>
                <a:cs typeface="Gill Sans MT"/>
              </a:rPr>
              <a:t>e</a:t>
            </a:r>
            <a:r>
              <a:rPr sz="2200" spc="-5" dirty="0">
                <a:latin typeface="Gill Sans MT"/>
                <a:cs typeface="Gill Sans MT"/>
              </a:rPr>
              <a:t>l</a:t>
            </a:r>
            <a:r>
              <a:rPr sz="2200" dirty="0">
                <a:latin typeface="Gill Sans MT"/>
                <a:cs typeface="Gill Sans MT"/>
              </a:rPr>
              <a:t>o  </a:t>
            </a:r>
            <a:r>
              <a:rPr sz="2200" spc="-5" dirty="0">
                <a:latin typeface="Gill Sans MT"/>
                <a:cs typeface="Gill Sans MT"/>
              </a:rPr>
              <a:t>conceptual </a:t>
            </a:r>
            <a:r>
              <a:rPr sz="2200" dirty="0">
                <a:latin typeface="Gill Sans MT"/>
                <a:cs typeface="Gill Sans MT"/>
              </a:rPr>
              <a:t>que </a:t>
            </a:r>
            <a:r>
              <a:rPr sz="2200" spc="-5" dirty="0">
                <a:latin typeface="Gill Sans MT"/>
                <a:cs typeface="Gill Sans MT"/>
              </a:rPr>
              <a:t>vincula las deficiencias </a:t>
            </a:r>
            <a:r>
              <a:rPr sz="2200" dirty="0">
                <a:latin typeface="Gill Sans MT"/>
                <a:cs typeface="Gill Sans MT"/>
              </a:rPr>
              <a:t>o </a:t>
            </a:r>
            <a:r>
              <a:rPr sz="2200" spc="-10" dirty="0">
                <a:latin typeface="Gill Sans MT"/>
                <a:cs typeface="Gill Sans MT"/>
              </a:rPr>
              <a:t>diferencias </a:t>
            </a:r>
            <a:r>
              <a:rPr sz="2200" spc="-5" dirty="0">
                <a:latin typeface="Gill Sans MT"/>
                <a:cs typeface="Gill Sans MT"/>
              </a:rPr>
              <a:t> </a:t>
            </a:r>
            <a:r>
              <a:rPr sz="2200" dirty="0">
                <a:latin typeface="Gill Sans MT"/>
                <a:cs typeface="Gill Sans MT"/>
              </a:rPr>
              <a:t>que</a:t>
            </a:r>
            <a:r>
              <a:rPr sz="2200" spc="-15" dirty="0">
                <a:latin typeface="Gill Sans MT"/>
                <a:cs typeface="Gill Sans MT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perciben</a:t>
            </a:r>
            <a:r>
              <a:rPr sz="2200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los</a:t>
            </a:r>
            <a:r>
              <a:rPr sz="2200" spc="-10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clientes</a:t>
            </a:r>
            <a:r>
              <a:rPr sz="2200" spc="-15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con</a:t>
            </a:r>
            <a:r>
              <a:rPr sz="2200" spc="5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las</a:t>
            </a:r>
            <a:r>
              <a:rPr sz="2200" spc="-20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deficiencias</a:t>
            </a:r>
            <a:r>
              <a:rPr sz="2200" spc="-10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internas</a:t>
            </a:r>
            <a:endParaRPr sz="2200">
              <a:latin typeface="Gill Sans MT"/>
              <a:cs typeface="Gill Sans MT"/>
            </a:endParaRPr>
          </a:p>
          <a:p>
            <a:pPr marL="1214120">
              <a:lnSpc>
                <a:spcPts val="2550"/>
              </a:lnSpc>
            </a:pPr>
            <a:r>
              <a:rPr sz="2200" dirty="0">
                <a:latin typeface="Gill Sans MT"/>
                <a:cs typeface="Gill Sans MT"/>
              </a:rPr>
              <a:t>que</a:t>
            </a:r>
            <a:r>
              <a:rPr sz="2200" spc="-25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existen en la</a:t>
            </a:r>
            <a:r>
              <a:rPr sz="2200" spc="-25" dirty="0">
                <a:latin typeface="Gill Sans MT"/>
                <a:cs typeface="Gill Sans MT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empresa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859997" y="6083998"/>
            <a:ext cx="4140200" cy="540385"/>
          </a:xfrm>
          <a:custGeom>
            <a:avLst/>
            <a:gdLst/>
            <a:ahLst/>
            <a:cxnLst/>
            <a:rect l="l" t="t" r="r" b="b"/>
            <a:pathLst>
              <a:path w="4140200" h="540384">
                <a:moveTo>
                  <a:pt x="2069998" y="540004"/>
                </a:moveTo>
                <a:lnTo>
                  <a:pt x="0" y="540004"/>
                </a:lnTo>
                <a:lnTo>
                  <a:pt x="0" y="0"/>
                </a:lnTo>
                <a:lnTo>
                  <a:pt x="4139996" y="0"/>
                </a:lnTo>
                <a:lnTo>
                  <a:pt x="4139996" y="540004"/>
                </a:lnTo>
                <a:lnTo>
                  <a:pt x="2069998" y="54000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295"/>
              </a:lnSpc>
            </a:pPr>
            <a:r>
              <a:rPr spc="-5" dirty="0"/>
              <a:t>Dirección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Operaciones</a:t>
            </a:r>
            <a:r>
              <a:rPr spc="-10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5" dirty="0"/>
              <a:t>Servicios</a:t>
            </a:r>
          </a:p>
          <a:p>
            <a:pPr algn="ctr">
              <a:lnSpc>
                <a:spcPts val="1545"/>
              </a:lnSpc>
            </a:pP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Grado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en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Ciencia</a:t>
            </a:r>
            <a:r>
              <a:rPr i="0" spc="-15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Gestión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Ingeniería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de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Servicios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9156700" cy="6864350"/>
            <a:chOff x="-6350" y="0"/>
            <a:chExt cx="9156700" cy="6864350"/>
          </a:xfrm>
        </p:grpSpPr>
        <p:sp>
          <p:nvSpPr>
            <p:cNvPr id="3" name="object 3"/>
            <p:cNvSpPr/>
            <p:nvPr/>
          </p:nvSpPr>
          <p:spPr>
            <a:xfrm>
              <a:off x="9001073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570" y="0"/>
                  </a:moveTo>
                  <a:lnTo>
                    <a:pt x="0" y="0"/>
                  </a:lnTo>
                  <a:lnTo>
                    <a:pt x="0" y="1371231"/>
                  </a:lnTo>
                  <a:lnTo>
                    <a:pt x="71285" y="1371231"/>
                  </a:lnTo>
                  <a:lnTo>
                    <a:pt x="142570" y="1371231"/>
                  </a:lnTo>
                  <a:lnTo>
                    <a:pt x="142570" y="0"/>
                  </a:lnTo>
                  <a:close/>
                </a:path>
              </a:pathLst>
            </a:custGeom>
            <a:solidFill>
              <a:srgbClr val="D02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001073" y="1371244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570" y="0"/>
                  </a:moveTo>
                  <a:lnTo>
                    <a:pt x="0" y="0"/>
                  </a:lnTo>
                  <a:lnTo>
                    <a:pt x="0" y="5486031"/>
                  </a:lnTo>
                  <a:lnTo>
                    <a:pt x="71285" y="5486031"/>
                  </a:lnTo>
                  <a:lnTo>
                    <a:pt x="142570" y="5486031"/>
                  </a:lnTo>
                  <a:lnTo>
                    <a:pt x="1425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4750"/>
              <a:ext cx="9143631" cy="90289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000838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9143631" y="0"/>
                  </a:moveTo>
                  <a:lnTo>
                    <a:pt x="0" y="0"/>
                  </a:lnTo>
                  <a:lnTo>
                    <a:pt x="0" y="856805"/>
                  </a:lnTo>
                  <a:lnTo>
                    <a:pt x="9143631" y="856805"/>
                  </a:lnTo>
                  <a:lnTo>
                    <a:pt x="91436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6857644"/>
              <a:ext cx="4508500" cy="0"/>
            </a:xfrm>
            <a:custGeom>
              <a:avLst/>
              <a:gdLst/>
              <a:ahLst/>
              <a:cxnLst/>
              <a:rect l="l" t="t" r="r" b="b"/>
              <a:pathLst>
                <a:path w="4508500">
                  <a:moveTo>
                    <a:pt x="4508284" y="0"/>
                  </a:moveTo>
                  <a:lnTo>
                    <a:pt x="0" y="0"/>
                  </a:lnTo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5994538"/>
              <a:ext cx="9144000" cy="12700"/>
            </a:xfrm>
            <a:custGeom>
              <a:avLst/>
              <a:gdLst/>
              <a:ahLst/>
              <a:cxnLst/>
              <a:rect l="l" t="t" r="r" b="b"/>
              <a:pathLst>
                <a:path w="9144000" h="12700">
                  <a:moveTo>
                    <a:pt x="0" y="12599"/>
                  </a:moveTo>
                  <a:lnTo>
                    <a:pt x="9143631" y="12599"/>
                  </a:lnTo>
                  <a:lnTo>
                    <a:pt x="9143631" y="0"/>
                  </a:lnTo>
                  <a:lnTo>
                    <a:pt x="0" y="0"/>
                  </a:lnTo>
                  <a:lnTo>
                    <a:pt x="0" y="125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08284" y="6857644"/>
              <a:ext cx="4635500" cy="0"/>
            </a:xfrm>
            <a:custGeom>
              <a:avLst/>
              <a:gdLst/>
              <a:ahLst/>
              <a:cxnLst/>
              <a:rect l="l" t="t" r="r" b="b"/>
              <a:pathLst>
                <a:path w="4635500">
                  <a:moveTo>
                    <a:pt x="4635347" y="0"/>
                  </a:moveTo>
                  <a:lnTo>
                    <a:pt x="0" y="0"/>
                  </a:lnTo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24" y="6137287"/>
              <a:ext cx="1423784" cy="542518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10374" y="792251"/>
            <a:ext cx="833119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1</a:t>
            </a:r>
            <a:r>
              <a:rPr sz="650" spc="5" dirty="0">
                <a:solidFill>
                  <a:srgbClr val="F1F1F1"/>
                </a:solidFill>
                <a:latin typeface="Gill Sans MT"/>
                <a:cs typeface="Gill Sans MT"/>
              </a:rPr>
              <a:t>.</a:t>
            </a:r>
            <a:r>
              <a:rPr sz="650" spc="-35" dirty="0">
                <a:solidFill>
                  <a:srgbClr val="F1F1F1"/>
                </a:solidFill>
                <a:latin typeface="Gill Sans MT"/>
                <a:cs typeface="Gill Sans MT"/>
              </a:rPr>
              <a:t>C</a:t>
            </a:r>
            <a:r>
              <a:rPr sz="650" spc="-65" dirty="0">
                <a:solidFill>
                  <a:srgbClr val="F1F1F1"/>
                </a:solidFill>
                <a:latin typeface="Gill Sans MT"/>
                <a:cs typeface="Gill Sans MT"/>
              </a:rPr>
              <a:t>A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650" spc="-65" dirty="0">
                <a:solidFill>
                  <a:srgbClr val="F1F1F1"/>
                </a:solidFill>
                <a:latin typeface="Gill Sans MT"/>
                <a:cs typeface="Gill Sans MT"/>
              </a:rPr>
              <a:t>P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U</a:t>
            </a:r>
            <a:r>
              <a:rPr sz="65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114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D</a:t>
            </a:r>
            <a:r>
              <a:rPr sz="650" spc="65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ÓS</a:t>
            </a:r>
            <a:r>
              <a:rPr sz="650" spc="-105" dirty="0">
                <a:solidFill>
                  <a:srgbClr val="F1F1F1"/>
                </a:solidFill>
                <a:latin typeface="Gill Sans MT"/>
                <a:cs typeface="Gill Sans MT"/>
              </a:rPr>
              <a:t>T</a:t>
            </a:r>
            <a:r>
              <a:rPr sz="650" spc="-50" dirty="0">
                <a:solidFill>
                  <a:srgbClr val="F1F1F1"/>
                </a:solidFill>
                <a:latin typeface="Gill Sans MT"/>
                <a:cs typeface="Gill Sans MT"/>
              </a:rPr>
              <a:t>OL</a:t>
            </a: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65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957237"/>
            <a:ext cx="3150870" cy="375920"/>
          </a:xfrm>
          <a:custGeom>
            <a:avLst/>
            <a:gdLst/>
            <a:ahLst/>
            <a:cxnLst/>
            <a:rect l="l" t="t" r="r" b="b"/>
            <a:pathLst>
              <a:path w="3150870" h="375919">
                <a:moveTo>
                  <a:pt x="3150717" y="0"/>
                </a:moveTo>
                <a:lnTo>
                  <a:pt x="0" y="0"/>
                </a:lnTo>
                <a:lnTo>
                  <a:pt x="0" y="375843"/>
                </a:lnTo>
                <a:lnTo>
                  <a:pt x="1575358" y="375843"/>
                </a:lnTo>
                <a:lnTo>
                  <a:pt x="3150717" y="375843"/>
                </a:lnTo>
                <a:lnTo>
                  <a:pt x="3150717" y="0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91704" y="989545"/>
            <a:ext cx="9150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D0272D"/>
                </a:solidFill>
                <a:latin typeface="Gill Sans MT"/>
                <a:cs typeface="Gill Sans MT"/>
              </a:rPr>
              <a:t>Subtítulo</a:t>
            </a:r>
            <a:r>
              <a:rPr sz="1600" spc="-75" dirty="0">
                <a:solidFill>
                  <a:srgbClr val="D0272D"/>
                </a:solidFill>
                <a:latin typeface="Gill Sans MT"/>
                <a:cs typeface="Gill Sans MT"/>
              </a:rPr>
              <a:t> </a:t>
            </a:r>
            <a:r>
              <a:rPr sz="1600" spc="-5" dirty="0">
                <a:solidFill>
                  <a:srgbClr val="D0272D"/>
                </a:solidFill>
                <a:latin typeface="Gill Sans MT"/>
                <a:cs typeface="Gill Sans MT"/>
              </a:rPr>
              <a:t>1</a:t>
            </a:r>
            <a:endParaRPr sz="1600">
              <a:latin typeface="Gill Sans MT"/>
              <a:cs typeface="Gill Sans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-355" y="424802"/>
            <a:ext cx="8964930" cy="1019175"/>
            <a:chOff x="-355" y="424802"/>
            <a:chExt cx="8964930" cy="1019175"/>
          </a:xfrm>
        </p:grpSpPr>
        <p:sp>
          <p:nvSpPr>
            <p:cNvPr id="15" name="object 15"/>
            <p:cNvSpPr/>
            <p:nvPr/>
          </p:nvSpPr>
          <p:spPr>
            <a:xfrm>
              <a:off x="-355" y="956881"/>
              <a:ext cx="4572000" cy="487680"/>
            </a:xfrm>
            <a:custGeom>
              <a:avLst/>
              <a:gdLst/>
              <a:ahLst/>
              <a:cxnLst/>
              <a:rect l="l" t="t" r="r" b="b"/>
              <a:pathLst>
                <a:path w="4572000" h="487680">
                  <a:moveTo>
                    <a:pt x="4571631" y="0"/>
                  </a:moveTo>
                  <a:lnTo>
                    <a:pt x="0" y="0"/>
                  </a:lnTo>
                  <a:lnTo>
                    <a:pt x="0" y="487083"/>
                  </a:lnTo>
                  <a:lnTo>
                    <a:pt x="2286000" y="487083"/>
                  </a:lnTo>
                  <a:lnTo>
                    <a:pt x="4571631" y="487083"/>
                  </a:lnTo>
                  <a:lnTo>
                    <a:pt x="4571631" y="0"/>
                  </a:lnTo>
                  <a:close/>
                </a:path>
              </a:pathLst>
            </a:custGeom>
            <a:solidFill>
              <a:srgbClr val="D02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424802"/>
              <a:ext cx="8964295" cy="561975"/>
            </a:xfrm>
            <a:custGeom>
              <a:avLst/>
              <a:gdLst/>
              <a:ahLst/>
              <a:cxnLst/>
              <a:rect l="l" t="t" r="r" b="b"/>
              <a:pathLst>
                <a:path w="8964295" h="561975">
                  <a:moveTo>
                    <a:pt x="8964002" y="0"/>
                  </a:moveTo>
                  <a:lnTo>
                    <a:pt x="0" y="0"/>
                  </a:lnTo>
                  <a:lnTo>
                    <a:pt x="0" y="561593"/>
                  </a:lnTo>
                  <a:lnTo>
                    <a:pt x="4481995" y="561593"/>
                  </a:lnTo>
                  <a:lnTo>
                    <a:pt x="8964002" y="561593"/>
                  </a:lnTo>
                  <a:lnTo>
                    <a:pt x="8964002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5.3.</a:t>
            </a:r>
            <a:r>
              <a:rPr spc="-245" dirty="0"/>
              <a:t> </a:t>
            </a:r>
            <a:r>
              <a:rPr spc="-10" dirty="0"/>
              <a:t>Modelos</a:t>
            </a:r>
            <a:r>
              <a:rPr spc="-15" dirty="0"/>
              <a:t> </a:t>
            </a:r>
            <a:r>
              <a:rPr spc="-5" dirty="0"/>
              <a:t>para</a:t>
            </a:r>
            <a:r>
              <a:rPr spc="-15" dirty="0"/>
              <a:t> </a:t>
            </a:r>
            <a:r>
              <a:rPr dirty="0"/>
              <a:t>la</a:t>
            </a:r>
            <a:r>
              <a:rPr spc="-10" dirty="0"/>
              <a:t> </a:t>
            </a:r>
            <a:r>
              <a:rPr spc="-5" dirty="0"/>
              <a:t>gestión</a:t>
            </a:r>
            <a:r>
              <a:rPr spc="-20" dirty="0"/>
              <a:t> </a:t>
            </a:r>
            <a:r>
              <a:rPr dirty="0"/>
              <a:t>y</a:t>
            </a:r>
            <a:r>
              <a:rPr spc="-10" dirty="0"/>
              <a:t> mejora</a:t>
            </a:r>
            <a:r>
              <a:rPr spc="-15" dirty="0"/>
              <a:t> </a:t>
            </a:r>
            <a:r>
              <a:rPr spc="-10" dirty="0"/>
              <a:t>de</a:t>
            </a:r>
            <a:r>
              <a:rPr spc="-20" dirty="0"/>
              <a:t> </a:t>
            </a:r>
            <a:r>
              <a:rPr dirty="0"/>
              <a:t>la</a:t>
            </a:r>
            <a:r>
              <a:rPr spc="-10" dirty="0"/>
              <a:t> calidad</a:t>
            </a:r>
            <a:r>
              <a:rPr spc="-25" dirty="0"/>
              <a:t> </a:t>
            </a:r>
            <a:r>
              <a:rPr spc="-10" dirty="0"/>
              <a:t>del</a:t>
            </a:r>
            <a:r>
              <a:rPr spc="-5" dirty="0"/>
              <a:t> </a:t>
            </a:r>
            <a:r>
              <a:rPr dirty="0"/>
              <a:t>servicio</a:t>
            </a:r>
          </a:p>
        </p:txBody>
      </p:sp>
      <p:sp>
        <p:nvSpPr>
          <p:cNvPr id="18" name="object 18"/>
          <p:cNvSpPr/>
          <p:nvPr/>
        </p:nvSpPr>
        <p:spPr>
          <a:xfrm>
            <a:off x="2085124" y="1475638"/>
            <a:ext cx="1356995" cy="571500"/>
          </a:xfrm>
          <a:custGeom>
            <a:avLst/>
            <a:gdLst/>
            <a:ahLst/>
            <a:cxnLst/>
            <a:rect l="l" t="t" r="r" b="b"/>
            <a:pathLst>
              <a:path w="1356995" h="571500">
                <a:moveTo>
                  <a:pt x="1356829" y="0"/>
                </a:moveTo>
                <a:lnTo>
                  <a:pt x="0" y="0"/>
                </a:lnTo>
                <a:lnTo>
                  <a:pt x="0" y="571322"/>
                </a:lnTo>
                <a:lnTo>
                  <a:pt x="678599" y="571322"/>
                </a:lnTo>
                <a:lnTo>
                  <a:pt x="1356829" y="571322"/>
                </a:lnTo>
                <a:lnTo>
                  <a:pt x="1356829" y="0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085124" y="1475638"/>
            <a:ext cx="1356995" cy="571500"/>
          </a:xfrm>
          <a:prstGeom prst="rect">
            <a:avLst/>
          </a:prstGeom>
          <a:ln w="9359">
            <a:solidFill>
              <a:srgbClr val="0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187960" marR="86360" indent="-159385">
              <a:lnSpc>
                <a:spcPct val="100000"/>
              </a:lnSpc>
              <a:spcBef>
                <a:spcPts val="350"/>
              </a:spcBef>
            </a:pPr>
            <a:r>
              <a:rPr sz="1600" spc="-10" dirty="0">
                <a:latin typeface="Tahoma"/>
                <a:cs typeface="Tahoma"/>
              </a:rPr>
              <a:t>C</a:t>
            </a:r>
            <a:r>
              <a:rPr sz="1600" spc="-15" dirty="0">
                <a:latin typeface="Tahoma"/>
                <a:cs typeface="Tahoma"/>
              </a:rPr>
              <a:t>o</a:t>
            </a:r>
            <a:r>
              <a:rPr sz="1600" spc="-10" dirty="0">
                <a:latin typeface="Tahoma"/>
                <a:cs typeface="Tahoma"/>
              </a:rPr>
              <a:t>mun</a:t>
            </a:r>
            <a:r>
              <a:rPr sz="1600" spc="-15" dirty="0">
                <a:latin typeface="Tahoma"/>
                <a:cs typeface="Tahoma"/>
              </a:rPr>
              <a:t>ic</a:t>
            </a:r>
            <a:r>
              <a:rPr sz="1600" spc="-10" dirty="0">
                <a:latin typeface="Tahoma"/>
                <a:cs typeface="Tahoma"/>
              </a:rPr>
              <a:t>a</a:t>
            </a:r>
            <a:r>
              <a:rPr sz="1600" spc="-15" dirty="0">
                <a:latin typeface="Tahoma"/>
                <a:cs typeface="Tahoma"/>
              </a:rPr>
              <a:t>ci</a:t>
            </a:r>
            <a:r>
              <a:rPr sz="1600" spc="-5" dirty="0">
                <a:latin typeface="Tahoma"/>
                <a:cs typeface="Tahoma"/>
              </a:rPr>
              <a:t>ón  Boca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-Oido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90199" y="1490040"/>
            <a:ext cx="1571625" cy="571500"/>
          </a:xfrm>
          <a:custGeom>
            <a:avLst/>
            <a:gdLst/>
            <a:ahLst/>
            <a:cxnLst/>
            <a:rect l="l" t="t" r="r" b="b"/>
            <a:pathLst>
              <a:path w="1571625" h="571500">
                <a:moveTo>
                  <a:pt x="1571396" y="0"/>
                </a:moveTo>
                <a:lnTo>
                  <a:pt x="0" y="0"/>
                </a:lnTo>
                <a:lnTo>
                  <a:pt x="0" y="571322"/>
                </a:lnTo>
                <a:lnTo>
                  <a:pt x="785876" y="571322"/>
                </a:lnTo>
                <a:lnTo>
                  <a:pt x="1571396" y="571322"/>
                </a:lnTo>
                <a:lnTo>
                  <a:pt x="1571396" y="0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390199" y="1490040"/>
            <a:ext cx="1571625" cy="571500"/>
          </a:xfrm>
          <a:prstGeom prst="rect">
            <a:avLst/>
          </a:prstGeom>
          <a:ln w="9359">
            <a:solidFill>
              <a:srgbClr val="000000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308610" marR="257810" indent="-108585">
              <a:lnSpc>
                <a:spcPts val="1910"/>
              </a:lnSpc>
              <a:spcBef>
                <a:spcPts val="430"/>
              </a:spcBef>
            </a:pPr>
            <a:r>
              <a:rPr sz="1600" spc="-5" dirty="0">
                <a:latin typeface="Tahoma"/>
                <a:cs typeface="Tahoma"/>
              </a:rPr>
              <a:t>N</a:t>
            </a:r>
            <a:r>
              <a:rPr sz="1600" spc="-10" dirty="0">
                <a:latin typeface="Tahoma"/>
                <a:cs typeface="Tahoma"/>
              </a:rPr>
              <a:t>e</a:t>
            </a:r>
            <a:r>
              <a:rPr sz="1600" spc="-15" dirty="0">
                <a:latin typeface="Tahoma"/>
                <a:cs typeface="Tahoma"/>
              </a:rPr>
              <a:t>c</a:t>
            </a:r>
            <a:r>
              <a:rPr sz="1600" spc="-10" dirty="0">
                <a:latin typeface="Tahoma"/>
                <a:cs typeface="Tahoma"/>
              </a:rPr>
              <a:t>e</a:t>
            </a:r>
            <a:r>
              <a:rPr sz="1600" spc="-20" dirty="0">
                <a:latin typeface="Tahoma"/>
                <a:cs typeface="Tahoma"/>
              </a:rPr>
              <a:t>s</a:t>
            </a:r>
            <a:r>
              <a:rPr sz="1600" spc="-15" dirty="0">
                <a:latin typeface="Tahoma"/>
                <a:cs typeface="Tahoma"/>
              </a:rPr>
              <a:t>i</a:t>
            </a:r>
            <a:r>
              <a:rPr sz="1600" spc="-5" dirty="0">
                <a:latin typeface="Tahoma"/>
                <a:cs typeface="Tahoma"/>
              </a:rPr>
              <a:t>d</a:t>
            </a:r>
            <a:r>
              <a:rPr sz="1600" spc="-10" dirty="0">
                <a:latin typeface="Tahoma"/>
                <a:cs typeface="Tahoma"/>
              </a:rPr>
              <a:t>a</a:t>
            </a:r>
            <a:r>
              <a:rPr sz="1600" spc="-5" dirty="0">
                <a:latin typeface="Tahoma"/>
                <a:cs typeface="Tahoma"/>
              </a:rPr>
              <a:t>d</a:t>
            </a:r>
            <a:r>
              <a:rPr sz="1600" spc="-10" dirty="0">
                <a:latin typeface="Tahoma"/>
                <a:cs typeface="Tahoma"/>
              </a:rPr>
              <a:t>e</a:t>
            </a:r>
            <a:r>
              <a:rPr sz="1600" spc="-5" dirty="0">
                <a:latin typeface="Tahoma"/>
                <a:cs typeface="Tahoma"/>
              </a:rPr>
              <a:t>s  </a:t>
            </a:r>
            <a:r>
              <a:rPr sz="1600" spc="-10" dirty="0">
                <a:latin typeface="Tahoma"/>
                <a:cs typeface="Tahoma"/>
              </a:rPr>
              <a:t>personales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890398" y="1490040"/>
            <a:ext cx="1356995" cy="571500"/>
          </a:xfrm>
          <a:custGeom>
            <a:avLst/>
            <a:gdLst/>
            <a:ahLst/>
            <a:cxnLst/>
            <a:rect l="l" t="t" r="r" b="b"/>
            <a:pathLst>
              <a:path w="1356995" h="571500">
                <a:moveTo>
                  <a:pt x="1356842" y="0"/>
                </a:moveTo>
                <a:lnTo>
                  <a:pt x="0" y="0"/>
                </a:lnTo>
                <a:lnTo>
                  <a:pt x="0" y="571322"/>
                </a:lnTo>
                <a:lnTo>
                  <a:pt x="678599" y="571322"/>
                </a:lnTo>
                <a:lnTo>
                  <a:pt x="1356842" y="571322"/>
                </a:lnTo>
                <a:lnTo>
                  <a:pt x="1356842" y="0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890398" y="1490040"/>
            <a:ext cx="1356995" cy="571500"/>
          </a:xfrm>
          <a:prstGeom prst="rect">
            <a:avLst/>
          </a:prstGeom>
          <a:ln w="9359">
            <a:solidFill>
              <a:srgbClr val="000000"/>
            </a:solidFill>
          </a:ln>
        </p:spPr>
        <p:txBody>
          <a:bodyPr vert="horz" wrap="square" lIns="0" tIns="163195" rIns="0" bIns="0" rtlCol="0">
            <a:spAutoFit/>
          </a:bodyPr>
          <a:lstStyle/>
          <a:p>
            <a:pPr marL="169545">
              <a:lnSpc>
                <a:spcPct val="100000"/>
              </a:lnSpc>
              <a:spcBef>
                <a:spcPts val="1285"/>
              </a:spcBef>
            </a:pPr>
            <a:r>
              <a:rPr sz="1600" spc="-10" dirty="0">
                <a:latin typeface="Tahoma"/>
                <a:cs typeface="Tahoma"/>
              </a:rPr>
              <a:t>Experiencia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176001" y="2418842"/>
            <a:ext cx="2000250" cy="356870"/>
          </a:xfrm>
          <a:custGeom>
            <a:avLst/>
            <a:gdLst/>
            <a:ahLst/>
            <a:cxnLst/>
            <a:rect l="l" t="t" r="r" b="b"/>
            <a:pathLst>
              <a:path w="2000250" h="356869">
                <a:moveTo>
                  <a:pt x="1999792" y="0"/>
                </a:moveTo>
                <a:lnTo>
                  <a:pt x="0" y="0"/>
                </a:lnTo>
                <a:lnTo>
                  <a:pt x="0" y="356755"/>
                </a:lnTo>
                <a:lnTo>
                  <a:pt x="1000074" y="356755"/>
                </a:lnTo>
                <a:lnTo>
                  <a:pt x="1999792" y="356755"/>
                </a:lnTo>
                <a:lnTo>
                  <a:pt x="19997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176001" y="2418842"/>
            <a:ext cx="2000250" cy="356870"/>
          </a:xfrm>
          <a:prstGeom prst="rect">
            <a:avLst/>
          </a:prstGeom>
          <a:ln w="9359">
            <a:solidFill>
              <a:srgbClr val="0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350"/>
              </a:spcBef>
            </a:pPr>
            <a:r>
              <a:rPr sz="1600" b="1" spc="-10" dirty="0">
                <a:solidFill>
                  <a:srgbClr val="FFFFFF"/>
                </a:solidFill>
                <a:latin typeface="Tahoma"/>
                <a:cs typeface="Tahoma"/>
              </a:rPr>
              <a:t>Servicio</a:t>
            </a:r>
            <a:r>
              <a:rPr sz="16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ahoma"/>
                <a:cs typeface="Tahoma"/>
              </a:rPr>
              <a:t>esperado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247273" y="3204717"/>
            <a:ext cx="2000250" cy="356870"/>
          </a:xfrm>
          <a:custGeom>
            <a:avLst/>
            <a:gdLst/>
            <a:ahLst/>
            <a:cxnLst/>
            <a:rect l="l" t="t" r="r" b="b"/>
            <a:pathLst>
              <a:path w="2000250" h="356870">
                <a:moveTo>
                  <a:pt x="1999805" y="0"/>
                </a:moveTo>
                <a:lnTo>
                  <a:pt x="0" y="0"/>
                </a:lnTo>
                <a:lnTo>
                  <a:pt x="0" y="356755"/>
                </a:lnTo>
                <a:lnTo>
                  <a:pt x="1000086" y="356755"/>
                </a:lnTo>
                <a:lnTo>
                  <a:pt x="1999805" y="356755"/>
                </a:lnTo>
                <a:lnTo>
                  <a:pt x="19998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247273" y="3204717"/>
            <a:ext cx="2000250" cy="356870"/>
          </a:xfrm>
          <a:prstGeom prst="rect">
            <a:avLst/>
          </a:prstGeom>
          <a:ln w="9359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355"/>
              </a:spcBef>
            </a:pPr>
            <a:r>
              <a:rPr sz="1600" b="1" spc="-5" dirty="0">
                <a:solidFill>
                  <a:srgbClr val="FFFFFF"/>
                </a:solidFill>
                <a:latin typeface="Tahoma"/>
                <a:cs typeface="Tahoma"/>
              </a:rPr>
              <a:t>Servicio</a:t>
            </a:r>
            <a:r>
              <a:rPr sz="16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ahoma"/>
                <a:cs typeface="Tahoma"/>
              </a:rPr>
              <a:t>percibido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171238" y="4771351"/>
            <a:ext cx="2224405" cy="581025"/>
            <a:chOff x="4171238" y="4771351"/>
            <a:chExt cx="2224405" cy="581025"/>
          </a:xfrm>
        </p:grpSpPr>
        <p:sp>
          <p:nvSpPr>
            <p:cNvPr id="29" name="object 29"/>
            <p:cNvSpPr/>
            <p:nvPr/>
          </p:nvSpPr>
          <p:spPr>
            <a:xfrm>
              <a:off x="4176001" y="4776114"/>
              <a:ext cx="2214880" cy="571500"/>
            </a:xfrm>
            <a:custGeom>
              <a:avLst/>
              <a:gdLst/>
              <a:ahLst/>
              <a:cxnLst/>
              <a:rect l="l" t="t" r="r" b="b"/>
              <a:pathLst>
                <a:path w="2214879" h="571500">
                  <a:moveTo>
                    <a:pt x="2214359" y="0"/>
                  </a:moveTo>
                  <a:lnTo>
                    <a:pt x="0" y="0"/>
                  </a:lnTo>
                  <a:lnTo>
                    <a:pt x="0" y="571322"/>
                  </a:lnTo>
                  <a:lnTo>
                    <a:pt x="1107363" y="571322"/>
                  </a:lnTo>
                  <a:lnTo>
                    <a:pt x="2214359" y="571322"/>
                  </a:lnTo>
                  <a:lnTo>
                    <a:pt x="2214359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176001" y="4776114"/>
              <a:ext cx="2214880" cy="571500"/>
            </a:xfrm>
            <a:custGeom>
              <a:avLst/>
              <a:gdLst/>
              <a:ahLst/>
              <a:cxnLst/>
              <a:rect l="l" t="t" r="r" b="b"/>
              <a:pathLst>
                <a:path w="2214879" h="571500">
                  <a:moveTo>
                    <a:pt x="1107363" y="571322"/>
                  </a:moveTo>
                  <a:lnTo>
                    <a:pt x="0" y="571322"/>
                  </a:lnTo>
                  <a:lnTo>
                    <a:pt x="0" y="0"/>
                  </a:lnTo>
                  <a:lnTo>
                    <a:pt x="2214359" y="0"/>
                  </a:lnTo>
                  <a:lnTo>
                    <a:pt x="2214359" y="571322"/>
                  </a:lnTo>
                  <a:lnTo>
                    <a:pt x="1107363" y="571322"/>
                  </a:lnTo>
                  <a:close/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381462" y="4808423"/>
            <a:ext cx="17373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8110" marR="5080" indent="-106045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ahoma"/>
                <a:cs typeface="Tahoma"/>
              </a:rPr>
              <a:t>Especificaciones </a:t>
            </a:r>
            <a:r>
              <a:rPr sz="1600" spc="-5" dirty="0">
                <a:latin typeface="Tahoma"/>
                <a:cs typeface="Tahoma"/>
              </a:rPr>
              <a:t>de </a:t>
            </a:r>
            <a:r>
              <a:rPr sz="1600" spc="-484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la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calidad servicio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252637" y="2041334"/>
            <a:ext cx="5324475" cy="4525645"/>
            <a:chOff x="2252637" y="2041334"/>
            <a:chExt cx="5324475" cy="4525645"/>
          </a:xfrm>
        </p:grpSpPr>
        <p:sp>
          <p:nvSpPr>
            <p:cNvPr id="33" name="object 33"/>
            <p:cNvSpPr/>
            <p:nvPr/>
          </p:nvSpPr>
          <p:spPr>
            <a:xfrm>
              <a:off x="4104360" y="5847842"/>
              <a:ext cx="2357120" cy="714375"/>
            </a:xfrm>
            <a:custGeom>
              <a:avLst/>
              <a:gdLst/>
              <a:ahLst/>
              <a:cxnLst/>
              <a:rect l="l" t="t" r="r" b="b"/>
              <a:pathLst>
                <a:path w="2357120" h="714375">
                  <a:moveTo>
                    <a:pt x="2356916" y="0"/>
                  </a:moveTo>
                  <a:lnTo>
                    <a:pt x="0" y="0"/>
                  </a:lnTo>
                  <a:lnTo>
                    <a:pt x="0" y="713879"/>
                  </a:lnTo>
                  <a:lnTo>
                    <a:pt x="1178636" y="713879"/>
                  </a:lnTo>
                  <a:lnTo>
                    <a:pt x="2356916" y="713879"/>
                  </a:lnTo>
                  <a:lnTo>
                    <a:pt x="2356916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104360" y="5847842"/>
              <a:ext cx="2357120" cy="714375"/>
            </a:xfrm>
            <a:custGeom>
              <a:avLst/>
              <a:gdLst/>
              <a:ahLst/>
              <a:cxnLst/>
              <a:rect l="l" t="t" r="r" b="b"/>
              <a:pathLst>
                <a:path w="2357120" h="714375">
                  <a:moveTo>
                    <a:pt x="1178636" y="713879"/>
                  </a:moveTo>
                  <a:lnTo>
                    <a:pt x="0" y="713879"/>
                  </a:lnTo>
                  <a:lnTo>
                    <a:pt x="0" y="0"/>
                  </a:lnTo>
                  <a:lnTo>
                    <a:pt x="2356916" y="0"/>
                  </a:lnTo>
                  <a:lnTo>
                    <a:pt x="2356916" y="713879"/>
                  </a:lnTo>
                  <a:lnTo>
                    <a:pt x="1178636" y="713879"/>
                  </a:lnTo>
                  <a:close/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765513" y="2047684"/>
              <a:ext cx="1240155" cy="429259"/>
            </a:xfrm>
            <a:custGeom>
              <a:avLst/>
              <a:gdLst/>
              <a:ahLst/>
              <a:cxnLst/>
              <a:rect l="l" t="t" r="r" b="b"/>
              <a:pathLst>
                <a:path w="1240154" h="429260">
                  <a:moveTo>
                    <a:pt x="0" y="0"/>
                  </a:moveTo>
                  <a:lnTo>
                    <a:pt x="0" y="428751"/>
                  </a:lnTo>
                  <a:lnTo>
                    <a:pt x="1239850" y="428751"/>
                  </a:lnTo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99598" y="2432519"/>
              <a:ext cx="88201" cy="88201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5176799" y="2061718"/>
              <a:ext cx="1270" cy="274955"/>
            </a:xfrm>
            <a:custGeom>
              <a:avLst/>
              <a:gdLst/>
              <a:ahLst/>
              <a:cxnLst/>
              <a:rect l="l" t="t" r="r" b="b"/>
              <a:pathLst>
                <a:path w="1270" h="274955">
                  <a:moveTo>
                    <a:pt x="1079" y="0"/>
                  </a:moveTo>
                  <a:lnTo>
                    <a:pt x="0" y="274688"/>
                  </a:lnTo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32514" y="2330640"/>
              <a:ext cx="88201" cy="88201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6330594" y="2062086"/>
              <a:ext cx="1240155" cy="500380"/>
            </a:xfrm>
            <a:custGeom>
              <a:avLst/>
              <a:gdLst/>
              <a:ahLst/>
              <a:cxnLst/>
              <a:rect l="l" t="t" r="r" b="b"/>
              <a:pathLst>
                <a:path w="1240154" h="500380">
                  <a:moveTo>
                    <a:pt x="1239850" y="0"/>
                  </a:moveTo>
                  <a:lnTo>
                    <a:pt x="1239850" y="500037"/>
                  </a:lnTo>
                  <a:lnTo>
                    <a:pt x="0" y="500037"/>
                  </a:lnTo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48158" y="2518194"/>
              <a:ext cx="88201" cy="88201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2266924" y="2597404"/>
              <a:ext cx="1816735" cy="3608704"/>
            </a:xfrm>
            <a:custGeom>
              <a:avLst/>
              <a:gdLst/>
              <a:ahLst/>
              <a:cxnLst/>
              <a:rect l="l" t="t" r="r" b="b"/>
              <a:pathLst>
                <a:path w="1816735" h="3608704">
                  <a:moveTo>
                    <a:pt x="1816557" y="0"/>
                  </a:moveTo>
                  <a:lnTo>
                    <a:pt x="0" y="0"/>
                  </a:lnTo>
                  <a:lnTo>
                    <a:pt x="0" y="3608273"/>
                  </a:lnTo>
                  <a:lnTo>
                    <a:pt x="1745272" y="3608273"/>
                  </a:lnTo>
                </a:path>
              </a:pathLst>
            </a:custGeom>
            <a:ln w="28439">
              <a:solidFill>
                <a:srgbClr val="006FB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77004" y="2547721"/>
              <a:ext cx="99352" cy="9935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05719" y="6155994"/>
              <a:ext cx="99364" cy="99364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952461" y="4896307"/>
            <a:ext cx="1273175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b="1" i="1" spc="-35" dirty="0">
                <a:solidFill>
                  <a:srgbClr val="006FBF"/>
                </a:solidFill>
                <a:latin typeface="Tahoma"/>
                <a:cs typeface="Tahoma"/>
              </a:rPr>
              <a:t>Deficiencia1</a:t>
            </a:r>
            <a:endParaRPr sz="1650">
              <a:latin typeface="Tahoma"/>
              <a:cs typeface="Tahoma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4028681" y="3914203"/>
            <a:ext cx="2509520" cy="366395"/>
            <a:chOff x="4028681" y="3914203"/>
            <a:chExt cx="2509520" cy="366395"/>
          </a:xfrm>
        </p:grpSpPr>
        <p:sp>
          <p:nvSpPr>
            <p:cNvPr id="46" name="object 46"/>
            <p:cNvSpPr/>
            <p:nvPr/>
          </p:nvSpPr>
          <p:spPr>
            <a:xfrm>
              <a:off x="4033443" y="3918965"/>
              <a:ext cx="2499995" cy="356870"/>
            </a:xfrm>
            <a:custGeom>
              <a:avLst/>
              <a:gdLst/>
              <a:ahLst/>
              <a:cxnLst/>
              <a:rect l="l" t="t" r="r" b="b"/>
              <a:pathLst>
                <a:path w="2499995" h="356870">
                  <a:moveTo>
                    <a:pt x="2499829" y="0"/>
                  </a:moveTo>
                  <a:lnTo>
                    <a:pt x="0" y="0"/>
                  </a:lnTo>
                  <a:lnTo>
                    <a:pt x="0" y="356755"/>
                  </a:lnTo>
                  <a:lnTo>
                    <a:pt x="1249921" y="356755"/>
                  </a:lnTo>
                  <a:lnTo>
                    <a:pt x="2499829" y="356755"/>
                  </a:lnTo>
                  <a:lnTo>
                    <a:pt x="24998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033443" y="3918965"/>
              <a:ext cx="2499995" cy="356870"/>
            </a:xfrm>
            <a:custGeom>
              <a:avLst/>
              <a:gdLst/>
              <a:ahLst/>
              <a:cxnLst/>
              <a:rect l="l" t="t" r="r" b="b"/>
              <a:pathLst>
                <a:path w="2499995" h="356870">
                  <a:moveTo>
                    <a:pt x="1249921" y="356755"/>
                  </a:moveTo>
                  <a:lnTo>
                    <a:pt x="0" y="356755"/>
                  </a:lnTo>
                  <a:lnTo>
                    <a:pt x="0" y="0"/>
                  </a:lnTo>
                  <a:lnTo>
                    <a:pt x="2499829" y="0"/>
                  </a:lnTo>
                  <a:lnTo>
                    <a:pt x="2499829" y="356755"/>
                  </a:lnTo>
                  <a:lnTo>
                    <a:pt x="1249921" y="356755"/>
                  </a:lnTo>
                  <a:close/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4128744" y="3951261"/>
            <a:ext cx="23063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Tahoma"/>
                <a:cs typeface="Tahoma"/>
              </a:rPr>
              <a:t>Prestación</a:t>
            </a:r>
            <a:r>
              <a:rPr sz="16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ahoma"/>
                <a:cs typeface="Tahoma"/>
              </a:rPr>
              <a:t>del</a:t>
            </a:r>
            <a:r>
              <a:rPr sz="16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ahoma"/>
                <a:cs typeface="Tahoma"/>
              </a:rPr>
              <a:t>servicio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75145" y="3700360"/>
            <a:ext cx="8891905" cy="866775"/>
            <a:chOff x="75145" y="3700360"/>
            <a:chExt cx="8891905" cy="866775"/>
          </a:xfrm>
        </p:grpSpPr>
        <p:sp>
          <p:nvSpPr>
            <p:cNvPr id="50" name="object 50"/>
            <p:cNvSpPr/>
            <p:nvPr/>
          </p:nvSpPr>
          <p:spPr>
            <a:xfrm>
              <a:off x="104038" y="3776395"/>
              <a:ext cx="8358505" cy="1905"/>
            </a:xfrm>
            <a:custGeom>
              <a:avLst/>
              <a:gdLst/>
              <a:ahLst/>
              <a:cxnLst/>
              <a:rect l="l" t="t" r="r" b="b"/>
              <a:pathLst>
                <a:path w="8358505" h="1904">
                  <a:moveTo>
                    <a:pt x="0" y="0"/>
                  </a:moveTo>
                  <a:lnTo>
                    <a:pt x="8358479" y="1447"/>
                  </a:lnTo>
                </a:path>
              </a:pathLst>
            </a:custGeom>
            <a:ln w="57239">
              <a:solidFill>
                <a:srgbClr val="0000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605001" y="3705123"/>
              <a:ext cx="1356995" cy="857250"/>
            </a:xfrm>
            <a:custGeom>
              <a:avLst/>
              <a:gdLst/>
              <a:ahLst/>
              <a:cxnLst/>
              <a:rect l="l" t="t" r="r" b="b"/>
              <a:pathLst>
                <a:path w="1356995" h="857250">
                  <a:moveTo>
                    <a:pt x="1356842" y="0"/>
                  </a:moveTo>
                  <a:lnTo>
                    <a:pt x="0" y="0"/>
                  </a:lnTo>
                  <a:lnTo>
                    <a:pt x="0" y="856792"/>
                  </a:lnTo>
                  <a:lnTo>
                    <a:pt x="678599" y="856792"/>
                  </a:lnTo>
                  <a:lnTo>
                    <a:pt x="1356842" y="856792"/>
                  </a:lnTo>
                  <a:lnTo>
                    <a:pt x="1356842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605001" y="3705123"/>
              <a:ext cx="1356995" cy="857250"/>
            </a:xfrm>
            <a:custGeom>
              <a:avLst/>
              <a:gdLst/>
              <a:ahLst/>
              <a:cxnLst/>
              <a:rect l="l" t="t" r="r" b="b"/>
              <a:pathLst>
                <a:path w="1356995" h="857250">
                  <a:moveTo>
                    <a:pt x="678599" y="856792"/>
                  </a:moveTo>
                  <a:lnTo>
                    <a:pt x="0" y="856792"/>
                  </a:lnTo>
                  <a:lnTo>
                    <a:pt x="0" y="0"/>
                  </a:lnTo>
                  <a:lnTo>
                    <a:pt x="1356842" y="0"/>
                  </a:lnTo>
                  <a:lnTo>
                    <a:pt x="1356842" y="856792"/>
                  </a:lnTo>
                  <a:lnTo>
                    <a:pt x="678599" y="856792"/>
                  </a:lnTo>
                  <a:close/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7621104" y="3737787"/>
            <a:ext cx="1258570" cy="755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ahoma"/>
                <a:cs typeface="Tahoma"/>
              </a:rPr>
              <a:t>C</a:t>
            </a:r>
            <a:r>
              <a:rPr sz="1600" spc="-15" dirty="0">
                <a:latin typeface="Tahoma"/>
                <a:cs typeface="Tahoma"/>
              </a:rPr>
              <a:t>o</a:t>
            </a:r>
            <a:r>
              <a:rPr sz="1600" dirty="0">
                <a:latin typeface="Tahoma"/>
                <a:cs typeface="Tahoma"/>
              </a:rPr>
              <a:t>m</a:t>
            </a:r>
            <a:r>
              <a:rPr sz="1600" spc="-10" dirty="0">
                <a:latin typeface="Tahoma"/>
                <a:cs typeface="Tahoma"/>
              </a:rPr>
              <a:t>u</a:t>
            </a:r>
            <a:r>
              <a:rPr sz="1600" spc="-20" dirty="0">
                <a:latin typeface="Tahoma"/>
                <a:cs typeface="Tahoma"/>
              </a:rPr>
              <a:t>n</a:t>
            </a:r>
            <a:r>
              <a:rPr sz="1600" spc="-15" dirty="0">
                <a:latin typeface="Tahoma"/>
                <a:cs typeface="Tahoma"/>
              </a:rPr>
              <a:t>ic</a:t>
            </a:r>
            <a:r>
              <a:rPr sz="1600" dirty="0">
                <a:latin typeface="Tahoma"/>
                <a:cs typeface="Tahoma"/>
              </a:rPr>
              <a:t>a</a:t>
            </a:r>
            <a:r>
              <a:rPr sz="1600" spc="-15" dirty="0">
                <a:latin typeface="Tahoma"/>
                <a:cs typeface="Tahoma"/>
              </a:rPr>
              <a:t>ció</a:t>
            </a:r>
            <a:r>
              <a:rPr sz="1600" spc="-5" dirty="0">
                <a:latin typeface="Tahoma"/>
                <a:cs typeface="Tahoma"/>
              </a:rPr>
              <a:t>n  </a:t>
            </a:r>
            <a:r>
              <a:rPr sz="1600" spc="-10" dirty="0">
                <a:latin typeface="Tahoma"/>
                <a:cs typeface="Tahoma"/>
              </a:rPr>
              <a:t>externa</a:t>
            </a:r>
            <a:r>
              <a:rPr sz="1600" spc="-5" dirty="0">
                <a:latin typeface="Tahoma"/>
                <a:cs typeface="Tahoma"/>
              </a:rPr>
              <a:t> a </a:t>
            </a:r>
            <a:r>
              <a:rPr sz="160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clientes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81698" y="3469944"/>
            <a:ext cx="7359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0003"/>
                </a:solidFill>
                <a:latin typeface="Tahoma"/>
                <a:cs typeface="Tahoma"/>
              </a:rPr>
              <a:t>Cliente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81698" y="3809060"/>
            <a:ext cx="10680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0003"/>
                </a:solidFill>
                <a:latin typeface="Tahoma"/>
                <a:cs typeface="Tahoma"/>
              </a:rPr>
              <a:t>Proveedor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4627079" y="2730245"/>
            <a:ext cx="3698875" cy="3125470"/>
            <a:chOff x="4627079" y="2730245"/>
            <a:chExt cx="3698875" cy="3125470"/>
          </a:xfrm>
        </p:grpSpPr>
        <p:sp>
          <p:nvSpPr>
            <p:cNvPr id="57" name="object 57"/>
            <p:cNvSpPr/>
            <p:nvPr/>
          </p:nvSpPr>
          <p:spPr>
            <a:xfrm>
              <a:off x="5255641" y="3642118"/>
              <a:ext cx="27940" cy="275590"/>
            </a:xfrm>
            <a:custGeom>
              <a:avLst/>
              <a:gdLst/>
              <a:ahLst/>
              <a:cxnLst/>
              <a:rect l="l" t="t" r="r" b="b"/>
              <a:pathLst>
                <a:path w="27939" h="275589">
                  <a:moveTo>
                    <a:pt x="27355" y="275043"/>
                  </a:moveTo>
                  <a:lnTo>
                    <a:pt x="0" y="0"/>
                  </a:lnTo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11356" y="3560038"/>
              <a:ext cx="87845" cy="91084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6330238" y="2774162"/>
              <a:ext cx="1954530" cy="929005"/>
            </a:xfrm>
            <a:custGeom>
              <a:avLst/>
              <a:gdLst/>
              <a:ahLst/>
              <a:cxnLst/>
              <a:rect l="l" t="t" r="r" b="b"/>
              <a:pathLst>
                <a:path w="1954529" h="929004">
                  <a:moveTo>
                    <a:pt x="1954441" y="928801"/>
                  </a:moveTo>
                  <a:lnTo>
                    <a:pt x="1954441" y="0"/>
                  </a:lnTo>
                  <a:lnTo>
                    <a:pt x="0" y="0"/>
                  </a:lnTo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47803" y="2730245"/>
              <a:ext cx="88201" cy="88188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6330594" y="3385794"/>
              <a:ext cx="1989455" cy="33655"/>
            </a:xfrm>
            <a:custGeom>
              <a:avLst/>
              <a:gdLst/>
              <a:ahLst/>
              <a:cxnLst/>
              <a:rect l="l" t="t" r="r" b="b"/>
              <a:pathLst>
                <a:path w="1989454" h="33654">
                  <a:moveTo>
                    <a:pt x="1989010" y="33489"/>
                  </a:moveTo>
                  <a:lnTo>
                    <a:pt x="0" y="0"/>
                  </a:lnTo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48158" y="3341522"/>
              <a:ext cx="88925" cy="88201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5281206" y="5431675"/>
              <a:ext cx="1270" cy="417830"/>
            </a:xfrm>
            <a:custGeom>
              <a:avLst/>
              <a:gdLst/>
              <a:ahLst/>
              <a:cxnLst/>
              <a:rect l="l" t="t" r="r" b="b"/>
              <a:pathLst>
                <a:path w="1270" h="417829">
                  <a:moveTo>
                    <a:pt x="0" y="417601"/>
                  </a:moveTo>
                  <a:lnTo>
                    <a:pt x="1079" y="0"/>
                  </a:lnTo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238356" y="5349239"/>
              <a:ext cx="88201" cy="88201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5281206" y="4359960"/>
              <a:ext cx="1270" cy="417830"/>
            </a:xfrm>
            <a:custGeom>
              <a:avLst/>
              <a:gdLst/>
              <a:ahLst/>
              <a:cxnLst/>
              <a:rect l="l" t="t" r="r" b="b"/>
              <a:pathLst>
                <a:path w="1270" h="417829">
                  <a:moveTo>
                    <a:pt x="0" y="417601"/>
                  </a:moveTo>
                  <a:lnTo>
                    <a:pt x="1079" y="0"/>
                  </a:lnTo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238356" y="4277525"/>
              <a:ext cx="88201" cy="88188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627079" y="5419077"/>
              <a:ext cx="100075" cy="357124"/>
            </a:xfrm>
            <a:prstGeom prst="rect">
              <a:avLst/>
            </a:prstGeom>
          </p:spPr>
        </p:pic>
      </p:grpSp>
      <p:sp>
        <p:nvSpPr>
          <p:cNvPr id="68" name="object 68"/>
          <p:cNvSpPr txBox="1"/>
          <p:nvPr/>
        </p:nvSpPr>
        <p:spPr>
          <a:xfrm>
            <a:off x="3098774" y="5391658"/>
            <a:ext cx="3128010" cy="1154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b="1" i="1" spc="-35" dirty="0">
                <a:solidFill>
                  <a:srgbClr val="00AF4F"/>
                </a:solidFill>
                <a:latin typeface="Tahoma"/>
                <a:cs typeface="Tahoma"/>
              </a:rPr>
              <a:t>Deficiencia2</a:t>
            </a:r>
            <a:endParaRPr sz="16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>
              <a:latin typeface="Tahoma"/>
              <a:cs typeface="Tahoma"/>
            </a:endParaRPr>
          </a:p>
          <a:p>
            <a:pPr marL="1250950" marR="5080" indent="-57150" algn="ctr">
              <a:lnSpc>
                <a:spcPct val="100000"/>
              </a:lnSpc>
            </a:pPr>
            <a:r>
              <a:rPr sz="1400" spc="-5" dirty="0">
                <a:latin typeface="Tahoma"/>
                <a:cs typeface="Tahoma"/>
              </a:rPr>
              <a:t>Percepciones </a:t>
            </a:r>
            <a:r>
              <a:rPr sz="1400" dirty="0">
                <a:latin typeface="Tahoma"/>
                <a:cs typeface="Tahoma"/>
              </a:rPr>
              <a:t>de los </a:t>
            </a:r>
            <a:r>
              <a:rPr sz="1400" spc="5" dirty="0">
                <a:latin typeface="Tahoma"/>
                <a:cs typeface="Tahoma"/>
              </a:rPr>
              <a:t> </a:t>
            </a:r>
            <a:r>
              <a:rPr sz="1400" spc="-5" dirty="0">
                <a:latin typeface="Tahoma"/>
                <a:cs typeface="Tahoma"/>
              </a:rPr>
              <a:t>directivos</a:t>
            </a:r>
            <a:r>
              <a:rPr sz="1400" dirty="0">
                <a:latin typeface="Tahoma"/>
                <a:cs typeface="Tahoma"/>
              </a:rPr>
              <a:t> </a:t>
            </a:r>
            <a:r>
              <a:rPr sz="1400" spc="-5" dirty="0">
                <a:latin typeface="Tahoma"/>
                <a:cs typeface="Tahoma"/>
              </a:rPr>
              <a:t>sobre </a:t>
            </a:r>
            <a:r>
              <a:rPr sz="1400" dirty="0">
                <a:latin typeface="Tahoma"/>
                <a:cs typeface="Tahoma"/>
              </a:rPr>
              <a:t> </a:t>
            </a:r>
            <a:r>
              <a:rPr sz="1400" spc="-5" dirty="0">
                <a:latin typeface="Tahoma"/>
                <a:cs typeface="Tahoma"/>
              </a:rPr>
              <a:t>expectativas</a:t>
            </a:r>
            <a:r>
              <a:rPr sz="1400" spc="-2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de</a:t>
            </a:r>
            <a:r>
              <a:rPr sz="1400" spc="-20" dirty="0">
                <a:latin typeface="Tahoma"/>
                <a:cs typeface="Tahoma"/>
              </a:rPr>
              <a:t> </a:t>
            </a:r>
            <a:r>
              <a:rPr sz="1400" spc="-5" dirty="0">
                <a:latin typeface="Tahoma"/>
                <a:cs typeface="Tahoma"/>
              </a:rPr>
              <a:t>clientes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4698720" y="4051439"/>
            <a:ext cx="2907030" cy="653415"/>
            <a:chOff x="4698720" y="4051439"/>
            <a:chExt cx="2907030" cy="653415"/>
          </a:xfrm>
        </p:grpSpPr>
        <p:pic>
          <p:nvPicPr>
            <p:cNvPr id="70" name="object 7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98720" y="4347717"/>
              <a:ext cx="100075" cy="357124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6626161" y="4101477"/>
              <a:ext cx="887094" cy="29209"/>
            </a:xfrm>
            <a:custGeom>
              <a:avLst/>
              <a:gdLst/>
              <a:ahLst/>
              <a:cxnLst/>
              <a:rect l="l" t="t" r="r" b="b"/>
              <a:pathLst>
                <a:path w="887095" h="29210">
                  <a:moveTo>
                    <a:pt x="0" y="0"/>
                  </a:moveTo>
                  <a:lnTo>
                    <a:pt x="886675" y="29159"/>
                  </a:lnTo>
                </a:path>
              </a:pathLst>
            </a:custGeom>
            <a:ln w="28439">
              <a:solidFill>
                <a:srgbClr val="FFBF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533641" y="4051439"/>
              <a:ext cx="100075" cy="99364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505280" y="4081322"/>
              <a:ext cx="100075" cy="99352"/>
            </a:xfrm>
            <a:prstGeom prst="rect">
              <a:avLst/>
            </a:prstGeom>
          </p:spPr>
        </p:pic>
      </p:grpSp>
      <p:sp>
        <p:nvSpPr>
          <p:cNvPr id="74" name="object 74"/>
          <p:cNvSpPr txBox="1"/>
          <p:nvPr/>
        </p:nvSpPr>
        <p:spPr>
          <a:xfrm>
            <a:off x="3896537" y="4373220"/>
            <a:ext cx="626110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b="1" i="1" spc="-35" dirty="0">
                <a:solidFill>
                  <a:srgbClr val="FF0000"/>
                </a:solidFill>
                <a:latin typeface="Tahoma"/>
                <a:cs typeface="Tahoma"/>
              </a:rPr>
              <a:t>Def</a:t>
            </a:r>
            <a:r>
              <a:rPr sz="1650" b="1" i="1" spc="37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50" b="1" i="1" spc="-35" dirty="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endParaRPr sz="1650">
              <a:latin typeface="Tahoma"/>
              <a:cs typeface="Tahoma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682575" y="4177741"/>
            <a:ext cx="565785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b="1" i="1" spc="-40" dirty="0">
                <a:solidFill>
                  <a:srgbClr val="FFBF00"/>
                </a:solidFill>
                <a:latin typeface="Tahoma"/>
                <a:cs typeface="Tahoma"/>
              </a:rPr>
              <a:t>De</a:t>
            </a:r>
            <a:r>
              <a:rPr sz="1650" b="1" i="1" spc="-20" dirty="0">
                <a:solidFill>
                  <a:srgbClr val="FFBF00"/>
                </a:solidFill>
                <a:latin typeface="Tahoma"/>
                <a:cs typeface="Tahoma"/>
              </a:rPr>
              <a:t>f </a:t>
            </a:r>
            <a:r>
              <a:rPr sz="1650" b="1" i="1" spc="-35" dirty="0">
                <a:solidFill>
                  <a:srgbClr val="FFBF00"/>
                </a:solidFill>
                <a:latin typeface="Tahoma"/>
                <a:cs typeface="Tahoma"/>
              </a:rPr>
              <a:t>4</a:t>
            </a:r>
            <a:endParaRPr sz="1650">
              <a:latin typeface="Tahoma"/>
              <a:cs typeface="Tahoma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4770005" y="2847238"/>
            <a:ext cx="100330" cy="357505"/>
            <a:chOff x="4770005" y="2847238"/>
            <a:chExt cx="100330" cy="357505"/>
          </a:xfrm>
        </p:grpSpPr>
        <p:sp>
          <p:nvSpPr>
            <p:cNvPr id="77" name="object 77"/>
            <p:cNvSpPr/>
            <p:nvPr/>
          </p:nvSpPr>
          <p:spPr>
            <a:xfrm>
              <a:off x="4819319" y="2847238"/>
              <a:ext cx="1905" cy="357505"/>
            </a:xfrm>
            <a:custGeom>
              <a:avLst/>
              <a:gdLst/>
              <a:ahLst/>
              <a:cxnLst/>
              <a:rect l="l" t="t" r="r" b="b"/>
              <a:pathLst>
                <a:path w="1904" h="357505">
                  <a:moveTo>
                    <a:pt x="1435" y="0"/>
                  </a:moveTo>
                  <a:lnTo>
                    <a:pt x="0" y="357124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770005" y="2847238"/>
              <a:ext cx="100075" cy="357124"/>
            </a:xfrm>
            <a:prstGeom prst="rect">
              <a:avLst/>
            </a:prstGeom>
          </p:spPr>
        </p:pic>
      </p:grpSp>
      <p:sp>
        <p:nvSpPr>
          <p:cNvPr id="79" name="object 79"/>
          <p:cNvSpPr txBox="1"/>
          <p:nvPr/>
        </p:nvSpPr>
        <p:spPr>
          <a:xfrm>
            <a:off x="3967454" y="2879178"/>
            <a:ext cx="5759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10" dirty="0">
                <a:solidFill>
                  <a:srgbClr val="E57B7E"/>
                </a:solidFill>
                <a:latin typeface="Arial"/>
                <a:cs typeface="Arial"/>
              </a:rPr>
              <a:t>Def</a:t>
            </a:r>
            <a:r>
              <a:rPr sz="1600" b="1" i="1" spc="355" dirty="0">
                <a:solidFill>
                  <a:srgbClr val="E57B7E"/>
                </a:solidFill>
                <a:latin typeface="Arial"/>
                <a:cs typeface="Arial"/>
              </a:rPr>
              <a:t> </a:t>
            </a:r>
            <a:r>
              <a:rPr sz="1600" b="1" i="1" spc="-5" dirty="0">
                <a:solidFill>
                  <a:srgbClr val="E57B7E"/>
                </a:solidFill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9156700" cy="6864350"/>
            <a:chOff x="-6350" y="0"/>
            <a:chExt cx="9156700" cy="6864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4750"/>
              <a:ext cx="9143631" cy="90289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000838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9143631" y="0"/>
                  </a:moveTo>
                  <a:lnTo>
                    <a:pt x="0" y="0"/>
                  </a:lnTo>
                  <a:lnTo>
                    <a:pt x="0" y="856805"/>
                  </a:lnTo>
                  <a:lnTo>
                    <a:pt x="9143631" y="856805"/>
                  </a:lnTo>
                  <a:lnTo>
                    <a:pt x="91436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857644"/>
              <a:ext cx="4508500" cy="0"/>
            </a:xfrm>
            <a:custGeom>
              <a:avLst/>
              <a:gdLst/>
              <a:ahLst/>
              <a:cxnLst/>
              <a:rect l="l" t="t" r="r" b="b"/>
              <a:pathLst>
                <a:path w="4508500">
                  <a:moveTo>
                    <a:pt x="4508284" y="0"/>
                  </a:moveTo>
                  <a:lnTo>
                    <a:pt x="0" y="0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994539"/>
              <a:ext cx="9144000" cy="12700"/>
            </a:xfrm>
            <a:custGeom>
              <a:avLst/>
              <a:gdLst/>
              <a:ahLst/>
              <a:cxnLst/>
              <a:rect l="l" t="t" r="r" b="b"/>
              <a:pathLst>
                <a:path w="9144000" h="12700">
                  <a:moveTo>
                    <a:pt x="0" y="12598"/>
                  </a:moveTo>
                  <a:lnTo>
                    <a:pt x="9143631" y="12598"/>
                  </a:lnTo>
                  <a:lnTo>
                    <a:pt x="9143631" y="0"/>
                  </a:lnTo>
                  <a:lnTo>
                    <a:pt x="0" y="0"/>
                  </a:lnTo>
                  <a:lnTo>
                    <a:pt x="0" y="125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08284" y="6857644"/>
              <a:ext cx="4635500" cy="0"/>
            </a:xfrm>
            <a:custGeom>
              <a:avLst/>
              <a:gdLst/>
              <a:ahLst/>
              <a:cxnLst/>
              <a:rect l="l" t="t" r="r" b="b"/>
              <a:pathLst>
                <a:path w="4635500">
                  <a:moveTo>
                    <a:pt x="4635347" y="0"/>
                  </a:moveTo>
                  <a:lnTo>
                    <a:pt x="0" y="0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24" y="6137287"/>
              <a:ext cx="1423784" cy="54251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10374" y="787222"/>
            <a:ext cx="871855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1</a:t>
            </a:r>
            <a:r>
              <a:rPr sz="650" spc="5" dirty="0">
                <a:solidFill>
                  <a:srgbClr val="F1F1F1"/>
                </a:solidFill>
                <a:latin typeface="Gill Sans MT"/>
                <a:cs typeface="Gill Sans MT"/>
              </a:rPr>
              <a:t>.</a:t>
            </a:r>
            <a:r>
              <a:rPr sz="650" spc="-25" dirty="0">
                <a:solidFill>
                  <a:srgbClr val="F1F1F1"/>
                </a:solidFill>
                <a:latin typeface="Gill Sans MT"/>
                <a:cs typeface="Gill Sans MT"/>
              </a:rPr>
              <a:t>C</a:t>
            </a:r>
            <a:r>
              <a:rPr sz="650" spc="-35" dirty="0">
                <a:solidFill>
                  <a:srgbClr val="F1F1F1"/>
                </a:solidFill>
                <a:latin typeface="Gill Sans MT"/>
                <a:cs typeface="Gill Sans MT"/>
              </a:rPr>
              <a:t>AM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PU</a:t>
            </a:r>
            <a:r>
              <a:rPr sz="650" spc="1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10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D</a:t>
            </a:r>
            <a:r>
              <a:rPr sz="650" spc="15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650" spc="-9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650" spc="-30" dirty="0">
                <a:solidFill>
                  <a:srgbClr val="F1F1F1"/>
                </a:solidFill>
                <a:latin typeface="Gill Sans MT"/>
                <a:cs typeface="Gill Sans MT"/>
              </a:rPr>
              <a:t>Ó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80" dirty="0">
                <a:solidFill>
                  <a:srgbClr val="F1F1F1"/>
                </a:solidFill>
                <a:latin typeface="Gill Sans MT"/>
                <a:cs typeface="Gill Sans MT"/>
              </a:rPr>
              <a:t>T</a:t>
            </a: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O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LE</a:t>
            </a:r>
            <a:r>
              <a:rPr sz="650" spc="1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endParaRPr sz="650">
              <a:latin typeface="Gill Sans MT"/>
              <a:cs typeface="Gill Sans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-355" y="956881"/>
            <a:ext cx="4572000" cy="487680"/>
            <a:chOff x="-355" y="956881"/>
            <a:chExt cx="4572000" cy="487680"/>
          </a:xfrm>
        </p:grpSpPr>
        <p:sp>
          <p:nvSpPr>
            <p:cNvPr id="11" name="object 11"/>
            <p:cNvSpPr/>
            <p:nvPr/>
          </p:nvSpPr>
          <p:spPr>
            <a:xfrm>
              <a:off x="0" y="957237"/>
              <a:ext cx="3150870" cy="375920"/>
            </a:xfrm>
            <a:custGeom>
              <a:avLst/>
              <a:gdLst/>
              <a:ahLst/>
              <a:cxnLst/>
              <a:rect l="l" t="t" r="r" b="b"/>
              <a:pathLst>
                <a:path w="3150870" h="375919">
                  <a:moveTo>
                    <a:pt x="3150717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575358" y="375843"/>
                  </a:lnTo>
                  <a:lnTo>
                    <a:pt x="3150717" y="375843"/>
                  </a:lnTo>
                  <a:lnTo>
                    <a:pt x="3150717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355" y="956881"/>
              <a:ext cx="4572000" cy="487680"/>
            </a:xfrm>
            <a:custGeom>
              <a:avLst/>
              <a:gdLst/>
              <a:ahLst/>
              <a:cxnLst/>
              <a:rect l="l" t="t" r="r" b="b"/>
              <a:pathLst>
                <a:path w="4572000" h="487680">
                  <a:moveTo>
                    <a:pt x="4571631" y="0"/>
                  </a:moveTo>
                  <a:lnTo>
                    <a:pt x="0" y="0"/>
                  </a:lnTo>
                  <a:lnTo>
                    <a:pt x="0" y="487083"/>
                  </a:lnTo>
                  <a:lnTo>
                    <a:pt x="2286000" y="487083"/>
                  </a:lnTo>
                  <a:lnTo>
                    <a:pt x="4571631" y="487083"/>
                  </a:lnTo>
                  <a:lnTo>
                    <a:pt x="4571631" y="0"/>
                  </a:lnTo>
                  <a:close/>
                </a:path>
              </a:pathLst>
            </a:custGeom>
            <a:solidFill>
              <a:srgbClr val="D12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66304" y="989177"/>
            <a:ext cx="25361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1110" baseline="6944" dirty="0">
                <a:solidFill>
                  <a:srgbClr val="D1282D"/>
                </a:solidFill>
                <a:latin typeface="Gill Sans MT"/>
                <a:cs typeface="Gill Sans MT"/>
              </a:rPr>
              <a:t>S</a:t>
            </a:r>
            <a:r>
              <a:rPr sz="1800" spc="-680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400" spc="-202" baseline="6944" dirty="0">
                <a:solidFill>
                  <a:srgbClr val="D1282D"/>
                </a:solidFill>
                <a:latin typeface="Gill Sans MT"/>
                <a:cs typeface="Gill Sans MT"/>
              </a:rPr>
              <a:t>u</a:t>
            </a:r>
            <a:r>
              <a:rPr sz="1800" spc="-869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400" baseline="6944" dirty="0">
                <a:solidFill>
                  <a:srgbClr val="D1282D"/>
                </a:solidFill>
                <a:latin typeface="Gill Sans MT"/>
                <a:cs typeface="Gill Sans MT"/>
              </a:rPr>
              <a:t>b</a:t>
            </a:r>
            <a:r>
              <a:rPr sz="2400" spc="-712" baseline="6944" dirty="0">
                <a:solidFill>
                  <a:srgbClr val="D1282D"/>
                </a:solidFill>
                <a:latin typeface="Gill Sans MT"/>
                <a:cs typeface="Gill Sans MT"/>
              </a:rPr>
              <a:t>t</a:t>
            </a:r>
            <a:r>
              <a:rPr sz="1800" spc="-465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400" spc="-15" baseline="6944" dirty="0">
                <a:solidFill>
                  <a:srgbClr val="D1282D"/>
                </a:solidFill>
                <a:latin typeface="Gill Sans MT"/>
                <a:cs typeface="Gill Sans MT"/>
              </a:rPr>
              <a:t>í</a:t>
            </a:r>
            <a:r>
              <a:rPr sz="2400" spc="-652" baseline="6944" dirty="0">
                <a:solidFill>
                  <a:srgbClr val="D1282D"/>
                </a:solidFill>
                <a:latin typeface="Gill Sans MT"/>
                <a:cs typeface="Gill Sans MT"/>
              </a:rPr>
              <a:t>t</a:t>
            </a:r>
            <a:r>
              <a:rPr sz="1800" spc="-44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400" spc="-555" baseline="6944" dirty="0">
                <a:solidFill>
                  <a:srgbClr val="D1282D"/>
                </a:solidFill>
                <a:latin typeface="Gill Sans MT"/>
                <a:cs typeface="Gill Sans MT"/>
              </a:rPr>
              <a:t>u</a:t>
            </a:r>
            <a:r>
              <a:rPr sz="1800" spc="-35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400" spc="-487" baseline="6944" dirty="0">
                <a:solidFill>
                  <a:srgbClr val="D1282D"/>
                </a:solidFill>
                <a:latin typeface="Gill Sans MT"/>
                <a:cs typeface="Gill Sans MT"/>
              </a:rPr>
              <a:t>l</a:t>
            </a:r>
            <a:r>
              <a:rPr sz="1800" spc="-68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400" spc="-7" baseline="6944" dirty="0">
                <a:solidFill>
                  <a:srgbClr val="D1282D"/>
                </a:solidFill>
                <a:latin typeface="Gill Sans MT"/>
                <a:cs typeface="Gill Sans MT"/>
              </a:rPr>
              <a:t>o</a:t>
            </a:r>
            <a:r>
              <a:rPr sz="2400" spc="-217" baseline="6944" dirty="0">
                <a:solidFill>
                  <a:srgbClr val="D1282D"/>
                </a:solidFill>
                <a:latin typeface="Gill Sans MT"/>
                <a:cs typeface="Gill Sans MT"/>
              </a:rPr>
              <a:t> </a:t>
            </a:r>
            <a:r>
              <a:rPr sz="1800" spc="-780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400" spc="-52" baseline="6944" dirty="0">
                <a:solidFill>
                  <a:srgbClr val="D1282D"/>
                </a:solidFill>
                <a:latin typeface="Gill Sans MT"/>
                <a:cs typeface="Gill Sans MT"/>
              </a:rPr>
              <a:t>1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e l</a:t>
            </a:r>
            <a:r>
              <a:rPr sz="1800" spc="-1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s </a:t>
            </a:r>
            <a:r>
              <a:rPr sz="1800" spc="5" dirty="0">
                <a:solidFill>
                  <a:srgbClr val="FFFFFF"/>
                </a:solidFill>
                <a:latin typeface="Gill Sans MT"/>
                <a:cs typeface="Gill Sans MT"/>
              </a:rPr>
              <a:t>De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fic</a:t>
            </a:r>
            <a:r>
              <a:rPr sz="1800" spc="-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1800" spc="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ncias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424802"/>
            <a:ext cx="8964295" cy="561975"/>
          </a:xfrm>
          <a:custGeom>
            <a:avLst/>
            <a:gdLst/>
            <a:ahLst/>
            <a:cxnLst/>
            <a:rect l="l" t="t" r="r" b="b"/>
            <a:pathLst>
              <a:path w="8964295" h="561975">
                <a:moveTo>
                  <a:pt x="8964002" y="0"/>
                </a:moveTo>
                <a:lnTo>
                  <a:pt x="0" y="0"/>
                </a:lnTo>
                <a:lnTo>
                  <a:pt x="0" y="561594"/>
                </a:lnTo>
                <a:lnTo>
                  <a:pt x="4481995" y="561594"/>
                </a:lnTo>
                <a:lnTo>
                  <a:pt x="8964002" y="561594"/>
                </a:lnTo>
                <a:lnTo>
                  <a:pt x="8964002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5.3.</a:t>
            </a:r>
            <a:r>
              <a:rPr spc="-245" dirty="0"/>
              <a:t> </a:t>
            </a:r>
            <a:r>
              <a:rPr spc="-10" dirty="0"/>
              <a:t>Modelos</a:t>
            </a:r>
            <a:r>
              <a:rPr spc="-15" dirty="0"/>
              <a:t> </a:t>
            </a:r>
            <a:r>
              <a:rPr spc="-5" dirty="0"/>
              <a:t>para</a:t>
            </a:r>
            <a:r>
              <a:rPr spc="-15" dirty="0"/>
              <a:t> </a:t>
            </a:r>
            <a:r>
              <a:rPr dirty="0"/>
              <a:t>la</a:t>
            </a:r>
            <a:r>
              <a:rPr spc="-10" dirty="0"/>
              <a:t> </a:t>
            </a:r>
            <a:r>
              <a:rPr spc="-5" dirty="0"/>
              <a:t>gestión</a:t>
            </a:r>
            <a:r>
              <a:rPr spc="-20" dirty="0"/>
              <a:t> </a:t>
            </a:r>
            <a:r>
              <a:rPr dirty="0"/>
              <a:t>y</a:t>
            </a:r>
            <a:r>
              <a:rPr spc="-10" dirty="0"/>
              <a:t> mejora</a:t>
            </a:r>
            <a:r>
              <a:rPr spc="-15" dirty="0"/>
              <a:t> </a:t>
            </a:r>
            <a:r>
              <a:rPr spc="-10" dirty="0"/>
              <a:t>de</a:t>
            </a:r>
            <a:r>
              <a:rPr spc="-20" dirty="0"/>
              <a:t> </a:t>
            </a:r>
            <a:r>
              <a:rPr dirty="0"/>
              <a:t>la</a:t>
            </a:r>
            <a:r>
              <a:rPr spc="-10" dirty="0"/>
              <a:t> calidad</a:t>
            </a:r>
            <a:r>
              <a:rPr spc="-25" dirty="0"/>
              <a:t> </a:t>
            </a:r>
            <a:r>
              <a:rPr spc="-10" dirty="0"/>
              <a:t>del</a:t>
            </a:r>
            <a:r>
              <a:rPr spc="-5" dirty="0"/>
              <a:t> </a:t>
            </a:r>
            <a:r>
              <a:rPr dirty="0"/>
              <a:t>servicio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00863" y="1572374"/>
            <a:ext cx="7122795" cy="1944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C00000"/>
                </a:solidFill>
                <a:latin typeface="Gill Sans MT"/>
                <a:cs typeface="Gill Sans MT"/>
              </a:rPr>
              <a:t>Deficiencia</a:t>
            </a:r>
            <a:r>
              <a:rPr sz="2600" spc="-1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2600" dirty="0">
                <a:solidFill>
                  <a:srgbClr val="C00000"/>
                </a:solidFill>
                <a:latin typeface="Gill Sans MT"/>
                <a:cs typeface="Gill Sans MT"/>
              </a:rPr>
              <a:t>1:</a:t>
            </a:r>
            <a:r>
              <a:rPr sz="2600" spc="17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2600" i="1" spc="-5" dirty="0">
                <a:latin typeface="Gill Sans MT"/>
                <a:cs typeface="Gill Sans MT"/>
              </a:rPr>
              <a:t>Discrepancia</a:t>
            </a:r>
            <a:r>
              <a:rPr sz="2600" i="1" spc="-10" dirty="0">
                <a:latin typeface="Gill Sans MT"/>
                <a:cs typeface="Gill Sans MT"/>
              </a:rPr>
              <a:t> entre </a:t>
            </a:r>
            <a:r>
              <a:rPr sz="2600" i="1" spc="-5" dirty="0">
                <a:latin typeface="Gill Sans MT"/>
                <a:cs typeface="Gill Sans MT"/>
              </a:rPr>
              <a:t>las expectativas</a:t>
            </a:r>
            <a:r>
              <a:rPr sz="2600" i="1" spc="-10" dirty="0">
                <a:latin typeface="Gill Sans MT"/>
                <a:cs typeface="Gill Sans MT"/>
              </a:rPr>
              <a:t> </a:t>
            </a:r>
            <a:r>
              <a:rPr sz="2600" i="1" dirty="0">
                <a:latin typeface="Gill Sans MT"/>
                <a:cs typeface="Gill Sans MT"/>
              </a:rPr>
              <a:t>de </a:t>
            </a:r>
            <a:r>
              <a:rPr sz="2600" i="1" spc="-710" dirty="0">
                <a:latin typeface="Gill Sans MT"/>
                <a:cs typeface="Gill Sans MT"/>
              </a:rPr>
              <a:t> </a:t>
            </a:r>
            <a:r>
              <a:rPr sz="2600" i="1" spc="-5" dirty="0">
                <a:latin typeface="Gill Sans MT"/>
                <a:cs typeface="Gill Sans MT"/>
              </a:rPr>
              <a:t>los</a:t>
            </a:r>
            <a:r>
              <a:rPr sz="2600" i="1" dirty="0">
                <a:latin typeface="Gill Sans MT"/>
                <a:cs typeface="Gill Sans MT"/>
              </a:rPr>
              <a:t> </a:t>
            </a:r>
            <a:r>
              <a:rPr sz="2600" i="1" spc="5" dirty="0">
                <a:latin typeface="Gill Sans MT"/>
                <a:cs typeface="Gill Sans MT"/>
              </a:rPr>
              <a:t>usuarios</a:t>
            </a:r>
            <a:r>
              <a:rPr sz="2600" i="1" spc="-10" dirty="0">
                <a:latin typeface="Gill Sans MT"/>
                <a:cs typeface="Gill Sans MT"/>
              </a:rPr>
              <a:t> </a:t>
            </a:r>
            <a:r>
              <a:rPr sz="2600" i="1" dirty="0">
                <a:latin typeface="Gill Sans MT"/>
                <a:cs typeface="Gill Sans MT"/>
              </a:rPr>
              <a:t>y</a:t>
            </a:r>
            <a:r>
              <a:rPr sz="2600" i="1" spc="-10" dirty="0">
                <a:latin typeface="Gill Sans MT"/>
                <a:cs typeface="Gill Sans MT"/>
              </a:rPr>
              <a:t> </a:t>
            </a:r>
            <a:r>
              <a:rPr sz="2600" i="1" dirty="0">
                <a:latin typeface="Gill Sans MT"/>
                <a:cs typeface="Gill Sans MT"/>
              </a:rPr>
              <a:t>las</a:t>
            </a:r>
            <a:r>
              <a:rPr sz="2600" i="1" spc="-10" dirty="0">
                <a:latin typeface="Gill Sans MT"/>
                <a:cs typeface="Gill Sans MT"/>
              </a:rPr>
              <a:t> </a:t>
            </a:r>
            <a:r>
              <a:rPr sz="2600" i="1" spc="-5" dirty="0">
                <a:latin typeface="Gill Sans MT"/>
                <a:cs typeface="Gill Sans MT"/>
              </a:rPr>
              <a:t>percepciones</a:t>
            </a:r>
            <a:r>
              <a:rPr sz="2600" i="1" dirty="0">
                <a:latin typeface="Gill Sans MT"/>
                <a:cs typeface="Gill Sans MT"/>
              </a:rPr>
              <a:t> </a:t>
            </a:r>
            <a:r>
              <a:rPr sz="2600" i="1" spc="-5" dirty="0">
                <a:latin typeface="Gill Sans MT"/>
                <a:cs typeface="Gill Sans MT"/>
              </a:rPr>
              <a:t>de</a:t>
            </a:r>
            <a:r>
              <a:rPr sz="2600" i="1" spc="-10" dirty="0">
                <a:latin typeface="Gill Sans MT"/>
                <a:cs typeface="Gill Sans MT"/>
              </a:rPr>
              <a:t> </a:t>
            </a:r>
            <a:r>
              <a:rPr sz="2600" i="1" spc="-5" dirty="0">
                <a:latin typeface="Gill Sans MT"/>
                <a:cs typeface="Gill Sans MT"/>
              </a:rPr>
              <a:t>los </a:t>
            </a:r>
            <a:r>
              <a:rPr sz="2600" i="1" spc="-10" dirty="0">
                <a:latin typeface="Gill Sans MT"/>
                <a:cs typeface="Gill Sans MT"/>
              </a:rPr>
              <a:t>directivos</a:t>
            </a:r>
            <a:endParaRPr sz="26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C00000"/>
              </a:buClr>
              <a:buFont typeface="Wingdings"/>
              <a:buChar char=""/>
            </a:pPr>
            <a:endParaRPr sz="2650">
              <a:latin typeface="Gill Sans MT"/>
              <a:cs typeface="Gill Sans MT"/>
            </a:endParaRPr>
          </a:p>
          <a:p>
            <a:pPr marL="469900" indent="-457200">
              <a:lnSpc>
                <a:spcPct val="100000"/>
              </a:lnSpc>
              <a:buClr>
                <a:srgbClr val="C00000"/>
              </a:buClr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600" u="sng" spc="-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Causas</a:t>
            </a:r>
            <a:r>
              <a:rPr sz="2600" spc="-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que</a:t>
            </a:r>
            <a:r>
              <a:rPr sz="2600" spc="-15" dirty="0">
                <a:latin typeface="Gill Sans MT"/>
                <a:cs typeface="Gill Sans MT"/>
              </a:rPr>
              <a:t> </a:t>
            </a:r>
            <a:r>
              <a:rPr sz="2600" spc="-5" dirty="0">
                <a:latin typeface="Gill Sans MT"/>
                <a:cs typeface="Gill Sans MT"/>
              </a:rPr>
              <a:t>la</a:t>
            </a:r>
            <a:r>
              <a:rPr sz="2600" spc="-10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originan:</a:t>
            </a:r>
            <a:endParaRPr sz="2600">
              <a:latin typeface="Gill Sans MT"/>
              <a:cs typeface="Gill Sans MT"/>
            </a:endParaRPr>
          </a:p>
          <a:p>
            <a:pPr marL="1212850" lvl="1" indent="-457834">
              <a:lnSpc>
                <a:spcPct val="100000"/>
              </a:lnSpc>
              <a:buClr>
                <a:srgbClr val="C00000"/>
              </a:buClr>
              <a:buFont typeface="Wingdings"/>
              <a:buChar char=""/>
              <a:tabLst>
                <a:tab pos="1212850" algn="l"/>
                <a:tab pos="1213485" algn="l"/>
              </a:tabLst>
            </a:pPr>
            <a:r>
              <a:rPr sz="2200" spc="-5" dirty="0">
                <a:latin typeface="Gill Sans MT"/>
                <a:cs typeface="Gill Sans MT"/>
              </a:rPr>
              <a:t>Falta</a:t>
            </a:r>
            <a:r>
              <a:rPr sz="2200" spc="-20" dirty="0">
                <a:latin typeface="Gill Sans MT"/>
                <a:cs typeface="Gill Sans MT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de</a:t>
            </a:r>
            <a:r>
              <a:rPr sz="2200" spc="-5" dirty="0">
                <a:latin typeface="Gill Sans MT"/>
                <a:cs typeface="Gill Sans MT"/>
              </a:rPr>
              <a:t> </a:t>
            </a:r>
            <a:r>
              <a:rPr sz="2200" dirty="0">
                <a:latin typeface="Gill Sans MT"/>
                <a:cs typeface="Gill Sans MT"/>
              </a:rPr>
              <a:t>una</a:t>
            </a:r>
            <a:r>
              <a:rPr sz="2200" spc="-5" dirty="0">
                <a:latin typeface="Gill Sans MT"/>
                <a:cs typeface="Gill Sans MT"/>
              </a:rPr>
              <a:t> cultura</a:t>
            </a:r>
            <a:r>
              <a:rPr sz="2200" spc="-20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orientada</a:t>
            </a:r>
            <a:r>
              <a:rPr sz="2200" spc="-10" dirty="0">
                <a:latin typeface="Gill Sans MT"/>
                <a:cs typeface="Gill Sans MT"/>
              </a:rPr>
              <a:t> </a:t>
            </a:r>
            <a:r>
              <a:rPr sz="2200" dirty="0">
                <a:latin typeface="Gill Sans MT"/>
                <a:cs typeface="Gill Sans MT"/>
              </a:rPr>
              <a:t>a</a:t>
            </a:r>
            <a:r>
              <a:rPr sz="2200" spc="-20" dirty="0">
                <a:latin typeface="Gill Sans MT"/>
                <a:cs typeface="Gill Sans MT"/>
              </a:rPr>
              <a:t> </a:t>
            </a:r>
            <a:r>
              <a:rPr sz="2200" dirty="0">
                <a:latin typeface="Gill Sans MT"/>
                <a:cs typeface="Gill Sans MT"/>
              </a:rPr>
              <a:t>la</a:t>
            </a:r>
            <a:r>
              <a:rPr sz="2200" spc="-25" dirty="0">
                <a:latin typeface="Gill Sans MT"/>
                <a:cs typeface="Gill Sans MT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investigación </a:t>
            </a:r>
            <a:r>
              <a:rPr sz="2200" spc="-5" dirty="0">
                <a:latin typeface="Gill Sans MT"/>
                <a:cs typeface="Gill Sans MT"/>
              </a:rPr>
              <a:t>de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43901" y="3810139"/>
            <a:ext cx="1536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40"/>
              </a:lnSpc>
              <a:spcBef>
                <a:spcPts val="100"/>
              </a:spcBef>
            </a:pPr>
            <a:r>
              <a:rPr sz="2200" dirty="0">
                <a:solidFill>
                  <a:srgbClr val="C00000"/>
                </a:solidFill>
                <a:latin typeface="Wingdings"/>
                <a:cs typeface="Wingdings"/>
              </a:rPr>
              <a:t></a:t>
            </a:r>
            <a:endParaRPr sz="22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solidFill>
                  <a:srgbClr val="C00000"/>
                </a:solidFill>
                <a:latin typeface="Wingdings"/>
                <a:cs typeface="Wingdings"/>
              </a:rPr>
              <a:t></a:t>
            </a:r>
            <a:endParaRPr sz="2200">
              <a:latin typeface="Wingdings"/>
              <a:cs typeface="Wingding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01101" y="3491179"/>
            <a:ext cx="474599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5" dirty="0">
                <a:latin typeface="Gill Sans MT"/>
                <a:cs typeface="Gill Sans MT"/>
              </a:rPr>
              <a:t>marketing</a:t>
            </a:r>
            <a:endParaRPr sz="2200">
              <a:latin typeface="Gill Sans MT"/>
              <a:cs typeface="Gill Sans MT"/>
            </a:endParaRPr>
          </a:p>
          <a:p>
            <a:pPr marL="12700" marR="5080">
              <a:lnSpc>
                <a:spcPct val="100000"/>
              </a:lnSpc>
            </a:pPr>
            <a:r>
              <a:rPr sz="2200" spc="-5" dirty="0">
                <a:latin typeface="Gill Sans MT"/>
                <a:cs typeface="Gill Sans MT"/>
              </a:rPr>
              <a:t>Falta</a:t>
            </a:r>
            <a:r>
              <a:rPr sz="2200" spc="-15" dirty="0">
                <a:latin typeface="Gill Sans MT"/>
                <a:cs typeface="Gill Sans MT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de</a:t>
            </a:r>
            <a:r>
              <a:rPr sz="2200" dirty="0">
                <a:latin typeface="Gill Sans MT"/>
                <a:cs typeface="Gill Sans MT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comunicación</a:t>
            </a:r>
            <a:r>
              <a:rPr sz="2200" spc="-5" dirty="0">
                <a:latin typeface="Gill Sans MT"/>
                <a:cs typeface="Gill Sans MT"/>
              </a:rPr>
              <a:t> ascendente </a:t>
            </a:r>
            <a:r>
              <a:rPr sz="2200" dirty="0">
                <a:latin typeface="Gill Sans MT"/>
                <a:cs typeface="Gill Sans MT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Excesivos</a:t>
            </a:r>
            <a:r>
              <a:rPr sz="2200" spc="-20" dirty="0">
                <a:latin typeface="Gill Sans MT"/>
                <a:cs typeface="Gill Sans MT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niveles</a:t>
            </a:r>
            <a:r>
              <a:rPr sz="2200" spc="-20" dirty="0">
                <a:latin typeface="Gill Sans MT"/>
                <a:cs typeface="Gill Sans MT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jerárquicos</a:t>
            </a:r>
            <a:r>
              <a:rPr sz="2200" spc="-15" dirty="0">
                <a:latin typeface="Gill Sans MT"/>
                <a:cs typeface="Gill Sans MT"/>
              </a:rPr>
              <a:t> </a:t>
            </a:r>
            <a:r>
              <a:rPr sz="2200" dirty="0">
                <a:latin typeface="Gill Sans MT"/>
                <a:cs typeface="Gill Sans MT"/>
              </a:rPr>
              <a:t>o</a:t>
            </a:r>
            <a:r>
              <a:rPr sz="2200" spc="-20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de </a:t>
            </a:r>
            <a:r>
              <a:rPr sz="2200" spc="-20" dirty="0">
                <a:latin typeface="Gill Sans MT"/>
                <a:cs typeface="Gill Sans MT"/>
              </a:rPr>
              <a:t>mando.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0863" y="4815979"/>
            <a:ext cx="27495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C00000"/>
                </a:solidFill>
                <a:latin typeface="Wingdings"/>
                <a:cs typeface="Wingdings"/>
              </a:rPr>
              <a:t></a:t>
            </a:r>
            <a:endParaRPr sz="2200">
              <a:latin typeface="Wingdings"/>
              <a:cs typeface="Wingding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58062" y="4832540"/>
            <a:ext cx="213233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u="sng" spc="-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Recomendaciones: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43901" y="5152212"/>
            <a:ext cx="1422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C00000"/>
                </a:solidFill>
                <a:latin typeface="Wingdings"/>
                <a:cs typeface="Wingdings"/>
              </a:rPr>
              <a:t>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01101" y="5167338"/>
            <a:ext cx="46564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latin typeface="Gill Sans MT"/>
                <a:cs typeface="Gill Sans MT"/>
              </a:rPr>
              <a:t>Averiguar </a:t>
            </a:r>
            <a:r>
              <a:rPr sz="2000" dirty="0">
                <a:latin typeface="Gill Sans MT"/>
                <a:cs typeface="Gill Sans MT"/>
              </a:rPr>
              <a:t>qué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esperan</a:t>
            </a:r>
            <a:r>
              <a:rPr sz="2000" spc="-5" dirty="0">
                <a:latin typeface="Gill Sans MT"/>
                <a:cs typeface="Gill Sans MT"/>
              </a:rPr>
              <a:t> realmente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los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clientes</a:t>
            </a:r>
            <a:endParaRPr sz="2000">
              <a:latin typeface="Gill Sans MT"/>
              <a:cs typeface="Gill Sans MT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936915" y="3798208"/>
            <a:ext cx="1014730" cy="176530"/>
            <a:chOff x="7936915" y="3798208"/>
            <a:chExt cx="1014730" cy="176530"/>
          </a:xfrm>
        </p:grpSpPr>
        <p:sp>
          <p:nvSpPr>
            <p:cNvPr id="24" name="object 24"/>
            <p:cNvSpPr/>
            <p:nvPr/>
          </p:nvSpPr>
          <p:spPr>
            <a:xfrm>
              <a:off x="7976514" y="3800525"/>
              <a:ext cx="972819" cy="172085"/>
            </a:xfrm>
            <a:custGeom>
              <a:avLst/>
              <a:gdLst/>
              <a:ahLst/>
              <a:cxnLst/>
              <a:rect l="l" t="t" r="r" b="b"/>
              <a:pathLst>
                <a:path w="972820" h="172085">
                  <a:moveTo>
                    <a:pt x="972731" y="0"/>
                  </a:moveTo>
                  <a:lnTo>
                    <a:pt x="0" y="0"/>
                  </a:lnTo>
                  <a:lnTo>
                    <a:pt x="0" y="171716"/>
                  </a:lnTo>
                  <a:lnTo>
                    <a:pt x="972731" y="171716"/>
                  </a:lnTo>
                  <a:lnTo>
                    <a:pt x="9727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976514" y="3800525"/>
              <a:ext cx="972819" cy="172085"/>
            </a:xfrm>
            <a:custGeom>
              <a:avLst/>
              <a:gdLst/>
              <a:ahLst/>
              <a:cxnLst/>
              <a:rect l="l" t="t" r="r" b="b"/>
              <a:pathLst>
                <a:path w="972820" h="172085">
                  <a:moveTo>
                    <a:pt x="0" y="0"/>
                  </a:moveTo>
                  <a:lnTo>
                    <a:pt x="972731" y="0"/>
                  </a:lnTo>
                  <a:lnTo>
                    <a:pt x="972731" y="171716"/>
                  </a:lnTo>
                  <a:lnTo>
                    <a:pt x="0" y="171716"/>
                  </a:lnTo>
                  <a:lnTo>
                    <a:pt x="0" y="0"/>
                  </a:lnTo>
                  <a:close/>
                </a:path>
              </a:pathLst>
            </a:custGeom>
            <a:ln w="46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936915" y="3864241"/>
              <a:ext cx="41910" cy="48895"/>
            </a:xfrm>
            <a:custGeom>
              <a:avLst/>
              <a:gdLst/>
              <a:ahLst/>
              <a:cxnLst/>
              <a:rect l="l" t="t" r="r" b="b"/>
              <a:pathLst>
                <a:path w="41909" h="48895">
                  <a:moveTo>
                    <a:pt x="0" y="0"/>
                  </a:moveTo>
                  <a:lnTo>
                    <a:pt x="0" y="48602"/>
                  </a:lnTo>
                  <a:lnTo>
                    <a:pt x="41770" y="244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/>
          <p:nvPr/>
        </p:nvSpPr>
        <p:spPr>
          <a:xfrm>
            <a:off x="7902358" y="5620321"/>
            <a:ext cx="41910" cy="49530"/>
          </a:xfrm>
          <a:custGeom>
            <a:avLst/>
            <a:gdLst/>
            <a:ahLst/>
            <a:cxnLst/>
            <a:rect l="l" t="t" r="r" b="b"/>
            <a:pathLst>
              <a:path w="41909" h="49529">
                <a:moveTo>
                  <a:pt x="0" y="0"/>
                </a:moveTo>
                <a:lnTo>
                  <a:pt x="0" y="48958"/>
                </a:lnTo>
                <a:lnTo>
                  <a:pt x="41757" y="24472"/>
                </a:lnTo>
                <a:lnTo>
                  <a:pt x="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6352565" y="3788994"/>
          <a:ext cx="2733675" cy="20618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5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5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1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69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C00000"/>
                      </a:solidFill>
                      <a:prstDash val="solid"/>
                    </a:lnL>
                    <a:lnT w="3175">
                      <a:solidFill>
                        <a:srgbClr val="C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75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Servicio</a:t>
                      </a:r>
                      <a:r>
                        <a:rPr sz="750" b="1" spc="1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5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esperado</a:t>
                      </a:r>
                      <a:endParaRPr sz="750">
                        <a:latin typeface="Tahoma"/>
                        <a:cs typeface="Tahoma"/>
                      </a:endParaRPr>
                    </a:p>
                  </a:txBody>
                  <a:tcPr marL="0" marR="0" marT="33655" marB="0">
                    <a:lnR w="3175">
                      <a:solidFill>
                        <a:srgbClr val="C00000"/>
                      </a:solidFill>
                      <a:prstDash val="solid"/>
                    </a:lnR>
                    <a:lnT w="3175">
                      <a:solidFill>
                        <a:srgbClr val="C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05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800" b="1" i="1" spc="-30" dirty="0">
                          <a:solidFill>
                            <a:srgbClr val="006FC0"/>
                          </a:solidFill>
                          <a:latin typeface="Tahoma"/>
                          <a:cs typeface="Tahoma"/>
                        </a:rPr>
                        <a:t>Deficiencia1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C00000"/>
                      </a:solidFill>
                      <a:prstDash val="solid"/>
                    </a:lnL>
                    <a:lnR w="19050">
                      <a:solidFill>
                        <a:srgbClr val="006FC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6FC0"/>
                      </a:solidFill>
                      <a:prstDash val="solid"/>
                    </a:lnL>
                    <a:lnT w="19050">
                      <a:solidFill>
                        <a:srgbClr val="006FC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3655" marB="0">
                    <a:lnR w="3175">
                      <a:solidFill>
                        <a:srgbClr val="C00000"/>
                      </a:solidFill>
                      <a:prstDash val="solid"/>
                    </a:lnR>
                    <a:lnT w="3175">
                      <a:solidFill>
                        <a:srgbClr val="C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C00000"/>
                      </a:solidFill>
                      <a:prstDash val="solid"/>
                    </a:lnL>
                    <a:lnR w="19050">
                      <a:solidFill>
                        <a:srgbClr val="006FC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6FC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6FC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16205" marR="114300" indent="-27940" algn="ctr">
                        <a:lnSpc>
                          <a:spcPct val="103200"/>
                        </a:lnSpc>
                        <a:spcBef>
                          <a:spcPts val="165"/>
                        </a:spcBef>
                      </a:pPr>
                      <a:r>
                        <a:rPr sz="650" spc="-35" dirty="0">
                          <a:latin typeface="Tahoma"/>
                          <a:cs typeface="Tahoma"/>
                        </a:rPr>
                        <a:t>P</a:t>
                      </a:r>
                      <a:r>
                        <a:rPr sz="650" spc="15" dirty="0">
                          <a:latin typeface="Tahoma"/>
                          <a:cs typeface="Tahoma"/>
                        </a:rPr>
                        <a:t>e</a:t>
                      </a:r>
                      <a:r>
                        <a:rPr sz="650" dirty="0">
                          <a:latin typeface="Tahoma"/>
                          <a:cs typeface="Tahoma"/>
                        </a:rPr>
                        <a:t>r</a:t>
                      </a:r>
                      <a:r>
                        <a:rPr sz="650" spc="10" dirty="0">
                          <a:latin typeface="Tahoma"/>
                          <a:cs typeface="Tahoma"/>
                        </a:rPr>
                        <a:t>c</a:t>
                      </a:r>
                      <a:r>
                        <a:rPr sz="650" spc="-5" dirty="0">
                          <a:latin typeface="Tahoma"/>
                          <a:cs typeface="Tahoma"/>
                        </a:rPr>
                        <a:t>e</a:t>
                      </a:r>
                      <a:r>
                        <a:rPr sz="650" spc="25" dirty="0">
                          <a:latin typeface="Tahoma"/>
                          <a:cs typeface="Tahoma"/>
                        </a:rPr>
                        <a:t>p</a:t>
                      </a:r>
                      <a:r>
                        <a:rPr sz="650" dirty="0">
                          <a:latin typeface="Tahoma"/>
                          <a:cs typeface="Tahoma"/>
                        </a:rPr>
                        <a:t>c</a:t>
                      </a:r>
                      <a:r>
                        <a:rPr sz="650" spc="-10" dirty="0">
                          <a:latin typeface="Tahoma"/>
                          <a:cs typeface="Tahoma"/>
                        </a:rPr>
                        <a:t>i</a:t>
                      </a:r>
                      <a:r>
                        <a:rPr sz="650" spc="-5" dirty="0">
                          <a:latin typeface="Tahoma"/>
                          <a:cs typeface="Tahoma"/>
                        </a:rPr>
                        <a:t>o</a:t>
                      </a:r>
                      <a:r>
                        <a:rPr sz="650" dirty="0">
                          <a:latin typeface="Tahoma"/>
                          <a:cs typeface="Tahoma"/>
                        </a:rPr>
                        <a:t>n</a:t>
                      </a:r>
                      <a:r>
                        <a:rPr sz="650" spc="5" dirty="0">
                          <a:latin typeface="Tahoma"/>
                          <a:cs typeface="Tahoma"/>
                        </a:rPr>
                        <a:t>e</a:t>
                      </a:r>
                      <a:r>
                        <a:rPr sz="650" dirty="0">
                          <a:latin typeface="Tahoma"/>
                          <a:cs typeface="Tahoma"/>
                        </a:rPr>
                        <a:t>s</a:t>
                      </a:r>
                      <a:r>
                        <a:rPr sz="65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50" spc="15" dirty="0">
                          <a:latin typeface="Tahoma"/>
                          <a:cs typeface="Tahoma"/>
                        </a:rPr>
                        <a:t>d</a:t>
                      </a:r>
                      <a:r>
                        <a:rPr sz="650" dirty="0">
                          <a:latin typeface="Tahoma"/>
                          <a:cs typeface="Tahoma"/>
                        </a:rPr>
                        <a:t>e</a:t>
                      </a:r>
                      <a:r>
                        <a:rPr sz="650" spc="-20" dirty="0">
                          <a:latin typeface="Tahoma"/>
                          <a:cs typeface="Tahoma"/>
                        </a:rPr>
                        <a:t> l</a:t>
                      </a:r>
                      <a:r>
                        <a:rPr sz="650" spc="-5" dirty="0">
                          <a:latin typeface="Tahoma"/>
                          <a:cs typeface="Tahoma"/>
                        </a:rPr>
                        <a:t>o</a:t>
                      </a:r>
                      <a:r>
                        <a:rPr sz="650" dirty="0">
                          <a:latin typeface="Tahoma"/>
                          <a:cs typeface="Tahoma"/>
                        </a:rPr>
                        <a:t>s  </a:t>
                      </a:r>
                      <a:r>
                        <a:rPr sz="650" spc="10" dirty="0">
                          <a:latin typeface="Tahoma"/>
                          <a:cs typeface="Tahoma"/>
                        </a:rPr>
                        <a:t>directivos </a:t>
                      </a:r>
                      <a:r>
                        <a:rPr sz="650" spc="15" dirty="0">
                          <a:latin typeface="Tahoma"/>
                          <a:cs typeface="Tahoma"/>
                        </a:rPr>
                        <a:t>sobre </a:t>
                      </a:r>
                      <a:r>
                        <a:rPr sz="650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50" spc="-5" dirty="0">
                          <a:latin typeface="Tahoma"/>
                          <a:cs typeface="Tahoma"/>
                        </a:rPr>
                        <a:t>e</a:t>
                      </a:r>
                      <a:r>
                        <a:rPr sz="650" spc="-15" dirty="0">
                          <a:latin typeface="Tahoma"/>
                          <a:cs typeface="Tahoma"/>
                        </a:rPr>
                        <a:t>x</a:t>
                      </a:r>
                      <a:r>
                        <a:rPr sz="650" spc="15" dirty="0">
                          <a:latin typeface="Tahoma"/>
                          <a:cs typeface="Tahoma"/>
                        </a:rPr>
                        <a:t>p</a:t>
                      </a:r>
                      <a:r>
                        <a:rPr sz="650" spc="5" dirty="0">
                          <a:latin typeface="Tahoma"/>
                          <a:cs typeface="Tahoma"/>
                        </a:rPr>
                        <a:t>e</a:t>
                      </a:r>
                      <a:r>
                        <a:rPr sz="650" dirty="0">
                          <a:latin typeface="Tahoma"/>
                          <a:cs typeface="Tahoma"/>
                        </a:rPr>
                        <a:t>c</a:t>
                      </a:r>
                      <a:r>
                        <a:rPr sz="650" spc="-15" dirty="0">
                          <a:latin typeface="Tahoma"/>
                          <a:cs typeface="Tahoma"/>
                        </a:rPr>
                        <a:t>t</a:t>
                      </a:r>
                      <a:r>
                        <a:rPr sz="650" spc="5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650" spc="-15" dirty="0">
                          <a:latin typeface="Tahoma"/>
                          <a:cs typeface="Tahoma"/>
                        </a:rPr>
                        <a:t>t</a:t>
                      </a:r>
                      <a:r>
                        <a:rPr sz="650" spc="-20" dirty="0">
                          <a:latin typeface="Tahoma"/>
                          <a:cs typeface="Tahoma"/>
                        </a:rPr>
                        <a:t>i</a:t>
                      </a:r>
                      <a:r>
                        <a:rPr sz="650" spc="-25" dirty="0">
                          <a:latin typeface="Tahoma"/>
                          <a:cs typeface="Tahoma"/>
                        </a:rPr>
                        <a:t>v</a:t>
                      </a:r>
                      <a:r>
                        <a:rPr sz="650" spc="15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650" dirty="0">
                          <a:latin typeface="Tahoma"/>
                          <a:cs typeface="Tahoma"/>
                        </a:rPr>
                        <a:t>s</a:t>
                      </a:r>
                      <a:r>
                        <a:rPr sz="65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50" spc="15" dirty="0">
                          <a:latin typeface="Tahoma"/>
                          <a:cs typeface="Tahoma"/>
                        </a:rPr>
                        <a:t>d</a:t>
                      </a:r>
                      <a:r>
                        <a:rPr sz="650" dirty="0">
                          <a:latin typeface="Tahoma"/>
                          <a:cs typeface="Tahoma"/>
                        </a:rPr>
                        <a:t>e</a:t>
                      </a:r>
                      <a:r>
                        <a:rPr sz="65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50" dirty="0">
                          <a:latin typeface="Tahoma"/>
                          <a:cs typeface="Tahoma"/>
                        </a:rPr>
                        <a:t>c</a:t>
                      </a:r>
                      <a:r>
                        <a:rPr sz="650" spc="-10" dirty="0">
                          <a:latin typeface="Tahoma"/>
                          <a:cs typeface="Tahoma"/>
                        </a:rPr>
                        <a:t>li</a:t>
                      </a:r>
                      <a:r>
                        <a:rPr sz="650" spc="-5" dirty="0">
                          <a:latin typeface="Tahoma"/>
                          <a:cs typeface="Tahoma"/>
                        </a:rPr>
                        <a:t>e</a:t>
                      </a:r>
                      <a:r>
                        <a:rPr sz="650" spc="10" dirty="0">
                          <a:latin typeface="Tahoma"/>
                          <a:cs typeface="Tahoma"/>
                        </a:rPr>
                        <a:t>n</a:t>
                      </a:r>
                      <a:r>
                        <a:rPr sz="650" spc="-15" dirty="0">
                          <a:latin typeface="Tahoma"/>
                          <a:cs typeface="Tahoma"/>
                        </a:rPr>
                        <a:t>t</a:t>
                      </a:r>
                      <a:r>
                        <a:rPr sz="650" spc="5" dirty="0">
                          <a:latin typeface="Tahoma"/>
                          <a:cs typeface="Tahoma"/>
                        </a:rPr>
                        <a:t>e</a:t>
                      </a:r>
                      <a:r>
                        <a:rPr sz="650" dirty="0">
                          <a:latin typeface="Tahoma"/>
                          <a:cs typeface="Tahoma"/>
                        </a:rPr>
                        <a:t>s</a:t>
                      </a:r>
                      <a:endParaRPr sz="650">
                        <a:latin typeface="Tahoma"/>
                        <a:cs typeface="Tahoma"/>
                      </a:endParaRPr>
                    </a:p>
                  </a:txBody>
                  <a:tcPr marL="0" marR="0" marT="20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79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37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C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C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0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C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79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" name="object 29"/>
          <p:cNvSpPr/>
          <p:nvPr/>
        </p:nvSpPr>
        <p:spPr>
          <a:xfrm>
            <a:off x="4859997" y="6120003"/>
            <a:ext cx="4140200" cy="540385"/>
          </a:xfrm>
          <a:custGeom>
            <a:avLst/>
            <a:gdLst/>
            <a:ahLst/>
            <a:cxnLst/>
            <a:rect l="l" t="t" r="r" b="b"/>
            <a:pathLst>
              <a:path w="4140200" h="540384">
                <a:moveTo>
                  <a:pt x="2069998" y="539991"/>
                </a:moveTo>
                <a:lnTo>
                  <a:pt x="0" y="539991"/>
                </a:lnTo>
                <a:lnTo>
                  <a:pt x="0" y="0"/>
                </a:lnTo>
                <a:lnTo>
                  <a:pt x="4139996" y="0"/>
                </a:lnTo>
                <a:lnTo>
                  <a:pt x="4139996" y="539991"/>
                </a:lnTo>
                <a:lnTo>
                  <a:pt x="2069998" y="53999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072303" y="6155537"/>
            <a:ext cx="3710304" cy="417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ts val="1540"/>
              </a:lnSpc>
              <a:spcBef>
                <a:spcPts val="100"/>
              </a:spcBef>
            </a:pPr>
            <a:r>
              <a:rPr sz="1400" b="1" i="1" spc="-5" dirty="0">
                <a:solidFill>
                  <a:srgbClr val="FFFFFF"/>
                </a:solidFill>
                <a:latin typeface="Calibri"/>
                <a:cs typeface="Calibri"/>
              </a:rPr>
              <a:t>Dirección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b="1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-5" dirty="0">
                <a:solidFill>
                  <a:srgbClr val="FFFFFF"/>
                </a:solidFill>
                <a:latin typeface="Calibri"/>
                <a:cs typeface="Calibri"/>
              </a:rPr>
              <a:t>Operaciones</a:t>
            </a:r>
            <a:r>
              <a:rPr sz="1400" b="1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-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-5" dirty="0">
                <a:solidFill>
                  <a:srgbClr val="FFFFFF"/>
                </a:solidFill>
                <a:latin typeface="Calibri"/>
                <a:cs typeface="Calibri"/>
              </a:rPr>
              <a:t>Servicios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540"/>
              </a:lnSpc>
            </a:pPr>
            <a:r>
              <a:rPr sz="1400" b="1" spc="-5" dirty="0">
                <a:solidFill>
                  <a:srgbClr val="C8201E"/>
                </a:solidFill>
                <a:latin typeface="Calibri"/>
                <a:cs typeface="Calibri"/>
              </a:rPr>
              <a:t>Grado</a:t>
            </a:r>
            <a:r>
              <a:rPr sz="1400" b="1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8201E"/>
                </a:solidFill>
                <a:latin typeface="Calibri"/>
                <a:cs typeface="Calibri"/>
              </a:rPr>
              <a:t>en</a:t>
            </a:r>
            <a:r>
              <a:rPr sz="1400" b="1" dirty="0">
                <a:solidFill>
                  <a:srgbClr val="C8201E"/>
                </a:solidFill>
                <a:latin typeface="Calibri"/>
                <a:cs typeface="Calibri"/>
              </a:rPr>
              <a:t> Ciencia</a:t>
            </a:r>
            <a:r>
              <a:rPr sz="1400" b="1" spc="-15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C8201E"/>
                </a:solidFill>
                <a:latin typeface="Calibri"/>
                <a:cs typeface="Calibri"/>
              </a:rPr>
              <a:t>Gestión</a:t>
            </a:r>
            <a:r>
              <a:rPr sz="1400" b="1" dirty="0">
                <a:solidFill>
                  <a:srgbClr val="C8201E"/>
                </a:solidFill>
                <a:latin typeface="Calibri"/>
                <a:cs typeface="Calibri"/>
              </a:rPr>
              <a:t> e</a:t>
            </a:r>
            <a:r>
              <a:rPr sz="1400" b="1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8201E"/>
                </a:solidFill>
                <a:latin typeface="Calibri"/>
                <a:cs typeface="Calibri"/>
              </a:rPr>
              <a:t>Ingeniería</a:t>
            </a:r>
            <a:r>
              <a:rPr sz="1400" b="1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8201E"/>
                </a:solidFill>
                <a:latin typeface="Calibri"/>
                <a:cs typeface="Calibri"/>
              </a:rPr>
              <a:t>de</a:t>
            </a:r>
            <a:r>
              <a:rPr sz="1400" b="1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8201E"/>
                </a:solidFill>
                <a:latin typeface="Calibri"/>
                <a:cs typeface="Calibri"/>
              </a:rPr>
              <a:t>Servicios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9150350" cy="6864350"/>
            <a:chOff x="-6350" y="0"/>
            <a:chExt cx="9150350" cy="6864350"/>
          </a:xfrm>
        </p:grpSpPr>
        <p:sp>
          <p:nvSpPr>
            <p:cNvPr id="3" name="object 3"/>
            <p:cNvSpPr/>
            <p:nvPr/>
          </p:nvSpPr>
          <p:spPr>
            <a:xfrm>
              <a:off x="9001073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570" y="0"/>
                  </a:moveTo>
                  <a:lnTo>
                    <a:pt x="0" y="0"/>
                  </a:lnTo>
                  <a:lnTo>
                    <a:pt x="0" y="1371231"/>
                  </a:lnTo>
                  <a:lnTo>
                    <a:pt x="71285" y="1371231"/>
                  </a:lnTo>
                  <a:lnTo>
                    <a:pt x="142570" y="1371231"/>
                  </a:lnTo>
                  <a:lnTo>
                    <a:pt x="142570" y="0"/>
                  </a:lnTo>
                  <a:close/>
                </a:path>
              </a:pathLst>
            </a:custGeom>
            <a:solidFill>
              <a:srgbClr val="D02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001073" y="1371244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570" y="0"/>
                  </a:moveTo>
                  <a:lnTo>
                    <a:pt x="0" y="0"/>
                  </a:lnTo>
                  <a:lnTo>
                    <a:pt x="0" y="5486031"/>
                  </a:lnTo>
                  <a:lnTo>
                    <a:pt x="71285" y="5486031"/>
                  </a:lnTo>
                  <a:lnTo>
                    <a:pt x="142570" y="5486031"/>
                  </a:lnTo>
                  <a:lnTo>
                    <a:pt x="1425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78144"/>
              <a:ext cx="9143631" cy="8795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024244"/>
              <a:ext cx="9117965" cy="833755"/>
            </a:xfrm>
            <a:custGeom>
              <a:avLst/>
              <a:gdLst/>
              <a:ahLst/>
              <a:cxnLst/>
              <a:rect l="l" t="t" r="r" b="b"/>
              <a:pathLst>
                <a:path w="9117965" h="833754">
                  <a:moveTo>
                    <a:pt x="0" y="833399"/>
                  </a:moveTo>
                  <a:lnTo>
                    <a:pt x="0" y="0"/>
                  </a:lnTo>
                  <a:lnTo>
                    <a:pt x="9117355" y="0"/>
                  </a:lnTo>
                  <a:lnTo>
                    <a:pt x="9117355" y="833399"/>
                  </a:lnTo>
                  <a:lnTo>
                    <a:pt x="0" y="8333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6024244"/>
              <a:ext cx="9117965" cy="833755"/>
            </a:xfrm>
            <a:custGeom>
              <a:avLst/>
              <a:gdLst/>
              <a:ahLst/>
              <a:cxnLst/>
              <a:rect l="l" t="t" r="r" b="b"/>
              <a:pathLst>
                <a:path w="9117965" h="833754">
                  <a:moveTo>
                    <a:pt x="0" y="0"/>
                  </a:moveTo>
                  <a:lnTo>
                    <a:pt x="9117355" y="0"/>
                  </a:lnTo>
                  <a:lnTo>
                    <a:pt x="9117355" y="833399"/>
                  </a:lnTo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24" y="6137287"/>
              <a:ext cx="1423784" cy="54251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10374" y="792251"/>
            <a:ext cx="833119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1</a:t>
            </a:r>
            <a:r>
              <a:rPr sz="650" spc="5" dirty="0">
                <a:solidFill>
                  <a:srgbClr val="F1F1F1"/>
                </a:solidFill>
                <a:latin typeface="Gill Sans MT"/>
                <a:cs typeface="Gill Sans MT"/>
              </a:rPr>
              <a:t>.</a:t>
            </a:r>
            <a:r>
              <a:rPr sz="650" spc="-35" dirty="0">
                <a:solidFill>
                  <a:srgbClr val="F1F1F1"/>
                </a:solidFill>
                <a:latin typeface="Gill Sans MT"/>
                <a:cs typeface="Gill Sans MT"/>
              </a:rPr>
              <a:t>C</a:t>
            </a:r>
            <a:r>
              <a:rPr sz="650" spc="-65" dirty="0">
                <a:solidFill>
                  <a:srgbClr val="F1F1F1"/>
                </a:solidFill>
                <a:latin typeface="Gill Sans MT"/>
                <a:cs typeface="Gill Sans MT"/>
              </a:rPr>
              <a:t>A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650" spc="-65" dirty="0">
                <a:solidFill>
                  <a:srgbClr val="F1F1F1"/>
                </a:solidFill>
                <a:latin typeface="Gill Sans MT"/>
                <a:cs typeface="Gill Sans MT"/>
              </a:rPr>
              <a:t>P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U</a:t>
            </a:r>
            <a:r>
              <a:rPr sz="65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114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D</a:t>
            </a:r>
            <a:r>
              <a:rPr sz="650" spc="65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ÓS</a:t>
            </a:r>
            <a:r>
              <a:rPr sz="650" spc="-105" dirty="0">
                <a:solidFill>
                  <a:srgbClr val="F1F1F1"/>
                </a:solidFill>
                <a:latin typeface="Gill Sans MT"/>
                <a:cs typeface="Gill Sans MT"/>
              </a:rPr>
              <a:t>T</a:t>
            </a:r>
            <a:r>
              <a:rPr sz="650" spc="-50" dirty="0">
                <a:solidFill>
                  <a:srgbClr val="F1F1F1"/>
                </a:solidFill>
                <a:latin typeface="Gill Sans MT"/>
                <a:cs typeface="Gill Sans MT"/>
              </a:rPr>
              <a:t>OL</a:t>
            </a: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65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endParaRPr sz="650">
              <a:latin typeface="Gill Sans MT"/>
              <a:cs typeface="Gill Sans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-355" y="424802"/>
            <a:ext cx="8964930" cy="1019175"/>
            <a:chOff x="-355" y="424802"/>
            <a:chExt cx="8964930" cy="1019175"/>
          </a:xfrm>
        </p:grpSpPr>
        <p:sp>
          <p:nvSpPr>
            <p:cNvPr id="11" name="object 11"/>
            <p:cNvSpPr/>
            <p:nvPr/>
          </p:nvSpPr>
          <p:spPr>
            <a:xfrm>
              <a:off x="0" y="957237"/>
              <a:ext cx="3150870" cy="375920"/>
            </a:xfrm>
            <a:custGeom>
              <a:avLst/>
              <a:gdLst/>
              <a:ahLst/>
              <a:cxnLst/>
              <a:rect l="l" t="t" r="r" b="b"/>
              <a:pathLst>
                <a:path w="3150870" h="375919">
                  <a:moveTo>
                    <a:pt x="3150717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575358" y="375843"/>
                  </a:lnTo>
                  <a:lnTo>
                    <a:pt x="3150717" y="375843"/>
                  </a:lnTo>
                  <a:lnTo>
                    <a:pt x="3150717" y="0"/>
                  </a:lnTo>
                  <a:close/>
                </a:path>
              </a:pathLst>
            </a:custGeom>
            <a:solidFill>
              <a:srgbClr val="0C0C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355" y="956881"/>
              <a:ext cx="4572000" cy="487680"/>
            </a:xfrm>
            <a:custGeom>
              <a:avLst/>
              <a:gdLst/>
              <a:ahLst/>
              <a:cxnLst/>
              <a:rect l="l" t="t" r="r" b="b"/>
              <a:pathLst>
                <a:path w="4572000" h="487680">
                  <a:moveTo>
                    <a:pt x="4571631" y="0"/>
                  </a:moveTo>
                  <a:lnTo>
                    <a:pt x="0" y="0"/>
                  </a:lnTo>
                  <a:lnTo>
                    <a:pt x="0" y="487083"/>
                  </a:lnTo>
                  <a:lnTo>
                    <a:pt x="2286000" y="487083"/>
                  </a:lnTo>
                  <a:lnTo>
                    <a:pt x="4571631" y="487083"/>
                  </a:lnTo>
                  <a:lnTo>
                    <a:pt x="4571631" y="0"/>
                  </a:lnTo>
                  <a:close/>
                </a:path>
              </a:pathLst>
            </a:custGeom>
            <a:solidFill>
              <a:srgbClr val="D02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424802"/>
              <a:ext cx="8964295" cy="561975"/>
            </a:xfrm>
            <a:custGeom>
              <a:avLst/>
              <a:gdLst/>
              <a:ahLst/>
              <a:cxnLst/>
              <a:rect l="l" t="t" r="r" b="b"/>
              <a:pathLst>
                <a:path w="8964295" h="561975">
                  <a:moveTo>
                    <a:pt x="8964002" y="0"/>
                  </a:moveTo>
                  <a:lnTo>
                    <a:pt x="0" y="0"/>
                  </a:lnTo>
                  <a:lnTo>
                    <a:pt x="0" y="561593"/>
                  </a:lnTo>
                  <a:lnTo>
                    <a:pt x="4481995" y="561593"/>
                  </a:lnTo>
                  <a:lnTo>
                    <a:pt x="8964002" y="561593"/>
                  </a:lnTo>
                  <a:lnTo>
                    <a:pt x="8964002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5.3.</a:t>
            </a:r>
            <a:r>
              <a:rPr spc="-245" dirty="0"/>
              <a:t> </a:t>
            </a:r>
            <a:r>
              <a:rPr spc="-10" dirty="0"/>
              <a:t>Modelos</a:t>
            </a:r>
            <a:r>
              <a:rPr spc="-15" dirty="0"/>
              <a:t> </a:t>
            </a:r>
            <a:r>
              <a:rPr spc="-5" dirty="0"/>
              <a:t>para</a:t>
            </a:r>
            <a:r>
              <a:rPr spc="-15" dirty="0"/>
              <a:t> </a:t>
            </a:r>
            <a:r>
              <a:rPr dirty="0"/>
              <a:t>la</a:t>
            </a:r>
            <a:r>
              <a:rPr spc="-10" dirty="0"/>
              <a:t> </a:t>
            </a:r>
            <a:r>
              <a:rPr spc="-5" dirty="0"/>
              <a:t>gestión</a:t>
            </a:r>
            <a:r>
              <a:rPr spc="-20" dirty="0"/>
              <a:t> </a:t>
            </a:r>
            <a:r>
              <a:rPr dirty="0"/>
              <a:t>y</a:t>
            </a:r>
            <a:r>
              <a:rPr spc="-10" dirty="0"/>
              <a:t> mejora</a:t>
            </a:r>
            <a:r>
              <a:rPr spc="-15" dirty="0"/>
              <a:t> </a:t>
            </a:r>
            <a:r>
              <a:rPr spc="-10" dirty="0"/>
              <a:t>de</a:t>
            </a:r>
            <a:r>
              <a:rPr spc="-20" dirty="0"/>
              <a:t> </a:t>
            </a:r>
            <a:r>
              <a:rPr dirty="0"/>
              <a:t>la</a:t>
            </a:r>
            <a:r>
              <a:rPr spc="-10" dirty="0"/>
              <a:t> calidad</a:t>
            </a:r>
            <a:r>
              <a:rPr spc="-25" dirty="0"/>
              <a:t> </a:t>
            </a:r>
            <a:r>
              <a:rPr spc="-10" dirty="0"/>
              <a:t>del</a:t>
            </a:r>
            <a:r>
              <a:rPr spc="-5" dirty="0"/>
              <a:t> </a:t>
            </a:r>
            <a:r>
              <a:rPr dirty="0"/>
              <a:t>servicio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5681" y="885228"/>
            <a:ext cx="7691755" cy="213741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958215">
              <a:lnSpc>
                <a:spcPct val="100000"/>
              </a:lnSpc>
              <a:spcBef>
                <a:spcPts val="915"/>
              </a:spcBef>
            </a:pPr>
            <a:r>
              <a:rPr sz="2400" spc="-1110" baseline="6944" dirty="0">
                <a:solidFill>
                  <a:srgbClr val="D0272D"/>
                </a:solidFill>
                <a:latin typeface="Gill Sans MT"/>
                <a:cs typeface="Gill Sans MT"/>
              </a:rPr>
              <a:t>S</a:t>
            </a:r>
            <a:r>
              <a:rPr sz="1800" spc="-680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400" spc="-202" baseline="6944" dirty="0">
                <a:solidFill>
                  <a:srgbClr val="D0272D"/>
                </a:solidFill>
                <a:latin typeface="Gill Sans MT"/>
                <a:cs typeface="Gill Sans MT"/>
              </a:rPr>
              <a:t>u</a:t>
            </a:r>
            <a:r>
              <a:rPr sz="1800" spc="-869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400" baseline="6944" dirty="0">
                <a:solidFill>
                  <a:srgbClr val="D0272D"/>
                </a:solidFill>
                <a:latin typeface="Gill Sans MT"/>
                <a:cs typeface="Gill Sans MT"/>
              </a:rPr>
              <a:t>b</a:t>
            </a:r>
            <a:r>
              <a:rPr sz="2400" spc="-712" baseline="6944" dirty="0">
                <a:solidFill>
                  <a:srgbClr val="D0272D"/>
                </a:solidFill>
                <a:latin typeface="Gill Sans MT"/>
                <a:cs typeface="Gill Sans MT"/>
              </a:rPr>
              <a:t>t</a:t>
            </a:r>
            <a:r>
              <a:rPr sz="1800" spc="-465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400" spc="-15" baseline="6944" dirty="0">
                <a:solidFill>
                  <a:srgbClr val="D0272D"/>
                </a:solidFill>
                <a:latin typeface="Gill Sans MT"/>
                <a:cs typeface="Gill Sans MT"/>
              </a:rPr>
              <a:t>í</a:t>
            </a:r>
            <a:r>
              <a:rPr sz="2400" spc="-652" baseline="6944" dirty="0">
                <a:solidFill>
                  <a:srgbClr val="D0272D"/>
                </a:solidFill>
                <a:latin typeface="Gill Sans MT"/>
                <a:cs typeface="Gill Sans MT"/>
              </a:rPr>
              <a:t>t</a:t>
            </a:r>
            <a:r>
              <a:rPr sz="1800" spc="-44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400" spc="-555" baseline="6944" dirty="0">
                <a:solidFill>
                  <a:srgbClr val="D0272D"/>
                </a:solidFill>
                <a:latin typeface="Gill Sans MT"/>
                <a:cs typeface="Gill Sans MT"/>
              </a:rPr>
              <a:t>u</a:t>
            </a:r>
            <a:r>
              <a:rPr sz="1800" spc="-35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400" spc="-487" baseline="6944" dirty="0">
                <a:solidFill>
                  <a:srgbClr val="D0272D"/>
                </a:solidFill>
                <a:latin typeface="Gill Sans MT"/>
                <a:cs typeface="Gill Sans MT"/>
              </a:rPr>
              <a:t>l</a:t>
            </a:r>
            <a:r>
              <a:rPr sz="1800" spc="-68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400" spc="-7" baseline="6944" dirty="0">
                <a:solidFill>
                  <a:srgbClr val="D0272D"/>
                </a:solidFill>
                <a:latin typeface="Gill Sans MT"/>
                <a:cs typeface="Gill Sans MT"/>
              </a:rPr>
              <a:t>o</a:t>
            </a:r>
            <a:r>
              <a:rPr sz="2400" spc="-217" baseline="6944" dirty="0">
                <a:solidFill>
                  <a:srgbClr val="D0272D"/>
                </a:solidFill>
                <a:latin typeface="Gill Sans MT"/>
                <a:cs typeface="Gill Sans MT"/>
              </a:rPr>
              <a:t> </a:t>
            </a:r>
            <a:r>
              <a:rPr sz="1800" spc="-780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400" spc="-52" baseline="6944" dirty="0">
                <a:solidFill>
                  <a:srgbClr val="D0272D"/>
                </a:solidFill>
                <a:latin typeface="Gill Sans MT"/>
                <a:cs typeface="Gill Sans MT"/>
              </a:rPr>
              <a:t>1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e l</a:t>
            </a:r>
            <a:r>
              <a:rPr sz="1800" spc="-1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s </a:t>
            </a:r>
            <a:r>
              <a:rPr sz="1800" spc="5" dirty="0">
                <a:solidFill>
                  <a:srgbClr val="FFFFFF"/>
                </a:solidFill>
                <a:latin typeface="Gill Sans MT"/>
                <a:cs typeface="Gill Sans MT"/>
              </a:rPr>
              <a:t>De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fic</a:t>
            </a:r>
            <a:r>
              <a:rPr sz="1800" spc="-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1800" spc="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ncias</a:t>
            </a:r>
            <a:endParaRPr sz="1800">
              <a:latin typeface="Gill Sans MT"/>
              <a:cs typeface="Gill Sans MT"/>
            </a:endParaRPr>
          </a:p>
          <a:p>
            <a:pPr marL="508000" marR="43180" indent="-457200">
              <a:lnSpc>
                <a:spcPct val="100000"/>
              </a:lnSpc>
              <a:spcBef>
                <a:spcPts val="1185"/>
              </a:spcBef>
              <a:buFont typeface="Wingdings"/>
              <a:buChar char=""/>
              <a:tabLst>
                <a:tab pos="507365" algn="l"/>
                <a:tab pos="508000" algn="l"/>
              </a:tabLst>
            </a:pPr>
            <a:r>
              <a:rPr sz="2600" dirty="0">
                <a:solidFill>
                  <a:srgbClr val="BF0000"/>
                </a:solidFill>
                <a:latin typeface="Gill Sans MT"/>
                <a:cs typeface="Gill Sans MT"/>
              </a:rPr>
              <a:t>Deficiencia 2:</a:t>
            </a:r>
            <a:r>
              <a:rPr sz="2600" spc="170" dirty="0">
                <a:solidFill>
                  <a:srgbClr val="BF0000"/>
                </a:solidFill>
                <a:latin typeface="Gill Sans MT"/>
                <a:cs typeface="Gill Sans MT"/>
              </a:rPr>
              <a:t> </a:t>
            </a:r>
            <a:r>
              <a:rPr sz="2600" i="1" spc="-5" dirty="0">
                <a:latin typeface="Gill Sans MT"/>
                <a:cs typeface="Gill Sans MT"/>
              </a:rPr>
              <a:t>Discrepancia </a:t>
            </a:r>
            <a:r>
              <a:rPr sz="2600" i="1" spc="-10" dirty="0">
                <a:latin typeface="Gill Sans MT"/>
                <a:cs typeface="Gill Sans MT"/>
              </a:rPr>
              <a:t>entre</a:t>
            </a:r>
            <a:r>
              <a:rPr sz="2600" i="1" spc="-15" dirty="0">
                <a:latin typeface="Gill Sans MT"/>
                <a:cs typeface="Gill Sans MT"/>
              </a:rPr>
              <a:t> </a:t>
            </a:r>
            <a:r>
              <a:rPr sz="2600" i="1" dirty="0">
                <a:latin typeface="Gill Sans MT"/>
                <a:cs typeface="Gill Sans MT"/>
              </a:rPr>
              <a:t>las</a:t>
            </a:r>
            <a:r>
              <a:rPr sz="2600" i="1" spc="-5" dirty="0">
                <a:latin typeface="Gill Sans MT"/>
                <a:cs typeface="Gill Sans MT"/>
              </a:rPr>
              <a:t> </a:t>
            </a:r>
            <a:r>
              <a:rPr sz="2600" i="1" spc="-10" dirty="0">
                <a:latin typeface="Gill Sans MT"/>
                <a:cs typeface="Gill Sans MT"/>
              </a:rPr>
              <a:t>percepciones </a:t>
            </a:r>
            <a:r>
              <a:rPr sz="2600" i="1" dirty="0">
                <a:latin typeface="Gill Sans MT"/>
                <a:cs typeface="Gill Sans MT"/>
              </a:rPr>
              <a:t>de</a:t>
            </a:r>
            <a:r>
              <a:rPr sz="2600" i="1" spc="-10" dirty="0">
                <a:latin typeface="Gill Sans MT"/>
                <a:cs typeface="Gill Sans MT"/>
              </a:rPr>
              <a:t> </a:t>
            </a:r>
            <a:r>
              <a:rPr sz="2600" i="1" spc="-5" dirty="0">
                <a:latin typeface="Gill Sans MT"/>
                <a:cs typeface="Gill Sans MT"/>
              </a:rPr>
              <a:t>los </a:t>
            </a:r>
            <a:r>
              <a:rPr sz="2600" i="1" spc="-710" dirty="0">
                <a:latin typeface="Gill Sans MT"/>
                <a:cs typeface="Gill Sans MT"/>
              </a:rPr>
              <a:t> </a:t>
            </a:r>
            <a:r>
              <a:rPr sz="2600" i="1" spc="-10" dirty="0">
                <a:latin typeface="Gill Sans MT"/>
                <a:cs typeface="Gill Sans MT"/>
              </a:rPr>
              <a:t>directivos</a:t>
            </a:r>
            <a:r>
              <a:rPr sz="2600" i="1" spc="5" dirty="0">
                <a:latin typeface="Gill Sans MT"/>
                <a:cs typeface="Gill Sans MT"/>
              </a:rPr>
              <a:t> </a:t>
            </a:r>
            <a:r>
              <a:rPr sz="2600" i="1" dirty="0">
                <a:latin typeface="Gill Sans MT"/>
                <a:cs typeface="Gill Sans MT"/>
              </a:rPr>
              <a:t>y</a:t>
            </a:r>
            <a:r>
              <a:rPr sz="2600" i="1" spc="-10" dirty="0">
                <a:latin typeface="Gill Sans MT"/>
                <a:cs typeface="Gill Sans MT"/>
              </a:rPr>
              <a:t> </a:t>
            </a:r>
            <a:r>
              <a:rPr sz="2600" i="1" spc="-5" dirty="0">
                <a:latin typeface="Gill Sans MT"/>
                <a:cs typeface="Gill Sans MT"/>
              </a:rPr>
              <a:t>las</a:t>
            </a:r>
            <a:r>
              <a:rPr sz="2600" i="1" dirty="0">
                <a:latin typeface="Gill Sans MT"/>
                <a:cs typeface="Gill Sans MT"/>
              </a:rPr>
              <a:t> </a:t>
            </a:r>
            <a:r>
              <a:rPr sz="2600" i="1" spc="-10" dirty="0">
                <a:latin typeface="Gill Sans MT"/>
                <a:cs typeface="Gill Sans MT"/>
              </a:rPr>
              <a:t>especificaciones</a:t>
            </a:r>
            <a:r>
              <a:rPr sz="2600" i="1" spc="-5" dirty="0">
                <a:latin typeface="Gill Sans MT"/>
                <a:cs typeface="Gill Sans MT"/>
              </a:rPr>
              <a:t> </a:t>
            </a:r>
            <a:r>
              <a:rPr sz="2600" i="1" dirty="0">
                <a:latin typeface="Gill Sans MT"/>
                <a:cs typeface="Gill Sans MT"/>
              </a:rPr>
              <a:t>de</a:t>
            </a:r>
            <a:r>
              <a:rPr sz="2600" i="1" spc="-10" dirty="0">
                <a:latin typeface="Gill Sans MT"/>
                <a:cs typeface="Gill Sans MT"/>
              </a:rPr>
              <a:t> </a:t>
            </a:r>
            <a:r>
              <a:rPr sz="2600" i="1" spc="-5" dirty="0">
                <a:latin typeface="Gill Sans MT"/>
                <a:cs typeface="Gill Sans MT"/>
              </a:rPr>
              <a:t>calidad</a:t>
            </a:r>
            <a:endParaRPr sz="26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BF0000"/>
              </a:buClr>
              <a:buFont typeface="Wingdings"/>
              <a:buChar char=""/>
            </a:pPr>
            <a:endParaRPr sz="2650">
              <a:latin typeface="Gill Sans MT"/>
              <a:cs typeface="Gill Sans MT"/>
            </a:endParaRPr>
          </a:p>
          <a:p>
            <a:pPr marL="508000" indent="-457200">
              <a:lnSpc>
                <a:spcPct val="100000"/>
              </a:lnSpc>
              <a:buClr>
                <a:srgbClr val="BF0000"/>
              </a:buClr>
              <a:buFont typeface="Wingdings"/>
              <a:buChar char=""/>
              <a:tabLst>
                <a:tab pos="507365" algn="l"/>
                <a:tab pos="508000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Causas</a:t>
            </a:r>
            <a:r>
              <a:rPr sz="2600" spc="-1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que</a:t>
            </a:r>
            <a:r>
              <a:rPr sz="2600" spc="-20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la</a:t>
            </a:r>
            <a:r>
              <a:rPr sz="2600" spc="-2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originan:</a:t>
            </a:r>
            <a:endParaRPr sz="26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26820" y="3652456"/>
            <a:ext cx="1536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BF0000"/>
                </a:solidFill>
                <a:latin typeface="Wingdings"/>
                <a:cs typeface="Wingdings"/>
              </a:rPr>
              <a:t></a:t>
            </a:r>
            <a:endParaRPr sz="22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solidFill>
                  <a:srgbClr val="BF0000"/>
                </a:solidFill>
                <a:latin typeface="Wingdings"/>
                <a:cs typeface="Wingdings"/>
              </a:rPr>
              <a:t></a:t>
            </a:r>
            <a:endParaRPr sz="2200">
              <a:latin typeface="Wingdings"/>
              <a:cs typeface="Wingding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6820" y="4657216"/>
            <a:ext cx="15367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BF0000"/>
                </a:solidFill>
                <a:latin typeface="Wingdings"/>
                <a:cs typeface="Wingdings"/>
              </a:rPr>
              <a:t></a:t>
            </a:r>
            <a:endParaRPr sz="2200">
              <a:latin typeface="Wingdings"/>
              <a:cs typeface="Wingding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26820" y="2997263"/>
            <a:ext cx="7352030" cy="2037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BF0000"/>
              </a:buClr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2200" spc="-5" dirty="0">
                <a:latin typeface="Gill Sans MT"/>
                <a:cs typeface="Gill Sans MT"/>
              </a:rPr>
              <a:t>Bajo</a:t>
            </a:r>
            <a:r>
              <a:rPr sz="2200" spc="-15" dirty="0">
                <a:latin typeface="Gill Sans MT"/>
                <a:cs typeface="Gill Sans MT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compromiso</a:t>
            </a:r>
            <a:r>
              <a:rPr sz="2200" dirty="0">
                <a:latin typeface="Gill Sans MT"/>
                <a:cs typeface="Gill Sans MT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asumido</a:t>
            </a:r>
            <a:r>
              <a:rPr sz="2200" dirty="0">
                <a:latin typeface="Gill Sans MT"/>
                <a:cs typeface="Gill Sans MT"/>
              </a:rPr>
              <a:t> por</a:t>
            </a:r>
            <a:r>
              <a:rPr sz="2200" spc="-20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la</a:t>
            </a:r>
            <a:r>
              <a:rPr sz="2200" spc="-10" dirty="0">
                <a:latin typeface="Gill Sans MT"/>
                <a:cs typeface="Gill Sans MT"/>
              </a:rPr>
              <a:t> dirección</a:t>
            </a:r>
            <a:r>
              <a:rPr sz="2200" spc="5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con</a:t>
            </a:r>
            <a:r>
              <a:rPr sz="2200" dirty="0">
                <a:latin typeface="Gill Sans MT"/>
                <a:cs typeface="Gill Sans MT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la calidad </a:t>
            </a:r>
            <a:r>
              <a:rPr sz="2200" spc="-5" dirty="0">
                <a:latin typeface="Gill Sans MT"/>
                <a:cs typeface="Gill Sans MT"/>
              </a:rPr>
              <a:t>del </a:t>
            </a:r>
            <a:r>
              <a:rPr sz="2200" spc="-600" dirty="0">
                <a:latin typeface="Gill Sans MT"/>
                <a:cs typeface="Gill Sans MT"/>
              </a:rPr>
              <a:t> </a:t>
            </a:r>
            <a:r>
              <a:rPr sz="2200" dirty="0">
                <a:latin typeface="Gill Sans MT"/>
                <a:cs typeface="Gill Sans MT"/>
              </a:rPr>
              <a:t>servicio</a:t>
            </a:r>
            <a:endParaRPr sz="2200">
              <a:latin typeface="Gill Sans MT"/>
              <a:cs typeface="Gill Sans MT"/>
            </a:endParaRPr>
          </a:p>
          <a:p>
            <a:pPr marL="469900">
              <a:lnSpc>
                <a:spcPct val="100000"/>
              </a:lnSpc>
            </a:pPr>
            <a:r>
              <a:rPr sz="2200" spc="-5" dirty="0">
                <a:latin typeface="Gill Sans MT"/>
                <a:cs typeface="Gill Sans MT"/>
              </a:rPr>
              <a:t>Mala</a:t>
            </a:r>
            <a:r>
              <a:rPr sz="2200" spc="-25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especificación </a:t>
            </a:r>
            <a:r>
              <a:rPr sz="2200" spc="-10" dirty="0">
                <a:latin typeface="Gill Sans MT"/>
                <a:cs typeface="Gill Sans MT"/>
              </a:rPr>
              <a:t>de </a:t>
            </a:r>
            <a:r>
              <a:rPr sz="2200" spc="-5" dirty="0">
                <a:latin typeface="Gill Sans MT"/>
                <a:cs typeface="Gill Sans MT"/>
              </a:rPr>
              <a:t>los</a:t>
            </a:r>
            <a:r>
              <a:rPr sz="2200" spc="-25" dirty="0">
                <a:latin typeface="Gill Sans MT"/>
                <a:cs typeface="Gill Sans MT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objetivos</a:t>
            </a:r>
            <a:endParaRPr sz="2200">
              <a:latin typeface="Gill Sans MT"/>
              <a:cs typeface="Gill Sans MT"/>
            </a:endParaRPr>
          </a:p>
          <a:p>
            <a:pPr marL="469900" marR="665480">
              <a:lnSpc>
                <a:spcPct val="100000"/>
              </a:lnSpc>
            </a:pPr>
            <a:r>
              <a:rPr sz="2200" spc="-10" dirty="0">
                <a:latin typeface="Gill Sans MT"/>
                <a:cs typeface="Gill Sans MT"/>
              </a:rPr>
              <a:t>Defectuoso </a:t>
            </a:r>
            <a:r>
              <a:rPr sz="2200" dirty="0">
                <a:latin typeface="Gill Sans MT"/>
                <a:cs typeface="Gill Sans MT"/>
              </a:rPr>
              <a:t>o </a:t>
            </a:r>
            <a:r>
              <a:rPr sz="2200" spc="-5" dirty="0">
                <a:latin typeface="Gill Sans MT"/>
                <a:cs typeface="Gill Sans MT"/>
              </a:rPr>
              <a:t>inexistente establecimiento de normas </a:t>
            </a:r>
            <a:r>
              <a:rPr sz="2200" dirty="0">
                <a:latin typeface="Gill Sans MT"/>
                <a:cs typeface="Gill Sans MT"/>
              </a:rPr>
              <a:t>o </a:t>
            </a:r>
            <a:r>
              <a:rPr sz="2200" spc="-600" dirty="0">
                <a:latin typeface="Gill Sans MT"/>
                <a:cs typeface="Gill Sans MT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estándares</a:t>
            </a:r>
            <a:r>
              <a:rPr sz="2200" spc="-5" dirty="0">
                <a:latin typeface="Gill Sans MT"/>
                <a:cs typeface="Gill Sans MT"/>
              </a:rPr>
              <a:t> para </a:t>
            </a:r>
            <a:r>
              <a:rPr sz="2200" spc="-10" dirty="0">
                <a:latin typeface="Gill Sans MT"/>
                <a:cs typeface="Gill Sans MT"/>
              </a:rPr>
              <a:t>la</a:t>
            </a:r>
            <a:r>
              <a:rPr sz="2200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ejecución</a:t>
            </a:r>
            <a:r>
              <a:rPr sz="2200" dirty="0">
                <a:latin typeface="Gill Sans MT"/>
                <a:cs typeface="Gill Sans MT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de</a:t>
            </a:r>
            <a:r>
              <a:rPr sz="2200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las</a:t>
            </a:r>
            <a:r>
              <a:rPr sz="2200" spc="-10" dirty="0">
                <a:latin typeface="Gill Sans MT"/>
                <a:cs typeface="Gill Sans MT"/>
              </a:rPr>
              <a:t> </a:t>
            </a:r>
            <a:r>
              <a:rPr sz="2200" spc="-15" dirty="0">
                <a:latin typeface="Gill Sans MT"/>
                <a:cs typeface="Gill Sans MT"/>
              </a:rPr>
              <a:t>tareas</a:t>
            </a:r>
            <a:endParaRPr sz="2200">
              <a:latin typeface="Gill Sans MT"/>
              <a:cs typeface="Gill Sans MT"/>
            </a:endParaRPr>
          </a:p>
          <a:p>
            <a:pPr marL="469900">
              <a:lnSpc>
                <a:spcPct val="100000"/>
              </a:lnSpc>
            </a:pPr>
            <a:r>
              <a:rPr sz="2200" spc="-15" dirty="0">
                <a:latin typeface="Gill Sans MT"/>
                <a:cs typeface="Gill Sans MT"/>
              </a:rPr>
              <a:t>Percepción</a:t>
            </a:r>
            <a:r>
              <a:rPr sz="2200" spc="5" dirty="0">
                <a:latin typeface="Gill Sans MT"/>
                <a:cs typeface="Gill Sans MT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de</a:t>
            </a:r>
            <a:r>
              <a:rPr sz="2200" dirty="0">
                <a:latin typeface="Gill Sans MT"/>
                <a:cs typeface="Gill Sans MT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inviabilidad</a:t>
            </a:r>
            <a:r>
              <a:rPr sz="2200" spc="-5" dirty="0">
                <a:latin typeface="Gill Sans MT"/>
                <a:cs typeface="Gill Sans MT"/>
              </a:rPr>
              <a:t> para</a:t>
            </a:r>
            <a:r>
              <a:rPr sz="2200" spc="-10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cumplir</a:t>
            </a:r>
            <a:r>
              <a:rPr sz="2200" spc="-15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las</a:t>
            </a:r>
            <a:r>
              <a:rPr sz="2200" spc="-10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expectativas</a:t>
            </a:r>
            <a:r>
              <a:rPr sz="2200" spc="-10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del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84020" y="5008943"/>
            <a:ext cx="83566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latin typeface="Gill Sans MT"/>
                <a:cs typeface="Gill Sans MT"/>
              </a:rPr>
              <a:t>clie</a:t>
            </a:r>
            <a:r>
              <a:rPr sz="2200" spc="5" dirty="0">
                <a:latin typeface="Gill Sans MT"/>
                <a:cs typeface="Gill Sans MT"/>
              </a:rPr>
              <a:t>n</a:t>
            </a:r>
            <a:r>
              <a:rPr sz="2200" spc="-5" dirty="0">
                <a:latin typeface="Gill Sans MT"/>
                <a:cs typeface="Gill Sans MT"/>
              </a:rPr>
              <a:t>t</a:t>
            </a:r>
            <a:r>
              <a:rPr sz="2200" spc="30" dirty="0">
                <a:latin typeface="Gill Sans MT"/>
                <a:cs typeface="Gill Sans MT"/>
              </a:rPr>
              <a:t>e</a:t>
            </a:r>
            <a:r>
              <a:rPr sz="2200" dirty="0">
                <a:latin typeface="Gill Sans MT"/>
                <a:cs typeface="Gill Sans MT"/>
              </a:rPr>
              <a:t>.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3781" y="5327535"/>
            <a:ext cx="27495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BF0000"/>
                </a:solidFill>
                <a:latin typeface="Wingdings"/>
                <a:cs typeface="Wingdings"/>
              </a:rPr>
              <a:t></a:t>
            </a:r>
            <a:endParaRPr sz="2200">
              <a:latin typeface="Wingdings"/>
              <a:cs typeface="Wingding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0981" y="5344096"/>
            <a:ext cx="213169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u="sng" spc="-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Recomendaciones: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26820" y="5664136"/>
            <a:ext cx="1422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BF0000"/>
                </a:solidFill>
                <a:latin typeface="Wingdings"/>
                <a:cs typeface="Wingdings"/>
              </a:rPr>
              <a:t>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84020" y="5679249"/>
            <a:ext cx="44792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Gill Sans MT"/>
                <a:cs typeface="Gill Sans MT"/>
              </a:rPr>
              <a:t>Establecer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estándares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adecuados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de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calidad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064997" y="5166359"/>
            <a:ext cx="1907539" cy="492759"/>
          </a:xfrm>
          <a:custGeom>
            <a:avLst/>
            <a:gdLst/>
            <a:ahLst/>
            <a:cxnLst/>
            <a:rect l="l" t="t" r="r" b="b"/>
            <a:pathLst>
              <a:path w="1907540" h="492760">
                <a:moveTo>
                  <a:pt x="0" y="0"/>
                </a:moveTo>
                <a:lnTo>
                  <a:pt x="1907286" y="0"/>
                </a:lnTo>
                <a:lnTo>
                  <a:pt x="1907286" y="492480"/>
                </a:lnTo>
                <a:lnTo>
                  <a:pt x="0" y="492480"/>
                </a:lnTo>
                <a:lnTo>
                  <a:pt x="0" y="0"/>
                </a:lnTo>
                <a:close/>
              </a:path>
            </a:pathLst>
          </a:custGeom>
          <a:ln w="81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069094" y="5166384"/>
            <a:ext cx="1899285" cy="488950"/>
          </a:xfrm>
          <a:prstGeom prst="rect">
            <a:avLst/>
          </a:prstGeom>
          <a:solidFill>
            <a:srgbClr val="797979"/>
          </a:solidFill>
        </p:spPr>
        <p:txBody>
          <a:bodyPr vert="horz" wrap="square" lIns="0" tIns="34290" rIns="0" bIns="0" rtlCol="0">
            <a:spAutoFit/>
          </a:bodyPr>
          <a:lstStyle/>
          <a:p>
            <a:pPr marL="271145" marR="236854" indent="-90805">
              <a:lnSpc>
                <a:spcPct val="103099"/>
              </a:lnSpc>
              <a:spcBef>
                <a:spcPts val="270"/>
              </a:spcBef>
            </a:pPr>
            <a:r>
              <a:rPr sz="1350" spc="5" dirty="0">
                <a:latin typeface="Tahoma"/>
                <a:cs typeface="Tahoma"/>
              </a:rPr>
              <a:t>Especificaciones</a:t>
            </a:r>
            <a:r>
              <a:rPr sz="1350" spc="-65" dirty="0">
                <a:latin typeface="Tahoma"/>
                <a:cs typeface="Tahoma"/>
              </a:rPr>
              <a:t> </a:t>
            </a:r>
            <a:r>
              <a:rPr sz="1350" spc="15" dirty="0">
                <a:latin typeface="Tahoma"/>
                <a:cs typeface="Tahoma"/>
              </a:rPr>
              <a:t>de </a:t>
            </a:r>
            <a:r>
              <a:rPr sz="1350" spc="-409" dirty="0">
                <a:latin typeface="Tahoma"/>
                <a:cs typeface="Tahoma"/>
              </a:rPr>
              <a:t> </a:t>
            </a:r>
            <a:r>
              <a:rPr sz="1350" spc="5" dirty="0">
                <a:latin typeface="Tahoma"/>
                <a:cs typeface="Tahoma"/>
              </a:rPr>
              <a:t>la</a:t>
            </a:r>
            <a:r>
              <a:rPr sz="1350" spc="-15" dirty="0">
                <a:latin typeface="Tahoma"/>
                <a:cs typeface="Tahoma"/>
              </a:rPr>
              <a:t> </a:t>
            </a:r>
            <a:r>
              <a:rPr sz="1350" spc="10" dirty="0">
                <a:latin typeface="Tahoma"/>
                <a:cs typeface="Tahoma"/>
              </a:rPr>
              <a:t>calidad</a:t>
            </a:r>
            <a:r>
              <a:rPr sz="1350" spc="-50" dirty="0">
                <a:latin typeface="Tahoma"/>
                <a:cs typeface="Tahoma"/>
              </a:rPr>
              <a:t> </a:t>
            </a:r>
            <a:r>
              <a:rPr sz="1350" dirty="0">
                <a:latin typeface="Tahoma"/>
                <a:cs typeface="Tahoma"/>
              </a:rPr>
              <a:t>servicio</a:t>
            </a:r>
            <a:endParaRPr sz="1350">
              <a:latin typeface="Tahoma"/>
              <a:cs typeface="Tahom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7003630" y="6089586"/>
            <a:ext cx="2026285" cy="623570"/>
            <a:chOff x="7003630" y="6089586"/>
            <a:chExt cx="2026285" cy="623570"/>
          </a:xfrm>
        </p:grpSpPr>
        <p:sp>
          <p:nvSpPr>
            <p:cNvPr id="27" name="object 27"/>
            <p:cNvSpPr/>
            <p:nvPr/>
          </p:nvSpPr>
          <p:spPr>
            <a:xfrm>
              <a:off x="7007758" y="6093713"/>
              <a:ext cx="2018030" cy="615315"/>
            </a:xfrm>
            <a:custGeom>
              <a:avLst/>
              <a:gdLst/>
              <a:ahLst/>
              <a:cxnLst/>
              <a:rect l="l" t="t" r="r" b="b"/>
              <a:pathLst>
                <a:path w="2018029" h="615315">
                  <a:moveTo>
                    <a:pt x="0" y="0"/>
                  </a:moveTo>
                  <a:lnTo>
                    <a:pt x="2017788" y="0"/>
                  </a:lnTo>
                  <a:lnTo>
                    <a:pt x="2017788" y="615251"/>
                  </a:lnTo>
                  <a:lnTo>
                    <a:pt x="0" y="6152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007758" y="6093713"/>
              <a:ext cx="2018030" cy="615315"/>
            </a:xfrm>
            <a:custGeom>
              <a:avLst/>
              <a:gdLst/>
              <a:ahLst/>
              <a:cxnLst/>
              <a:rect l="l" t="t" r="r" b="b"/>
              <a:pathLst>
                <a:path w="2018029" h="615315">
                  <a:moveTo>
                    <a:pt x="0" y="0"/>
                  </a:moveTo>
                  <a:lnTo>
                    <a:pt x="2017788" y="0"/>
                  </a:lnTo>
                </a:path>
                <a:path w="2018029" h="615315">
                  <a:moveTo>
                    <a:pt x="2017788" y="615251"/>
                  </a:moveTo>
                  <a:lnTo>
                    <a:pt x="0" y="615251"/>
                  </a:lnTo>
                  <a:lnTo>
                    <a:pt x="0" y="0"/>
                  </a:lnTo>
                </a:path>
              </a:pathLst>
            </a:custGeom>
            <a:ln w="81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7007758" y="6114859"/>
            <a:ext cx="2018030" cy="57531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205740" marR="207010" indent="-49530" algn="ctr">
              <a:lnSpc>
                <a:spcPct val="99000"/>
              </a:lnSpc>
              <a:spcBef>
                <a:spcPts val="145"/>
              </a:spcBef>
            </a:pPr>
            <a:r>
              <a:rPr sz="1200" spc="-45" dirty="0">
                <a:latin typeface="Tahoma"/>
                <a:cs typeface="Tahoma"/>
              </a:rPr>
              <a:t>P</a:t>
            </a:r>
            <a:r>
              <a:rPr sz="1200" spc="25" dirty="0">
                <a:latin typeface="Tahoma"/>
                <a:cs typeface="Tahoma"/>
              </a:rPr>
              <a:t>e</a:t>
            </a:r>
            <a:r>
              <a:rPr sz="1200" spc="10" dirty="0">
                <a:latin typeface="Tahoma"/>
                <a:cs typeface="Tahoma"/>
              </a:rPr>
              <a:t>r</a:t>
            </a:r>
            <a:r>
              <a:rPr sz="1200" spc="25" dirty="0">
                <a:latin typeface="Tahoma"/>
                <a:cs typeface="Tahoma"/>
              </a:rPr>
              <a:t>c</a:t>
            </a:r>
            <a:r>
              <a:rPr sz="1200" spc="5" dirty="0">
                <a:latin typeface="Tahoma"/>
                <a:cs typeface="Tahoma"/>
              </a:rPr>
              <a:t>e</a:t>
            </a:r>
            <a:r>
              <a:rPr sz="1200" spc="30" dirty="0">
                <a:latin typeface="Tahoma"/>
                <a:cs typeface="Tahoma"/>
              </a:rPr>
              <a:t>p</a:t>
            </a:r>
            <a:r>
              <a:rPr sz="1200" spc="25" dirty="0">
                <a:latin typeface="Tahoma"/>
                <a:cs typeface="Tahoma"/>
              </a:rPr>
              <a:t>c</a:t>
            </a:r>
            <a:r>
              <a:rPr sz="1200" spc="-25" dirty="0">
                <a:latin typeface="Tahoma"/>
                <a:cs typeface="Tahoma"/>
              </a:rPr>
              <a:t>i</a:t>
            </a:r>
            <a:r>
              <a:rPr sz="1200" spc="-5" dirty="0">
                <a:latin typeface="Tahoma"/>
                <a:cs typeface="Tahoma"/>
              </a:rPr>
              <a:t>o</a:t>
            </a:r>
            <a:r>
              <a:rPr sz="1200" spc="25" dirty="0">
                <a:latin typeface="Tahoma"/>
                <a:cs typeface="Tahoma"/>
              </a:rPr>
              <a:t>n</a:t>
            </a:r>
            <a:r>
              <a:rPr sz="1200" spc="5" dirty="0">
                <a:latin typeface="Tahoma"/>
                <a:cs typeface="Tahoma"/>
              </a:rPr>
              <a:t>es</a:t>
            </a:r>
            <a:r>
              <a:rPr sz="1200" spc="-150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d</a:t>
            </a:r>
            <a:r>
              <a:rPr sz="1200" spc="5" dirty="0">
                <a:latin typeface="Tahoma"/>
                <a:cs typeface="Tahoma"/>
              </a:rPr>
              <a:t>e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-25" dirty="0">
                <a:latin typeface="Tahoma"/>
                <a:cs typeface="Tahoma"/>
              </a:rPr>
              <a:t>l</a:t>
            </a:r>
            <a:r>
              <a:rPr sz="1200" spc="-15" dirty="0">
                <a:latin typeface="Tahoma"/>
                <a:cs typeface="Tahoma"/>
              </a:rPr>
              <a:t>o</a:t>
            </a:r>
            <a:r>
              <a:rPr sz="1200" spc="5" dirty="0">
                <a:latin typeface="Tahoma"/>
                <a:cs typeface="Tahoma"/>
              </a:rPr>
              <a:t>s  </a:t>
            </a:r>
            <a:r>
              <a:rPr sz="1200" dirty="0">
                <a:latin typeface="Tahoma"/>
                <a:cs typeface="Tahoma"/>
              </a:rPr>
              <a:t>directivos </a:t>
            </a:r>
            <a:r>
              <a:rPr sz="1200" spc="5" dirty="0">
                <a:latin typeface="Tahoma"/>
                <a:cs typeface="Tahoma"/>
              </a:rPr>
              <a:t>sobre </a:t>
            </a:r>
            <a:r>
              <a:rPr sz="1200" spc="1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e</a:t>
            </a:r>
            <a:r>
              <a:rPr sz="1200" spc="-25" dirty="0">
                <a:latin typeface="Tahoma"/>
                <a:cs typeface="Tahoma"/>
              </a:rPr>
              <a:t>x</a:t>
            </a:r>
            <a:r>
              <a:rPr sz="1200" spc="40" dirty="0">
                <a:latin typeface="Tahoma"/>
                <a:cs typeface="Tahoma"/>
              </a:rPr>
              <a:t>p</a:t>
            </a:r>
            <a:r>
              <a:rPr sz="1200" spc="5" dirty="0">
                <a:latin typeface="Tahoma"/>
                <a:cs typeface="Tahoma"/>
              </a:rPr>
              <a:t>e</a:t>
            </a:r>
            <a:r>
              <a:rPr sz="1200" spc="15" dirty="0">
                <a:latin typeface="Tahoma"/>
                <a:cs typeface="Tahoma"/>
              </a:rPr>
              <a:t>c</a:t>
            </a:r>
            <a:r>
              <a:rPr sz="1200" spc="-10" dirty="0">
                <a:latin typeface="Tahoma"/>
                <a:cs typeface="Tahoma"/>
              </a:rPr>
              <a:t>t</a:t>
            </a:r>
            <a:r>
              <a:rPr sz="1200" spc="-5" dirty="0">
                <a:latin typeface="Tahoma"/>
                <a:cs typeface="Tahoma"/>
              </a:rPr>
              <a:t>a</a:t>
            </a:r>
            <a:r>
              <a:rPr sz="1200" spc="-10" dirty="0">
                <a:latin typeface="Tahoma"/>
                <a:cs typeface="Tahoma"/>
              </a:rPr>
              <a:t>t</a:t>
            </a:r>
            <a:r>
              <a:rPr sz="1200" spc="-25" dirty="0">
                <a:latin typeface="Tahoma"/>
                <a:cs typeface="Tahoma"/>
              </a:rPr>
              <a:t>i</a:t>
            </a:r>
            <a:r>
              <a:rPr sz="1200" spc="-30" dirty="0">
                <a:latin typeface="Tahoma"/>
                <a:cs typeface="Tahoma"/>
              </a:rPr>
              <a:t>v</a:t>
            </a:r>
            <a:r>
              <a:rPr sz="1200" spc="5" dirty="0">
                <a:latin typeface="Tahoma"/>
                <a:cs typeface="Tahoma"/>
              </a:rPr>
              <a:t>as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d</a:t>
            </a:r>
            <a:r>
              <a:rPr sz="1200" spc="5" dirty="0">
                <a:latin typeface="Tahoma"/>
                <a:cs typeface="Tahoma"/>
              </a:rPr>
              <a:t>e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c</a:t>
            </a:r>
            <a:r>
              <a:rPr sz="1200" spc="-15" dirty="0">
                <a:latin typeface="Tahoma"/>
                <a:cs typeface="Tahoma"/>
              </a:rPr>
              <a:t>l</a:t>
            </a:r>
            <a:r>
              <a:rPr sz="1200" spc="-35" dirty="0">
                <a:latin typeface="Tahoma"/>
                <a:cs typeface="Tahoma"/>
              </a:rPr>
              <a:t>i</a:t>
            </a:r>
            <a:r>
              <a:rPr sz="1200" spc="15" dirty="0">
                <a:latin typeface="Tahoma"/>
                <a:cs typeface="Tahoma"/>
              </a:rPr>
              <a:t>e</a:t>
            </a:r>
            <a:r>
              <a:rPr sz="1200" spc="25" dirty="0">
                <a:latin typeface="Tahoma"/>
                <a:cs typeface="Tahoma"/>
              </a:rPr>
              <a:t>n</a:t>
            </a:r>
            <a:r>
              <a:rPr sz="1200" spc="-20" dirty="0">
                <a:latin typeface="Tahoma"/>
                <a:cs typeface="Tahoma"/>
              </a:rPr>
              <a:t>t</a:t>
            </a:r>
            <a:r>
              <a:rPr sz="1200" spc="5" dirty="0">
                <a:latin typeface="Tahoma"/>
                <a:cs typeface="Tahoma"/>
              </a:rPr>
              <a:t>es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7456322" y="5666765"/>
            <a:ext cx="606425" cy="435609"/>
            <a:chOff x="7456322" y="5666765"/>
            <a:chExt cx="606425" cy="435609"/>
          </a:xfrm>
        </p:grpSpPr>
        <p:sp>
          <p:nvSpPr>
            <p:cNvPr id="31" name="object 31"/>
            <p:cNvSpPr/>
            <p:nvPr/>
          </p:nvSpPr>
          <p:spPr>
            <a:xfrm>
              <a:off x="8022958" y="5727598"/>
              <a:ext cx="1270" cy="370205"/>
            </a:xfrm>
            <a:custGeom>
              <a:avLst/>
              <a:gdLst/>
              <a:ahLst/>
              <a:cxnLst/>
              <a:rect l="l" t="t" r="r" b="b"/>
              <a:pathLst>
                <a:path w="1270" h="370204">
                  <a:moveTo>
                    <a:pt x="0" y="370077"/>
                  </a:moveTo>
                  <a:lnTo>
                    <a:pt x="1079" y="0"/>
                  </a:lnTo>
                </a:path>
              </a:pathLst>
            </a:custGeom>
            <a:ln w="82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985874" y="5666765"/>
              <a:ext cx="76835" cy="66040"/>
            </a:xfrm>
            <a:custGeom>
              <a:avLst/>
              <a:gdLst/>
              <a:ahLst/>
              <a:cxnLst/>
              <a:rect l="l" t="t" r="r" b="b"/>
              <a:pathLst>
                <a:path w="76834" h="66039">
                  <a:moveTo>
                    <a:pt x="38163" y="0"/>
                  </a:moveTo>
                  <a:lnTo>
                    <a:pt x="0" y="65519"/>
                  </a:lnTo>
                  <a:lnTo>
                    <a:pt x="76326" y="65874"/>
                  </a:lnTo>
                  <a:lnTo>
                    <a:pt x="381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56322" y="5724359"/>
              <a:ext cx="86753" cy="307797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6045834" y="5694818"/>
            <a:ext cx="197358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105"/>
              </a:spcBef>
            </a:pPr>
            <a:r>
              <a:rPr sz="1400" b="1" i="1" spc="-40" dirty="0">
                <a:solidFill>
                  <a:srgbClr val="00AF4F"/>
                </a:solidFill>
                <a:latin typeface="Tahoma"/>
                <a:cs typeface="Tahoma"/>
              </a:rPr>
              <a:t>Deficiencia2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045834" y="5154117"/>
            <a:ext cx="2980055" cy="1616710"/>
          </a:xfrm>
          <a:custGeom>
            <a:avLst/>
            <a:gdLst/>
            <a:ahLst/>
            <a:cxnLst/>
            <a:rect l="l" t="t" r="r" b="b"/>
            <a:pathLst>
              <a:path w="2980054" h="1616709">
                <a:moveTo>
                  <a:pt x="0" y="0"/>
                </a:moveTo>
                <a:lnTo>
                  <a:pt x="2979724" y="0"/>
                </a:lnTo>
                <a:lnTo>
                  <a:pt x="2979724" y="1616405"/>
                </a:lnTo>
                <a:lnTo>
                  <a:pt x="0" y="161640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49" y="0"/>
            <a:ext cx="9150350" cy="6864350"/>
            <a:chOff x="-6349" y="0"/>
            <a:chExt cx="9150350" cy="6864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78144"/>
              <a:ext cx="9143631" cy="8795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024244"/>
              <a:ext cx="9117965" cy="833755"/>
            </a:xfrm>
            <a:custGeom>
              <a:avLst/>
              <a:gdLst/>
              <a:ahLst/>
              <a:cxnLst/>
              <a:rect l="l" t="t" r="r" b="b"/>
              <a:pathLst>
                <a:path w="9117965" h="833754">
                  <a:moveTo>
                    <a:pt x="0" y="833399"/>
                  </a:moveTo>
                  <a:lnTo>
                    <a:pt x="0" y="0"/>
                  </a:lnTo>
                  <a:lnTo>
                    <a:pt x="9117355" y="0"/>
                  </a:lnTo>
                  <a:lnTo>
                    <a:pt x="9117355" y="833399"/>
                  </a:lnTo>
                  <a:lnTo>
                    <a:pt x="0" y="8333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024244"/>
              <a:ext cx="9117965" cy="833755"/>
            </a:xfrm>
            <a:custGeom>
              <a:avLst/>
              <a:gdLst/>
              <a:ahLst/>
              <a:cxnLst/>
              <a:rect l="l" t="t" r="r" b="b"/>
              <a:pathLst>
                <a:path w="9117965" h="833754">
                  <a:moveTo>
                    <a:pt x="0" y="0"/>
                  </a:moveTo>
                  <a:lnTo>
                    <a:pt x="9117355" y="0"/>
                  </a:lnTo>
                  <a:lnTo>
                    <a:pt x="9117355" y="833399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24" y="6137287"/>
              <a:ext cx="1423784" cy="54251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10374" y="787222"/>
            <a:ext cx="871855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1</a:t>
            </a:r>
            <a:r>
              <a:rPr sz="650" spc="5" dirty="0">
                <a:solidFill>
                  <a:srgbClr val="F1F1F1"/>
                </a:solidFill>
                <a:latin typeface="Gill Sans MT"/>
                <a:cs typeface="Gill Sans MT"/>
              </a:rPr>
              <a:t>.</a:t>
            </a:r>
            <a:r>
              <a:rPr sz="650" spc="-25" dirty="0">
                <a:solidFill>
                  <a:srgbClr val="F1F1F1"/>
                </a:solidFill>
                <a:latin typeface="Gill Sans MT"/>
                <a:cs typeface="Gill Sans MT"/>
              </a:rPr>
              <a:t>C</a:t>
            </a:r>
            <a:r>
              <a:rPr sz="650" spc="-35" dirty="0">
                <a:solidFill>
                  <a:srgbClr val="F1F1F1"/>
                </a:solidFill>
                <a:latin typeface="Gill Sans MT"/>
                <a:cs typeface="Gill Sans MT"/>
              </a:rPr>
              <a:t>AM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PU</a:t>
            </a:r>
            <a:r>
              <a:rPr sz="650" spc="1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10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D</a:t>
            </a:r>
            <a:r>
              <a:rPr sz="650" spc="15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650" spc="-9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650" spc="-30" dirty="0">
                <a:solidFill>
                  <a:srgbClr val="F1F1F1"/>
                </a:solidFill>
                <a:latin typeface="Gill Sans MT"/>
                <a:cs typeface="Gill Sans MT"/>
              </a:rPr>
              <a:t>Ó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80" dirty="0">
                <a:solidFill>
                  <a:srgbClr val="F1F1F1"/>
                </a:solidFill>
                <a:latin typeface="Gill Sans MT"/>
                <a:cs typeface="Gill Sans MT"/>
              </a:rPr>
              <a:t>T</a:t>
            </a: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O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LE</a:t>
            </a:r>
            <a:r>
              <a:rPr sz="650" spc="1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endParaRPr sz="650">
              <a:latin typeface="Gill Sans MT"/>
              <a:cs typeface="Gill Sans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-355" y="424802"/>
            <a:ext cx="8964930" cy="1019175"/>
            <a:chOff x="-355" y="424802"/>
            <a:chExt cx="8964930" cy="1019175"/>
          </a:xfrm>
        </p:grpSpPr>
        <p:sp>
          <p:nvSpPr>
            <p:cNvPr id="9" name="object 9"/>
            <p:cNvSpPr/>
            <p:nvPr/>
          </p:nvSpPr>
          <p:spPr>
            <a:xfrm>
              <a:off x="0" y="957237"/>
              <a:ext cx="3150870" cy="375920"/>
            </a:xfrm>
            <a:custGeom>
              <a:avLst/>
              <a:gdLst/>
              <a:ahLst/>
              <a:cxnLst/>
              <a:rect l="l" t="t" r="r" b="b"/>
              <a:pathLst>
                <a:path w="3150870" h="375919">
                  <a:moveTo>
                    <a:pt x="3150717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575358" y="375843"/>
                  </a:lnTo>
                  <a:lnTo>
                    <a:pt x="3150717" y="375843"/>
                  </a:lnTo>
                  <a:lnTo>
                    <a:pt x="3150717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355" y="956881"/>
              <a:ext cx="4572000" cy="487680"/>
            </a:xfrm>
            <a:custGeom>
              <a:avLst/>
              <a:gdLst/>
              <a:ahLst/>
              <a:cxnLst/>
              <a:rect l="l" t="t" r="r" b="b"/>
              <a:pathLst>
                <a:path w="4572000" h="487680">
                  <a:moveTo>
                    <a:pt x="4571631" y="0"/>
                  </a:moveTo>
                  <a:lnTo>
                    <a:pt x="0" y="0"/>
                  </a:lnTo>
                  <a:lnTo>
                    <a:pt x="0" y="487083"/>
                  </a:lnTo>
                  <a:lnTo>
                    <a:pt x="2286000" y="487083"/>
                  </a:lnTo>
                  <a:lnTo>
                    <a:pt x="4571631" y="487083"/>
                  </a:lnTo>
                  <a:lnTo>
                    <a:pt x="4571631" y="0"/>
                  </a:lnTo>
                  <a:close/>
                </a:path>
              </a:pathLst>
            </a:custGeom>
            <a:solidFill>
              <a:srgbClr val="D12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424802"/>
              <a:ext cx="8964295" cy="561975"/>
            </a:xfrm>
            <a:custGeom>
              <a:avLst/>
              <a:gdLst/>
              <a:ahLst/>
              <a:cxnLst/>
              <a:rect l="l" t="t" r="r" b="b"/>
              <a:pathLst>
                <a:path w="8964295" h="561975">
                  <a:moveTo>
                    <a:pt x="8964002" y="0"/>
                  </a:moveTo>
                  <a:lnTo>
                    <a:pt x="0" y="0"/>
                  </a:lnTo>
                  <a:lnTo>
                    <a:pt x="0" y="561594"/>
                  </a:lnTo>
                  <a:lnTo>
                    <a:pt x="4481995" y="561594"/>
                  </a:lnTo>
                  <a:lnTo>
                    <a:pt x="8964002" y="561594"/>
                  </a:lnTo>
                  <a:lnTo>
                    <a:pt x="8964002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5.3.</a:t>
            </a:r>
            <a:r>
              <a:rPr spc="-245" dirty="0"/>
              <a:t> </a:t>
            </a:r>
            <a:r>
              <a:rPr spc="-10" dirty="0"/>
              <a:t>Modelos</a:t>
            </a:r>
            <a:r>
              <a:rPr spc="-15" dirty="0"/>
              <a:t> </a:t>
            </a:r>
            <a:r>
              <a:rPr spc="-5" dirty="0"/>
              <a:t>para</a:t>
            </a:r>
            <a:r>
              <a:rPr spc="-15" dirty="0"/>
              <a:t> </a:t>
            </a:r>
            <a:r>
              <a:rPr dirty="0"/>
              <a:t>la</a:t>
            </a:r>
            <a:r>
              <a:rPr spc="-10" dirty="0"/>
              <a:t> </a:t>
            </a:r>
            <a:r>
              <a:rPr spc="-5" dirty="0"/>
              <a:t>gestión</a:t>
            </a:r>
            <a:r>
              <a:rPr spc="-20" dirty="0"/>
              <a:t> </a:t>
            </a:r>
            <a:r>
              <a:rPr dirty="0"/>
              <a:t>y</a:t>
            </a:r>
            <a:r>
              <a:rPr spc="-10" dirty="0"/>
              <a:t> mejora</a:t>
            </a:r>
            <a:r>
              <a:rPr spc="-15" dirty="0"/>
              <a:t> </a:t>
            </a:r>
            <a:r>
              <a:rPr spc="-10" dirty="0"/>
              <a:t>de</a:t>
            </a:r>
            <a:r>
              <a:rPr spc="-20" dirty="0"/>
              <a:t> </a:t>
            </a:r>
            <a:r>
              <a:rPr dirty="0"/>
              <a:t>la</a:t>
            </a:r>
            <a:r>
              <a:rPr spc="-10" dirty="0"/>
              <a:t> calidad</a:t>
            </a:r>
            <a:r>
              <a:rPr spc="-25" dirty="0"/>
              <a:t> </a:t>
            </a:r>
            <a:r>
              <a:rPr spc="-10" dirty="0"/>
              <a:t>del</a:t>
            </a:r>
            <a:r>
              <a:rPr spc="-5" dirty="0"/>
              <a:t> </a:t>
            </a:r>
            <a:r>
              <a:rPr dirty="0"/>
              <a:t>servicio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2999" y="878993"/>
            <a:ext cx="8527415" cy="2152650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981075">
              <a:lnSpc>
                <a:spcPct val="100000"/>
              </a:lnSpc>
              <a:spcBef>
                <a:spcPts val="965"/>
              </a:spcBef>
            </a:pPr>
            <a:r>
              <a:rPr sz="2400" spc="-1110" baseline="6944" dirty="0">
                <a:solidFill>
                  <a:srgbClr val="D1282D"/>
                </a:solidFill>
                <a:latin typeface="Gill Sans MT"/>
                <a:cs typeface="Gill Sans MT"/>
              </a:rPr>
              <a:t>S</a:t>
            </a:r>
            <a:r>
              <a:rPr sz="1800" spc="-680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400" spc="-202" baseline="6944" dirty="0">
                <a:solidFill>
                  <a:srgbClr val="D1282D"/>
                </a:solidFill>
                <a:latin typeface="Gill Sans MT"/>
                <a:cs typeface="Gill Sans MT"/>
              </a:rPr>
              <a:t>u</a:t>
            </a:r>
            <a:r>
              <a:rPr sz="1800" spc="-869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400" baseline="6944" dirty="0">
                <a:solidFill>
                  <a:srgbClr val="D1282D"/>
                </a:solidFill>
                <a:latin typeface="Gill Sans MT"/>
                <a:cs typeface="Gill Sans MT"/>
              </a:rPr>
              <a:t>b</a:t>
            </a:r>
            <a:r>
              <a:rPr sz="2400" spc="-712" baseline="6944" dirty="0">
                <a:solidFill>
                  <a:srgbClr val="D1282D"/>
                </a:solidFill>
                <a:latin typeface="Gill Sans MT"/>
                <a:cs typeface="Gill Sans MT"/>
              </a:rPr>
              <a:t>t</a:t>
            </a:r>
            <a:r>
              <a:rPr sz="1800" spc="-465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400" spc="-15" baseline="6944" dirty="0">
                <a:solidFill>
                  <a:srgbClr val="D1282D"/>
                </a:solidFill>
                <a:latin typeface="Gill Sans MT"/>
                <a:cs typeface="Gill Sans MT"/>
              </a:rPr>
              <a:t>í</a:t>
            </a:r>
            <a:r>
              <a:rPr sz="2400" spc="-652" baseline="6944" dirty="0">
                <a:solidFill>
                  <a:srgbClr val="D1282D"/>
                </a:solidFill>
                <a:latin typeface="Gill Sans MT"/>
                <a:cs typeface="Gill Sans MT"/>
              </a:rPr>
              <a:t>t</a:t>
            </a:r>
            <a:r>
              <a:rPr sz="1800" spc="-44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400" spc="-555" baseline="6944" dirty="0">
                <a:solidFill>
                  <a:srgbClr val="D1282D"/>
                </a:solidFill>
                <a:latin typeface="Gill Sans MT"/>
                <a:cs typeface="Gill Sans MT"/>
              </a:rPr>
              <a:t>u</a:t>
            </a:r>
            <a:r>
              <a:rPr sz="1800" spc="-35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400" spc="-487" baseline="6944" dirty="0">
                <a:solidFill>
                  <a:srgbClr val="D1282D"/>
                </a:solidFill>
                <a:latin typeface="Gill Sans MT"/>
                <a:cs typeface="Gill Sans MT"/>
              </a:rPr>
              <a:t>l</a:t>
            </a:r>
            <a:r>
              <a:rPr sz="1800" spc="-68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400" spc="-7" baseline="6944" dirty="0">
                <a:solidFill>
                  <a:srgbClr val="D1282D"/>
                </a:solidFill>
                <a:latin typeface="Gill Sans MT"/>
                <a:cs typeface="Gill Sans MT"/>
              </a:rPr>
              <a:t>o</a:t>
            </a:r>
            <a:r>
              <a:rPr sz="2400" spc="-217" baseline="6944" dirty="0">
                <a:solidFill>
                  <a:srgbClr val="D1282D"/>
                </a:solidFill>
                <a:latin typeface="Gill Sans MT"/>
                <a:cs typeface="Gill Sans MT"/>
              </a:rPr>
              <a:t> </a:t>
            </a:r>
            <a:r>
              <a:rPr sz="1800" spc="-780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400" spc="-52" baseline="6944" dirty="0">
                <a:solidFill>
                  <a:srgbClr val="D1282D"/>
                </a:solidFill>
                <a:latin typeface="Gill Sans MT"/>
                <a:cs typeface="Gill Sans MT"/>
              </a:rPr>
              <a:t>1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e l</a:t>
            </a:r>
            <a:r>
              <a:rPr sz="1800" spc="-1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s </a:t>
            </a:r>
            <a:r>
              <a:rPr sz="1800" spc="5" dirty="0">
                <a:solidFill>
                  <a:srgbClr val="FFFFFF"/>
                </a:solidFill>
                <a:latin typeface="Gill Sans MT"/>
                <a:cs typeface="Gill Sans MT"/>
              </a:rPr>
              <a:t>De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fic</a:t>
            </a:r>
            <a:r>
              <a:rPr sz="1800" spc="-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1800" spc="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ncias</a:t>
            </a:r>
            <a:endParaRPr sz="1800">
              <a:latin typeface="Gill Sans MT"/>
              <a:cs typeface="Gill Sans MT"/>
            </a:endParaRPr>
          </a:p>
          <a:p>
            <a:pPr marL="508000" marR="43180" indent="-457200">
              <a:lnSpc>
                <a:spcPct val="100000"/>
              </a:lnSpc>
              <a:spcBef>
                <a:spcPts val="1255"/>
              </a:spcBef>
              <a:buFont typeface="Wingdings"/>
              <a:buChar char=""/>
              <a:tabLst>
                <a:tab pos="507365" algn="l"/>
                <a:tab pos="508000" algn="l"/>
              </a:tabLst>
            </a:pPr>
            <a:r>
              <a:rPr sz="2600" dirty="0">
                <a:solidFill>
                  <a:srgbClr val="C00000"/>
                </a:solidFill>
                <a:latin typeface="Gill Sans MT"/>
                <a:cs typeface="Gill Sans MT"/>
              </a:rPr>
              <a:t>Deficiencia</a:t>
            </a:r>
            <a:r>
              <a:rPr sz="2600" spc="-1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2600" dirty="0">
                <a:solidFill>
                  <a:srgbClr val="C00000"/>
                </a:solidFill>
                <a:latin typeface="Gill Sans MT"/>
                <a:cs typeface="Gill Sans MT"/>
              </a:rPr>
              <a:t>3:</a:t>
            </a:r>
            <a:r>
              <a:rPr sz="2600" spc="-229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2600" i="1" spc="-5" dirty="0">
                <a:latin typeface="Gill Sans MT"/>
                <a:cs typeface="Gill Sans MT"/>
              </a:rPr>
              <a:t>Discrepancia</a:t>
            </a:r>
            <a:r>
              <a:rPr sz="2600" i="1" dirty="0">
                <a:latin typeface="Gill Sans MT"/>
                <a:cs typeface="Gill Sans MT"/>
              </a:rPr>
              <a:t> </a:t>
            </a:r>
            <a:r>
              <a:rPr sz="2600" i="1" spc="-10" dirty="0">
                <a:latin typeface="Gill Sans MT"/>
                <a:cs typeface="Gill Sans MT"/>
              </a:rPr>
              <a:t>entre</a:t>
            </a:r>
            <a:r>
              <a:rPr sz="2600" i="1" spc="-15" dirty="0">
                <a:latin typeface="Gill Sans MT"/>
                <a:cs typeface="Gill Sans MT"/>
              </a:rPr>
              <a:t> </a:t>
            </a:r>
            <a:r>
              <a:rPr sz="2600" i="1" dirty="0">
                <a:latin typeface="Gill Sans MT"/>
                <a:cs typeface="Gill Sans MT"/>
              </a:rPr>
              <a:t>las</a:t>
            </a:r>
            <a:r>
              <a:rPr sz="2600" i="1" spc="-5" dirty="0">
                <a:latin typeface="Gill Sans MT"/>
                <a:cs typeface="Gill Sans MT"/>
              </a:rPr>
              <a:t> </a:t>
            </a:r>
            <a:r>
              <a:rPr sz="2600" i="1" spc="-10" dirty="0">
                <a:latin typeface="Gill Sans MT"/>
                <a:cs typeface="Gill Sans MT"/>
              </a:rPr>
              <a:t>especificaciones </a:t>
            </a:r>
            <a:r>
              <a:rPr sz="2600" i="1" spc="-5" dirty="0">
                <a:latin typeface="Gill Sans MT"/>
                <a:cs typeface="Gill Sans MT"/>
              </a:rPr>
              <a:t>de calidad </a:t>
            </a:r>
            <a:r>
              <a:rPr sz="2600" i="1" spc="-705" dirty="0">
                <a:latin typeface="Gill Sans MT"/>
                <a:cs typeface="Gill Sans MT"/>
              </a:rPr>
              <a:t> </a:t>
            </a:r>
            <a:r>
              <a:rPr sz="2600" i="1" spc="-5" dirty="0">
                <a:latin typeface="Gill Sans MT"/>
                <a:cs typeface="Gill Sans MT"/>
              </a:rPr>
              <a:t>del</a:t>
            </a:r>
            <a:r>
              <a:rPr sz="2600" i="1" dirty="0">
                <a:latin typeface="Gill Sans MT"/>
                <a:cs typeface="Gill Sans MT"/>
              </a:rPr>
              <a:t> </a:t>
            </a:r>
            <a:r>
              <a:rPr sz="2600" i="1" spc="5" dirty="0">
                <a:latin typeface="Gill Sans MT"/>
                <a:cs typeface="Gill Sans MT"/>
              </a:rPr>
              <a:t>servicio</a:t>
            </a:r>
            <a:r>
              <a:rPr sz="2600" i="1" spc="-15" dirty="0">
                <a:latin typeface="Gill Sans MT"/>
                <a:cs typeface="Gill Sans MT"/>
              </a:rPr>
              <a:t> </a:t>
            </a:r>
            <a:r>
              <a:rPr sz="2600" i="1" dirty="0">
                <a:latin typeface="Gill Sans MT"/>
                <a:cs typeface="Gill Sans MT"/>
              </a:rPr>
              <a:t>y </a:t>
            </a:r>
            <a:r>
              <a:rPr sz="2600" i="1" spc="-5" dirty="0">
                <a:latin typeface="Gill Sans MT"/>
                <a:cs typeface="Gill Sans MT"/>
              </a:rPr>
              <a:t>la</a:t>
            </a:r>
            <a:r>
              <a:rPr sz="2600" i="1" spc="-15" dirty="0">
                <a:latin typeface="Gill Sans MT"/>
                <a:cs typeface="Gill Sans MT"/>
              </a:rPr>
              <a:t> </a:t>
            </a:r>
            <a:r>
              <a:rPr sz="2600" i="1" spc="-5" dirty="0">
                <a:latin typeface="Gill Sans MT"/>
                <a:cs typeface="Gill Sans MT"/>
              </a:rPr>
              <a:t>prestación del</a:t>
            </a:r>
            <a:r>
              <a:rPr sz="2600" i="1" spc="-10" dirty="0">
                <a:latin typeface="Gill Sans MT"/>
                <a:cs typeface="Gill Sans MT"/>
              </a:rPr>
              <a:t> </a:t>
            </a:r>
            <a:r>
              <a:rPr sz="2600" i="1" dirty="0">
                <a:latin typeface="Gill Sans MT"/>
                <a:cs typeface="Gill Sans MT"/>
              </a:rPr>
              <a:t>mismo</a:t>
            </a:r>
            <a:endParaRPr sz="26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C00000"/>
              </a:buClr>
              <a:buFont typeface="Wingdings"/>
              <a:buChar char=""/>
            </a:pPr>
            <a:endParaRPr sz="2650">
              <a:latin typeface="Gill Sans MT"/>
              <a:cs typeface="Gill Sans MT"/>
            </a:endParaRPr>
          </a:p>
          <a:p>
            <a:pPr marL="508000" indent="-457200">
              <a:lnSpc>
                <a:spcPct val="100000"/>
              </a:lnSpc>
              <a:buClr>
                <a:srgbClr val="C00000"/>
              </a:buClr>
              <a:buFont typeface="Wingdings"/>
              <a:buChar char=""/>
              <a:tabLst>
                <a:tab pos="507365" algn="l"/>
                <a:tab pos="508000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Causas</a:t>
            </a:r>
            <a:r>
              <a:rPr sz="2600" spc="-1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que</a:t>
            </a:r>
            <a:r>
              <a:rPr sz="2600" spc="-30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la</a:t>
            </a:r>
            <a:r>
              <a:rPr sz="2600" spc="-1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originan:</a:t>
            </a:r>
            <a:endParaRPr sz="260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3783" y="2990773"/>
            <a:ext cx="1536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C00000"/>
                </a:solidFill>
                <a:latin typeface="Wingdings"/>
                <a:cs typeface="Wingdings"/>
              </a:rPr>
              <a:t></a:t>
            </a:r>
            <a:endParaRPr sz="22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solidFill>
                  <a:srgbClr val="C00000"/>
                </a:solidFill>
                <a:latin typeface="Wingdings"/>
                <a:cs typeface="Wingdings"/>
              </a:rPr>
              <a:t></a:t>
            </a:r>
            <a:endParaRPr sz="2200">
              <a:latin typeface="Wingdings"/>
              <a:cs typeface="Wingding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60983" y="3006255"/>
            <a:ext cx="423227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latin typeface="Gill Sans MT"/>
                <a:cs typeface="Gill Sans MT"/>
              </a:rPr>
              <a:t>Falta </a:t>
            </a:r>
            <a:r>
              <a:rPr sz="2200" spc="-10" dirty="0">
                <a:latin typeface="Gill Sans MT"/>
                <a:cs typeface="Gill Sans MT"/>
              </a:rPr>
              <a:t>de </a:t>
            </a:r>
            <a:r>
              <a:rPr sz="2200" spc="-5" dirty="0">
                <a:latin typeface="Gill Sans MT"/>
                <a:cs typeface="Gill Sans MT"/>
              </a:rPr>
              <a:t>sentido de </a:t>
            </a:r>
            <a:r>
              <a:rPr sz="2200" spc="-10" dirty="0">
                <a:latin typeface="Gill Sans MT"/>
                <a:cs typeface="Gill Sans MT"/>
              </a:rPr>
              <a:t>trabajo </a:t>
            </a:r>
            <a:r>
              <a:rPr sz="2200" dirty="0">
                <a:latin typeface="Gill Sans MT"/>
                <a:cs typeface="Gill Sans MT"/>
              </a:rPr>
              <a:t>en </a:t>
            </a:r>
            <a:r>
              <a:rPr sz="2200" spc="-5" dirty="0">
                <a:latin typeface="Gill Sans MT"/>
                <a:cs typeface="Gill Sans MT"/>
              </a:rPr>
              <a:t>equipo </a:t>
            </a:r>
            <a:r>
              <a:rPr sz="2200" spc="-600" dirty="0">
                <a:latin typeface="Gill Sans MT"/>
                <a:cs typeface="Gill Sans MT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Desajuste entre</a:t>
            </a:r>
            <a:r>
              <a:rPr sz="2200" spc="-5" dirty="0">
                <a:latin typeface="Gill Sans MT"/>
                <a:cs typeface="Gill Sans MT"/>
              </a:rPr>
              <a:t> los</a:t>
            </a:r>
            <a:r>
              <a:rPr sz="2200" spc="-20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empleados</a:t>
            </a:r>
            <a:r>
              <a:rPr sz="2200" spc="-15" dirty="0">
                <a:latin typeface="Gill Sans MT"/>
                <a:cs typeface="Gill Sans MT"/>
              </a:rPr>
              <a:t> </a:t>
            </a:r>
            <a:r>
              <a:rPr sz="2200" dirty="0">
                <a:latin typeface="Gill Sans MT"/>
                <a:cs typeface="Gill Sans MT"/>
              </a:rPr>
              <a:t>y</a:t>
            </a:r>
            <a:r>
              <a:rPr sz="2200" spc="-5" dirty="0">
                <a:latin typeface="Gill Sans MT"/>
                <a:cs typeface="Gill Sans MT"/>
              </a:rPr>
              <a:t> sus</a:t>
            </a:r>
            <a:endParaRPr sz="2200">
              <a:latin typeface="Gill Sans MT"/>
              <a:cs typeface="Gill Sans MT"/>
            </a:endParaRPr>
          </a:p>
          <a:p>
            <a:pPr marR="491490" algn="ctr">
              <a:lnSpc>
                <a:spcPts val="2640"/>
              </a:lnSpc>
            </a:pPr>
            <a:r>
              <a:rPr sz="2200" spc="-5" dirty="0">
                <a:latin typeface="Gill Sans MT"/>
                <a:cs typeface="Gill Sans MT"/>
              </a:rPr>
              <a:t>funciones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3783" y="3995534"/>
            <a:ext cx="15367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C00000"/>
                </a:solidFill>
                <a:latin typeface="Wingdings"/>
                <a:cs typeface="Wingdings"/>
              </a:rPr>
              <a:t></a:t>
            </a:r>
            <a:endParaRPr sz="2200">
              <a:latin typeface="Wingdings"/>
              <a:cs typeface="Wingdings"/>
            </a:endParaRPr>
          </a:p>
          <a:p>
            <a:pPr marL="12700">
              <a:lnSpc>
                <a:spcPts val="2640"/>
              </a:lnSpc>
            </a:pPr>
            <a:r>
              <a:rPr sz="2200" dirty="0">
                <a:solidFill>
                  <a:srgbClr val="C00000"/>
                </a:solidFill>
                <a:latin typeface="Wingdings"/>
                <a:cs typeface="Wingdings"/>
              </a:rPr>
              <a:t></a:t>
            </a:r>
            <a:endParaRPr sz="22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solidFill>
                  <a:srgbClr val="C00000"/>
                </a:solidFill>
                <a:latin typeface="Wingdings"/>
                <a:cs typeface="Wingdings"/>
              </a:rPr>
              <a:t></a:t>
            </a:r>
            <a:endParaRPr sz="2200">
              <a:latin typeface="Wingdings"/>
              <a:cs typeface="Wingding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60983" y="4012095"/>
            <a:ext cx="526415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latin typeface="Gill Sans MT"/>
                <a:cs typeface="Gill Sans MT"/>
              </a:rPr>
              <a:t>Desajuste entre </a:t>
            </a:r>
            <a:r>
              <a:rPr sz="2200" spc="-5" dirty="0">
                <a:latin typeface="Gill Sans MT"/>
                <a:cs typeface="Gill Sans MT"/>
              </a:rPr>
              <a:t>la tecnología </a:t>
            </a:r>
            <a:r>
              <a:rPr sz="2200" dirty="0">
                <a:latin typeface="Gill Sans MT"/>
                <a:cs typeface="Gill Sans MT"/>
              </a:rPr>
              <a:t>y </a:t>
            </a:r>
            <a:r>
              <a:rPr sz="2200" spc="-5" dirty="0">
                <a:latin typeface="Gill Sans MT"/>
                <a:cs typeface="Gill Sans MT"/>
              </a:rPr>
              <a:t>las funciones </a:t>
            </a:r>
            <a:r>
              <a:rPr sz="2200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Sistemas de </a:t>
            </a:r>
            <a:r>
              <a:rPr sz="2200" dirty="0">
                <a:latin typeface="Gill Sans MT"/>
                <a:cs typeface="Gill Sans MT"/>
              </a:rPr>
              <a:t>supervisión y </a:t>
            </a:r>
            <a:r>
              <a:rPr sz="2200" spc="-15" dirty="0">
                <a:latin typeface="Gill Sans MT"/>
                <a:cs typeface="Gill Sans MT"/>
              </a:rPr>
              <a:t>control </a:t>
            </a:r>
            <a:r>
              <a:rPr sz="2200" spc="-5" dirty="0">
                <a:latin typeface="Gill Sans MT"/>
                <a:cs typeface="Gill Sans MT"/>
              </a:rPr>
              <a:t>inadecuados </a:t>
            </a:r>
            <a:r>
              <a:rPr sz="2200" spc="-600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Existencia</a:t>
            </a:r>
            <a:r>
              <a:rPr sz="2200" spc="-10" dirty="0">
                <a:latin typeface="Gill Sans MT"/>
                <a:cs typeface="Gill Sans MT"/>
              </a:rPr>
              <a:t> de</a:t>
            </a:r>
            <a:r>
              <a:rPr sz="2200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conflictos</a:t>
            </a:r>
            <a:r>
              <a:rPr sz="2200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funcionales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099" y="5001374"/>
            <a:ext cx="27495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C00000"/>
                </a:solidFill>
                <a:latin typeface="Wingdings"/>
                <a:cs typeface="Wingdings"/>
              </a:rPr>
              <a:t></a:t>
            </a:r>
            <a:endParaRPr sz="2200">
              <a:latin typeface="Wingdings"/>
              <a:cs typeface="Wingding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8299" y="5017935"/>
            <a:ext cx="213233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u="sng" spc="-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Recomendaciones: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03783" y="5337619"/>
            <a:ext cx="1422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C00000"/>
                </a:solidFill>
                <a:latin typeface="Wingdings"/>
                <a:cs typeface="Wingdings"/>
              </a:rPr>
              <a:t>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60983" y="5352732"/>
            <a:ext cx="63690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Gill Sans MT"/>
                <a:cs typeface="Gill Sans MT"/>
              </a:rPr>
              <a:t>Asegurar</a:t>
            </a:r>
            <a:r>
              <a:rPr sz="2000" dirty="0">
                <a:latin typeface="Gill Sans MT"/>
                <a:cs typeface="Gill Sans MT"/>
              </a:rPr>
              <a:t> que</a:t>
            </a:r>
            <a:r>
              <a:rPr sz="2000" spc="-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la</a:t>
            </a:r>
            <a:r>
              <a:rPr sz="2000" spc="-5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prestación</a:t>
            </a:r>
            <a:r>
              <a:rPr sz="2000" spc="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del</a:t>
            </a:r>
            <a:r>
              <a:rPr sz="2000" dirty="0">
                <a:latin typeface="Gill Sans MT"/>
                <a:cs typeface="Gill Sans MT"/>
              </a:rPr>
              <a:t> </a:t>
            </a:r>
            <a:r>
              <a:rPr sz="2000" spc="5" dirty="0">
                <a:latin typeface="Gill Sans MT"/>
                <a:cs typeface="Gill Sans MT"/>
              </a:rPr>
              <a:t>servicio</a:t>
            </a:r>
            <a:r>
              <a:rPr sz="2000" dirty="0">
                <a:latin typeface="Gill Sans MT"/>
                <a:cs typeface="Gill Sans MT"/>
              </a:rPr>
              <a:t> cumple</a:t>
            </a:r>
            <a:r>
              <a:rPr sz="2000" spc="-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los</a:t>
            </a:r>
            <a:r>
              <a:rPr sz="2000" spc="-5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estándares</a:t>
            </a:r>
            <a:endParaRPr sz="2000">
              <a:latin typeface="Gill Sans MT"/>
              <a:cs typeface="Gill Sans MT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859997" y="2348649"/>
            <a:ext cx="4140200" cy="4311650"/>
            <a:chOff x="4859997" y="2348649"/>
            <a:chExt cx="4140200" cy="4311650"/>
          </a:xfrm>
        </p:grpSpPr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06680" y="2348649"/>
              <a:ext cx="2761195" cy="153611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106680" y="2349004"/>
              <a:ext cx="2761615" cy="1536700"/>
            </a:xfrm>
            <a:custGeom>
              <a:avLst/>
              <a:gdLst/>
              <a:ahLst/>
              <a:cxnLst/>
              <a:rect l="l" t="t" r="r" b="b"/>
              <a:pathLst>
                <a:path w="2761615" h="1536700">
                  <a:moveTo>
                    <a:pt x="0" y="0"/>
                  </a:moveTo>
                  <a:lnTo>
                    <a:pt x="2761195" y="0"/>
                  </a:lnTo>
                  <a:lnTo>
                    <a:pt x="2761195" y="1536115"/>
                  </a:lnTo>
                  <a:lnTo>
                    <a:pt x="0" y="153611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859997" y="6120002"/>
              <a:ext cx="4140200" cy="540385"/>
            </a:xfrm>
            <a:custGeom>
              <a:avLst/>
              <a:gdLst/>
              <a:ahLst/>
              <a:cxnLst/>
              <a:rect l="l" t="t" r="r" b="b"/>
              <a:pathLst>
                <a:path w="4140200" h="540384">
                  <a:moveTo>
                    <a:pt x="2069998" y="539991"/>
                  </a:moveTo>
                  <a:lnTo>
                    <a:pt x="0" y="539991"/>
                  </a:lnTo>
                  <a:lnTo>
                    <a:pt x="0" y="0"/>
                  </a:lnTo>
                  <a:lnTo>
                    <a:pt x="4139996" y="0"/>
                  </a:lnTo>
                  <a:lnTo>
                    <a:pt x="4139996" y="539991"/>
                  </a:lnTo>
                  <a:lnTo>
                    <a:pt x="2069998" y="5399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295"/>
              </a:lnSpc>
            </a:pPr>
            <a:r>
              <a:rPr spc="-5" dirty="0"/>
              <a:t>Dirección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Operaciones</a:t>
            </a:r>
            <a:r>
              <a:rPr spc="-10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5" dirty="0"/>
              <a:t>Servicios</a:t>
            </a:r>
          </a:p>
          <a:p>
            <a:pPr algn="ctr">
              <a:lnSpc>
                <a:spcPts val="1545"/>
              </a:lnSpc>
            </a:pP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Grado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en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Ciencia</a:t>
            </a:r>
            <a:r>
              <a:rPr i="0" spc="-15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Gestión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Ingeniería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de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Servicios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9156700" cy="6864350"/>
            <a:chOff x="-6350" y="0"/>
            <a:chExt cx="9156700" cy="6864350"/>
          </a:xfrm>
        </p:grpSpPr>
        <p:sp>
          <p:nvSpPr>
            <p:cNvPr id="3" name="object 3"/>
            <p:cNvSpPr/>
            <p:nvPr/>
          </p:nvSpPr>
          <p:spPr>
            <a:xfrm>
              <a:off x="9001073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570" y="0"/>
                  </a:moveTo>
                  <a:lnTo>
                    <a:pt x="0" y="0"/>
                  </a:lnTo>
                  <a:lnTo>
                    <a:pt x="0" y="1371231"/>
                  </a:lnTo>
                  <a:lnTo>
                    <a:pt x="71285" y="1371231"/>
                  </a:lnTo>
                  <a:lnTo>
                    <a:pt x="142570" y="1371231"/>
                  </a:lnTo>
                  <a:lnTo>
                    <a:pt x="142570" y="0"/>
                  </a:lnTo>
                  <a:close/>
                </a:path>
              </a:pathLst>
            </a:custGeom>
            <a:solidFill>
              <a:srgbClr val="D02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001073" y="1371244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570" y="0"/>
                  </a:moveTo>
                  <a:lnTo>
                    <a:pt x="0" y="0"/>
                  </a:lnTo>
                  <a:lnTo>
                    <a:pt x="0" y="5486031"/>
                  </a:lnTo>
                  <a:lnTo>
                    <a:pt x="71285" y="5486031"/>
                  </a:lnTo>
                  <a:lnTo>
                    <a:pt x="142570" y="5486031"/>
                  </a:lnTo>
                  <a:lnTo>
                    <a:pt x="1425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4750"/>
              <a:ext cx="9143631" cy="90289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000838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9143631" y="0"/>
                  </a:moveTo>
                  <a:lnTo>
                    <a:pt x="0" y="0"/>
                  </a:lnTo>
                  <a:lnTo>
                    <a:pt x="0" y="856805"/>
                  </a:lnTo>
                  <a:lnTo>
                    <a:pt x="9143631" y="856805"/>
                  </a:lnTo>
                  <a:lnTo>
                    <a:pt x="91436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6857644"/>
              <a:ext cx="4508500" cy="0"/>
            </a:xfrm>
            <a:custGeom>
              <a:avLst/>
              <a:gdLst/>
              <a:ahLst/>
              <a:cxnLst/>
              <a:rect l="l" t="t" r="r" b="b"/>
              <a:pathLst>
                <a:path w="4508500">
                  <a:moveTo>
                    <a:pt x="4508284" y="0"/>
                  </a:moveTo>
                  <a:lnTo>
                    <a:pt x="0" y="0"/>
                  </a:lnTo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5994538"/>
              <a:ext cx="9144000" cy="12700"/>
            </a:xfrm>
            <a:custGeom>
              <a:avLst/>
              <a:gdLst/>
              <a:ahLst/>
              <a:cxnLst/>
              <a:rect l="l" t="t" r="r" b="b"/>
              <a:pathLst>
                <a:path w="9144000" h="12700">
                  <a:moveTo>
                    <a:pt x="0" y="12599"/>
                  </a:moveTo>
                  <a:lnTo>
                    <a:pt x="9143631" y="12599"/>
                  </a:lnTo>
                  <a:lnTo>
                    <a:pt x="9143631" y="0"/>
                  </a:lnTo>
                  <a:lnTo>
                    <a:pt x="0" y="0"/>
                  </a:lnTo>
                  <a:lnTo>
                    <a:pt x="0" y="125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08284" y="6857644"/>
              <a:ext cx="4635500" cy="0"/>
            </a:xfrm>
            <a:custGeom>
              <a:avLst/>
              <a:gdLst/>
              <a:ahLst/>
              <a:cxnLst/>
              <a:rect l="l" t="t" r="r" b="b"/>
              <a:pathLst>
                <a:path w="4635500">
                  <a:moveTo>
                    <a:pt x="4635347" y="0"/>
                  </a:moveTo>
                  <a:lnTo>
                    <a:pt x="0" y="0"/>
                  </a:lnTo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24" y="6137287"/>
              <a:ext cx="1423784" cy="54251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0" y="957237"/>
              <a:ext cx="3150870" cy="375920"/>
            </a:xfrm>
            <a:custGeom>
              <a:avLst/>
              <a:gdLst/>
              <a:ahLst/>
              <a:cxnLst/>
              <a:rect l="l" t="t" r="r" b="b"/>
              <a:pathLst>
                <a:path w="3150870" h="375919">
                  <a:moveTo>
                    <a:pt x="3150717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575358" y="375843"/>
                  </a:lnTo>
                  <a:lnTo>
                    <a:pt x="3150717" y="375843"/>
                  </a:lnTo>
                  <a:lnTo>
                    <a:pt x="3150717" y="0"/>
                  </a:lnTo>
                  <a:close/>
                </a:path>
              </a:pathLst>
            </a:custGeom>
            <a:solidFill>
              <a:srgbClr val="0C0C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355" y="957237"/>
              <a:ext cx="3556000" cy="375920"/>
            </a:xfrm>
            <a:custGeom>
              <a:avLst/>
              <a:gdLst/>
              <a:ahLst/>
              <a:cxnLst/>
              <a:rect l="l" t="t" r="r" b="b"/>
              <a:pathLst>
                <a:path w="3556000" h="375919">
                  <a:moveTo>
                    <a:pt x="3555720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778038" y="375843"/>
                  </a:lnTo>
                  <a:lnTo>
                    <a:pt x="3555720" y="375843"/>
                  </a:lnTo>
                  <a:lnTo>
                    <a:pt x="3555720" y="0"/>
                  </a:lnTo>
                  <a:close/>
                </a:path>
              </a:pathLst>
            </a:custGeom>
            <a:solidFill>
              <a:srgbClr val="D02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395274"/>
              <a:ext cx="8496935" cy="561975"/>
            </a:xfrm>
            <a:custGeom>
              <a:avLst/>
              <a:gdLst/>
              <a:ahLst/>
              <a:cxnLst/>
              <a:rect l="l" t="t" r="r" b="b"/>
              <a:pathLst>
                <a:path w="8496935" h="561975">
                  <a:moveTo>
                    <a:pt x="8496719" y="0"/>
                  </a:moveTo>
                  <a:lnTo>
                    <a:pt x="0" y="0"/>
                  </a:lnTo>
                  <a:lnTo>
                    <a:pt x="0" y="561606"/>
                  </a:lnTo>
                  <a:lnTo>
                    <a:pt x="4248365" y="561606"/>
                  </a:lnTo>
                  <a:lnTo>
                    <a:pt x="8496719" y="561606"/>
                  </a:lnTo>
                  <a:lnTo>
                    <a:pt x="8496719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97674" y="428294"/>
            <a:ext cx="7651750" cy="83566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76530">
              <a:lnSpc>
                <a:spcPct val="100000"/>
              </a:lnSpc>
              <a:spcBef>
                <a:spcPts val="135"/>
              </a:spcBef>
            </a:pPr>
            <a:r>
              <a:rPr sz="1750" b="1" spc="15" dirty="0">
                <a:solidFill>
                  <a:srgbClr val="FFFFFF"/>
                </a:solidFill>
                <a:latin typeface="Gill Sans Ultra Bold"/>
                <a:cs typeface="Gill Sans Ultra Bold"/>
              </a:rPr>
              <a:t>1.1.</a:t>
            </a:r>
            <a:r>
              <a:rPr sz="1750" b="1" spc="-90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1750" b="1" spc="20" dirty="0">
                <a:solidFill>
                  <a:srgbClr val="FFFFFF"/>
                </a:solidFill>
                <a:latin typeface="Gill Sans Ultra Bold"/>
                <a:cs typeface="Gill Sans Ultra Bold"/>
              </a:rPr>
              <a:t>La</a:t>
            </a:r>
            <a:r>
              <a:rPr sz="1750" b="1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1750" b="1" spc="10" dirty="0">
                <a:solidFill>
                  <a:srgbClr val="FFFFFF"/>
                </a:solidFill>
                <a:latin typeface="Gill Sans Ultra Bold"/>
                <a:cs typeface="Gill Sans Ultra Bold"/>
              </a:rPr>
              <a:t>estrategia</a:t>
            </a:r>
            <a:r>
              <a:rPr sz="1750" b="1" spc="15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1750" b="1" spc="25" dirty="0">
                <a:solidFill>
                  <a:srgbClr val="FFFFFF"/>
                </a:solidFill>
                <a:latin typeface="Gill Sans Ultra Bold"/>
                <a:cs typeface="Gill Sans Ultra Bold"/>
              </a:rPr>
              <a:t>de</a:t>
            </a:r>
            <a:r>
              <a:rPr sz="1750" b="1" spc="15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1750" b="1" spc="10" dirty="0">
                <a:solidFill>
                  <a:srgbClr val="FFFFFF"/>
                </a:solidFill>
                <a:latin typeface="Gill Sans Ultra Bold"/>
                <a:cs typeface="Gill Sans Ultra Bold"/>
              </a:rPr>
              <a:t>operaciones:</a:t>
            </a:r>
            <a:r>
              <a:rPr sz="1750" b="1" spc="-95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1750" b="1" spc="20" dirty="0">
                <a:solidFill>
                  <a:srgbClr val="FFFFFF"/>
                </a:solidFill>
                <a:latin typeface="Gill Sans Ultra Bold"/>
                <a:cs typeface="Gill Sans Ultra Bold"/>
              </a:rPr>
              <a:t>concepto</a:t>
            </a:r>
            <a:r>
              <a:rPr sz="1750" b="1" spc="10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1750" b="1" spc="25" dirty="0">
                <a:solidFill>
                  <a:srgbClr val="FFFFFF"/>
                </a:solidFill>
                <a:latin typeface="Gill Sans Ultra Bold"/>
                <a:cs typeface="Gill Sans Ultra Bold"/>
              </a:rPr>
              <a:t>y</a:t>
            </a:r>
            <a:r>
              <a:rPr sz="1750" b="1" spc="10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1750" b="1" spc="20" dirty="0">
                <a:solidFill>
                  <a:srgbClr val="FFFFFF"/>
                </a:solidFill>
                <a:latin typeface="Gill Sans Ultra Bold"/>
                <a:cs typeface="Gill Sans Ultra Bold"/>
              </a:rPr>
              <a:t>alcance</a:t>
            </a:r>
            <a:endParaRPr sz="1750">
              <a:latin typeface="Gill Sans Ultra Bold"/>
              <a:cs typeface="Gill Sans Ultra Bold"/>
            </a:endParaRPr>
          </a:p>
          <a:p>
            <a:pPr marL="25400">
              <a:lnSpc>
                <a:spcPct val="100000"/>
              </a:lnSpc>
              <a:spcBef>
                <a:spcPts val="740"/>
              </a:spcBef>
            </a:pP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1</a:t>
            </a:r>
            <a:r>
              <a:rPr sz="650" spc="5" dirty="0">
                <a:solidFill>
                  <a:srgbClr val="F1F1F1"/>
                </a:solidFill>
                <a:latin typeface="Gill Sans MT"/>
                <a:cs typeface="Gill Sans MT"/>
              </a:rPr>
              <a:t>.</a:t>
            </a:r>
            <a:r>
              <a:rPr sz="650" spc="-35" dirty="0">
                <a:solidFill>
                  <a:srgbClr val="F1F1F1"/>
                </a:solidFill>
                <a:latin typeface="Gill Sans MT"/>
                <a:cs typeface="Gill Sans MT"/>
              </a:rPr>
              <a:t>C</a:t>
            </a:r>
            <a:r>
              <a:rPr sz="650" spc="-65" dirty="0">
                <a:solidFill>
                  <a:srgbClr val="F1F1F1"/>
                </a:solidFill>
                <a:latin typeface="Gill Sans MT"/>
                <a:cs typeface="Gill Sans MT"/>
              </a:rPr>
              <a:t>A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650" spc="-65" dirty="0">
                <a:solidFill>
                  <a:srgbClr val="F1F1F1"/>
                </a:solidFill>
                <a:latin typeface="Gill Sans MT"/>
                <a:cs typeface="Gill Sans MT"/>
              </a:rPr>
              <a:t>P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U</a:t>
            </a:r>
            <a:r>
              <a:rPr sz="65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114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D</a:t>
            </a:r>
            <a:r>
              <a:rPr sz="650" spc="65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ÓS</a:t>
            </a:r>
            <a:r>
              <a:rPr sz="650" spc="-105" dirty="0">
                <a:solidFill>
                  <a:srgbClr val="F1F1F1"/>
                </a:solidFill>
                <a:latin typeface="Gill Sans MT"/>
                <a:cs typeface="Gill Sans MT"/>
              </a:rPr>
              <a:t>T</a:t>
            </a:r>
            <a:r>
              <a:rPr sz="650" spc="-50" dirty="0">
                <a:solidFill>
                  <a:srgbClr val="F1F1F1"/>
                </a:solidFill>
                <a:latin typeface="Gill Sans MT"/>
                <a:cs typeface="Gill Sans MT"/>
              </a:rPr>
              <a:t>OL</a:t>
            </a: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65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endParaRPr sz="650">
              <a:latin typeface="Gill Sans MT"/>
              <a:cs typeface="Gill Sans MT"/>
            </a:endParaRPr>
          </a:p>
          <a:p>
            <a:pPr marL="506730">
              <a:lnSpc>
                <a:spcPct val="100000"/>
              </a:lnSpc>
              <a:spcBef>
                <a:spcPts val="560"/>
              </a:spcBef>
            </a:pPr>
            <a:r>
              <a:rPr sz="1600" spc="-740" dirty="0">
                <a:solidFill>
                  <a:srgbClr val="D0272D"/>
                </a:solidFill>
                <a:latin typeface="Gill Sans MT"/>
                <a:cs typeface="Gill Sans MT"/>
              </a:rPr>
              <a:t>S</a:t>
            </a:r>
            <a:r>
              <a:rPr sz="2700" b="1" spc="-862" baseline="-6172" dirty="0">
                <a:solidFill>
                  <a:srgbClr val="FFFFFF"/>
                </a:solidFill>
                <a:latin typeface="Gill Sans Ultra Bold"/>
                <a:cs typeface="Gill Sans Ultra Bold"/>
              </a:rPr>
              <a:t>E</a:t>
            </a:r>
            <a:r>
              <a:rPr sz="1600" spc="-245" dirty="0">
                <a:solidFill>
                  <a:srgbClr val="D0272D"/>
                </a:solidFill>
                <a:latin typeface="Gill Sans MT"/>
                <a:cs typeface="Gill Sans MT"/>
              </a:rPr>
              <a:t>u</a:t>
            </a:r>
            <a:r>
              <a:rPr sz="2700" b="1" spc="-780" baseline="-6172" dirty="0">
                <a:solidFill>
                  <a:srgbClr val="FFFFFF"/>
                </a:solidFill>
                <a:latin typeface="Gill Sans Ultra Bold"/>
                <a:cs typeface="Gill Sans Ultra Bold"/>
              </a:rPr>
              <a:t>l</a:t>
            </a:r>
            <a:r>
              <a:rPr sz="1600" dirty="0">
                <a:solidFill>
                  <a:srgbClr val="D0272D"/>
                </a:solidFill>
                <a:latin typeface="Gill Sans MT"/>
                <a:cs typeface="Gill Sans MT"/>
              </a:rPr>
              <a:t>b</a:t>
            </a:r>
            <a:r>
              <a:rPr sz="1600" spc="-229" dirty="0">
                <a:solidFill>
                  <a:srgbClr val="D0272D"/>
                </a:solidFill>
                <a:latin typeface="Gill Sans MT"/>
                <a:cs typeface="Gill Sans MT"/>
              </a:rPr>
              <a:t>t</a:t>
            </a:r>
            <a:r>
              <a:rPr sz="2700" b="1" spc="-1612" baseline="-6172" dirty="0">
                <a:solidFill>
                  <a:srgbClr val="FFFFFF"/>
                </a:solidFill>
                <a:latin typeface="Gill Sans Ultra Bold"/>
                <a:cs typeface="Gill Sans Ultra Bold"/>
              </a:rPr>
              <a:t>a</a:t>
            </a:r>
            <a:r>
              <a:rPr sz="1600" spc="-10" dirty="0">
                <a:solidFill>
                  <a:srgbClr val="D0272D"/>
                </a:solidFill>
                <a:latin typeface="Gill Sans MT"/>
                <a:cs typeface="Gill Sans MT"/>
              </a:rPr>
              <a:t>ít</a:t>
            </a:r>
            <a:r>
              <a:rPr sz="1600" spc="-620" dirty="0">
                <a:solidFill>
                  <a:srgbClr val="D0272D"/>
                </a:solidFill>
                <a:latin typeface="Gill Sans MT"/>
                <a:cs typeface="Gill Sans MT"/>
              </a:rPr>
              <a:t>u</a:t>
            </a:r>
            <a:r>
              <a:rPr sz="2700" b="1" spc="-217" baseline="-6172" dirty="0">
                <a:solidFill>
                  <a:srgbClr val="FFFFFF"/>
                </a:solidFill>
                <a:latin typeface="Gill Sans Ultra Bold"/>
                <a:cs typeface="Gill Sans Ultra Bold"/>
              </a:rPr>
              <a:t>l</a:t>
            </a:r>
            <a:r>
              <a:rPr sz="1600" spc="-215" dirty="0">
                <a:solidFill>
                  <a:srgbClr val="D0272D"/>
                </a:solidFill>
                <a:latin typeface="Gill Sans MT"/>
                <a:cs typeface="Gill Sans MT"/>
              </a:rPr>
              <a:t>l</a:t>
            </a:r>
            <a:r>
              <a:rPr sz="2700" b="1" spc="-1470" baseline="-6172" dirty="0">
                <a:solidFill>
                  <a:srgbClr val="FFFFFF"/>
                </a:solidFill>
                <a:latin typeface="Gill Sans Ultra Bold"/>
                <a:cs typeface="Gill Sans Ultra Bold"/>
              </a:rPr>
              <a:t>c</a:t>
            </a:r>
            <a:r>
              <a:rPr sz="1600" spc="75" dirty="0">
                <a:solidFill>
                  <a:srgbClr val="D0272D"/>
                </a:solidFill>
                <a:latin typeface="Gill Sans MT"/>
                <a:cs typeface="Gill Sans MT"/>
              </a:rPr>
              <a:t>o</a:t>
            </a:r>
            <a:r>
              <a:rPr sz="2700" b="1" spc="-1387" baseline="-6172" dirty="0">
                <a:solidFill>
                  <a:srgbClr val="FFFFFF"/>
                </a:solidFill>
                <a:latin typeface="Gill Sans Ultra Bold"/>
                <a:cs typeface="Gill Sans Ultra Bold"/>
              </a:rPr>
              <a:t>a</a:t>
            </a:r>
            <a:r>
              <a:rPr sz="1600" spc="-5" dirty="0">
                <a:solidFill>
                  <a:srgbClr val="D0272D"/>
                </a:solidFill>
                <a:latin typeface="Gill Sans MT"/>
                <a:cs typeface="Gill Sans MT"/>
              </a:rPr>
              <a:t>1</a:t>
            </a:r>
            <a:r>
              <a:rPr sz="1600" spc="-325" dirty="0">
                <a:solidFill>
                  <a:srgbClr val="D0272D"/>
                </a:solidFill>
                <a:latin typeface="Gill Sans MT"/>
                <a:cs typeface="Gill Sans MT"/>
              </a:rPr>
              <a:t> </a:t>
            </a:r>
            <a:r>
              <a:rPr sz="2700" b="1" spc="-15" baseline="-6172" dirty="0">
                <a:solidFill>
                  <a:srgbClr val="FFFFFF"/>
                </a:solidFill>
                <a:latin typeface="Gill Sans Ultra Bold"/>
                <a:cs typeface="Gill Sans Ultra Bold"/>
              </a:rPr>
              <a:t>n</a:t>
            </a:r>
            <a:r>
              <a:rPr sz="2700" b="1" spc="-30" baseline="-6172" dirty="0">
                <a:solidFill>
                  <a:srgbClr val="FFFFFF"/>
                </a:solidFill>
                <a:latin typeface="Gill Sans Ultra Bold"/>
                <a:cs typeface="Gill Sans Ultra Bold"/>
              </a:rPr>
              <a:t>c</a:t>
            </a:r>
            <a:r>
              <a:rPr sz="2700" b="1" spc="-7" baseline="-6172" dirty="0">
                <a:solidFill>
                  <a:srgbClr val="FFFFFF"/>
                </a:solidFill>
                <a:latin typeface="Gill Sans Ultra Bold"/>
                <a:cs typeface="Gill Sans Ultra Bold"/>
              </a:rPr>
              <a:t>e</a:t>
            </a:r>
            <a:endParaRPr sz="2700" baseline="-6172">
              <a:latin typeface="Gill Sans Ultra Bold"/>
              <a:cs typeface="Gill Sans Ultra Bold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3682" y="1414081"/>
            <a:ext cx="8809355" cy="762000"/>
          </a:xfrm>
          <a:custGeom>
            <a:avLst/>
            <a:gdLst/>
            <a:ahLst/>
            <a:cxnLst/>
            <a:rect l="l" t="t" r="r" b="b"/>
            <a:pathLst>
              <a:path w="8809355" h="762000">
                <a:moveTo>
                  <a:pt x="8808834" y="0"/>
                </a:moveTo>
                <a:lnTo>
                  <a:pt x="0" y="0"/>
                </a:lnTo>
                <a:lnTo>
                  <a:pt x="0" y="761403"/>
                </a:lnTo>
                <a:lnTo>
                  <a:pt x="4404601" y="761403"/>
                </a:lnTo>
                <a:lnTo>
                  <a:pt x="8808834" y="761403"/>
                </a:lnTo>
                <a:lnTo>
                  <a:pt x="8808834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03682" y="1414081"/>
            <a:ext cx="8809355" cy="762000"/>
          </a:xfrm>
          <a:prstGeom prst="rect">
            <a:avLst/>
          </a:prstGeom>
          <a:ln w="9359">
            <a:solidFill>
              <a:srgbClr val="D0272D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sz="2400" spc="-5" dirty="0">
                <a:solidFill>
                  <a:srgbClr val="FFFFFF"/>
                </a:solidFill>
                <a:latin typeface="Gill Sans MT"/>
                <a:cs typeface="Gill Sans MT"/>
              </a:rPr>
              <a:t>Planteamiento de</a:t>
            </a:r>
            <a:r>
              <a:rPr sz="2400" spc="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Gill Sans MT"/>
                <a:cs typeface="Gill Sans MT"/>
              </a:rPr>
              <a:t>orientación</a:t>
            </a:r>
            <a:r>
              <a:rPr sz="2400" spc="1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Gill Sans MT"/>
                <a:cs typeface="Gill Sans MT"/>
              </a:rPr>
              <a:t>estratégica</a:t>
            </a:r>
            <a:endParaRPr sz="2400">
              <a:latin typeface="Gill Sans MT"/>
              <a:cs typeface="Gill Sans MT"/>
            </a:endParaRPr>
          </a:p>
          <a:p>
            <a:pPr algn="ctr">
              <a:lnSpc>
                <a:spcPct val="100000"/>
              </a:lnSpc>
            </a:pPr>
            <a:r>
              <a:rPr sz="2000" spc="-10" dirty="0">
                <a:solidFill>
                  <a:srgbClr val="FFFFFF"/>
                </a:solidFill>
                <a:latin typeface="Gill Sans MT"/>
                <a:cs typeface="Gill Sans MT"/>
              </a:rPr>
              <a:t>Permite</a:t>
            </a:r>
            <a:r>
              <a:rPr sz="2000" spc="-5" dirty="0">
                <a:solidFill>
                  <a:srgbClr val="FFFFFF"/>
                </a:solidFill>
                <a:latin typeface="Gill Sans MT"/>
                <a:cs typeface="Gill Sans MT"/>
              </a:rPr>
              <a:t> analizar</a:t>
            </a:r>
            <a:r>
              <a:rPr sz="20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Gill Sans MT"/>
                <a:cs typeface="Gill Sans MT"/>
              </a:rPr>
              <a:t>la forma </a:t>
            </a:r>
            <a:r>
              <a:rPr sz="2000" dirty="0">
                <a:solidFill>
                  <a:srgbClr val="FFFFFF"/>
                </a:solidFill>
                <a:latin typeface="Gill Sans MT"/>
                <a:cs typeface="Gill Sans MT"/>
              </a:rPr>
              <a:t>en</a:t>
            </a:r>
            <a:r>
              <a:rPr sz="2000" spc="1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Gill Sans MT"/>
                <a:cs typeface="Gill Sans MT"/>
              </a:rPr>
              <a:t>la</a:t>
            </a:r>
            <a:r>
              <a:rPr sz="2000" spc="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F"/>
                </a:solidFill>
                <a:latin typeface="Gill Sans MT"/>
                <a:cs typeface="Gill Sans MT"/>
              </a:rPr>
              <a:t>que</a:t>
            </a:r>
            <a:r>
              <a:rPr sz="2000" spc="-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F"/>
                </a:solidFill>
                <a:latin typeface="Gill Sans MT"/>
                <a:cs typeface="Gill Sans MT"/>
              </a:rPr>
              <a:t>el</a:t>
            </a:r>
            <a:r>
              <a:rPr sz="2000" spc="-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Gill Sans MT"/>
                <a:cs typeface="Gill Sans MT"/>
              </a:rPr>
              <a:t>servicio</a:t>
            </a:r>
            <a:r>
              <a:rPr sz="2000" dirty="0">
                <a:solidFill>
                  <a:srgbClr val="FFFFFF"/>
                </a:solidFill>
                <a:latin typeface="Gill Sans MT"/>
                <a:cs typeface="Gill Sans MT"/>
              </a:rPr>
              <a:t> es</a:t>
            </a:r>
            <a:r>
              <a:rPr sz="2000" spc="-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Gill Sans MT"/>
                <a:cs typeface="Gill Sans MT"/>
              </a:rPr>
              <a:t>prestado</a:t>
            </a:r>
            <a:r>
              <a:rPr sz="2000" spc="-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F"/>
                </a:solidFill>
                <a:latin typeface="Gill Sans MT"/>
                <a:cs typeface="Gill Sans MT"/>
              </a:rPr>
              <a:t>en</a:t>
            </a:r>
            <a:r>
              <a:rPr sz="2000" spc="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Gill Sans MT"/>
                <a:cs typeface="Gill Sans MT"/>
              </a:rPr>
              <a:t>relación</a:t>
            </a:r>
            <a:r>
              <a:rPr sz="2000" spc="2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Gill Sans MT"/>
                <a:cs typeface="Gill Sans MT"/>
              </a:rPr>
              <a:t>a: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4944" y="2526017"/>
            <a:ext cx="65786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5465" algn="l"/>
              </a:tabLst>
            </a:pPr>
            <a:r>
              <a:rPr sz="2000" b="1" spc="-5" dirty="0">
                <a:solidFill>
                  <a:srgbClr val="D0272D"/>
                </a:solidFill>
                <a:latin typeface="Arial"/>
                <a:cs typeface="Arial"/>
              </a:rPr>
              <a:t>a)	</a:t>
            </a:r>
            <a:r>
              <a:rPr sz="2000" b="1" spc="-5" dirty="0">
                <a:latin typeface="Arial"/>
                <a:cs typeface="Arial"/>
              </a:rPr>
              <a:t>Relaciones</a:t>
            </a:r>
            <a:r>
              <a:rPr sz="2000" b="1" spc="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clientes</a:t>
            </a:r>
            <a:r>
              <a:rPr sz="2000" b="1" spc="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y</a:t>
            </a:r>
            <a:r>
              <a:rPr sz="2000" b="1" spc="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fidelización/personalización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02144" y="2775059"/>
            <a:ext cx="158750" cy="69596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1400" dirty="0">
                <a:solidFill>
                  <a:srgbClr val="D0272D"/>
                </a:solidFill>
                <a:latin typeface="Wingdings"/>
                <a:cs typeface="Wingdings"/>
              </a:rPr>
              <a:t></a:t>
            </a:r>
            <a:endParaRPr sz="14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sz="1400" dirty="0">
                <a:solidFill>
                  <a:srgbClr val="D0272D"/>
                </a:solidFill>
                <a:latin typeface="Wingdings"/>
                <a:cs typeface="Wingdings"/>
              </a:rPr>
              <a:t>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59344" y="2831002"/>
            <a:ext cx="5024755" cy="69596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2000" dirty="0">
                <a:latin typeface="Gill Sans MT"/>
                <a:cs typeface="Gill Sans MT"/>
              </a:rPr>
              <a:t>Fundamental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el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contacto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con cliente</a:t>
            </a:r>
            <a:endParaRPr sz="2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000" spc="-10" dirty="0">
                <a:latin typeface="Gill Sans MT"/>
                <a:cs typeface="Gill Sans MT"/>
              </a:rPr>
              <a:t>Posibilidad</a:t>
            </a:r>
            <a:r>
              <a:rPr sz="2000" spc="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de</a:t>
            </a:r>
            <a:r>
              <a:rPr sz="2000" spc="10" dirty="0">
                <a:latin typeface="Gill Sans MT"/>
                <a:cs typeface="Gill Sans MT"/>
              </a:rPr>
              <a:t> </a:t>
            </a:r>
            <a:r>
              <a:rPr sz="2000" spc="5" dirty="0">
                <a:latin typeface="Gill Sans MT"/>
                <a:cs typeface="Gill Sans MT"/>
              </a:rPr>
              <a:t>servicio</a:t>
            </a:r>
            <a:r>
              <a:rPr sz="2000" spc="1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personalizado:</a:t>
            </a:r>
            <a:r>
              <a:rPr sz="2000" spc="-18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fidelización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4944" y="3552012"/>
            <a:ext cx="46729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5465" algn="l"/>
              </a:tabLst>
            </a:pPr>
            <a:r>
              <a:rPr sz="2000" b="1" spc="-5" dirty="0">
                <a:solidFill>
                  <a:srgbClr val="D0272D"/>
                </a:solidFill>
                <a:latin typeface="Arial"/>
                <a:cs typeface="Arial"/>
              </a:rPr>
              <a:t>b)	</a:t>
            </a:r>
            <a:r>
              <a:rPr sz="2000" b="1" dirty="0">
                <a:latin typeface="Arial"/>
                <a:cs typeface="Arial"/>
              </a:rPr>
              <a:t>Naturaleza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la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demanda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y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oferta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02144" y="3799631"/>
            <a:ext cx="158750" cy="699135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1400" dirty="0">
                <a:solidFill>
                  <a:srgbClr val="D0272D"/>
                </a:solidFill>
                <a:latin typeface="Wingdings"/>
                <a:cs typeface="Wingdings"/>
              </a:rPr>
              <a:t></a:t>
            </a:r>
            <a:endParaRPr sz="14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sz="1400" dirty="0">
                <a:solidFill>
                  <a:srgbClr val="D0272D"/>
                </a:solidFill>
                <a:latin typeface="Wingdings"/>
                <a:cs typeface="Wingdings"/>
              </a:rPr>
              <a:t>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59344" y="3855575"/>
            <a:ext cx="6527165" cy="699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400"/>
              </a:lnSpc>
              <a:spcBef>
                <a:spcPts val="100"/>
              </a:spcBef>
            </a:pPr>
            <a:r>
              <a:rPr sz="2000" spc="-5" dirty="0">
                <a:latin typeface="Gill Sans MT"/>
                <a:cs typeface="Gill Sans MT"/>
              </a:rPr>
              <a:t>Restricción de la </a:t>
            </a:r>
            <a:r>
              <a:rPr sz="2000" dirty="0">
                <a:latin typeface="Gill Sans MT"/>
                <a:cs typeface="Gill Sans MT"/>
              </a:rPr>
              <a:t>oferta (la </a:t>
            </a:r>
            <a:r>
              <a:rPr sz="2000" spc="-5" dirty="0">
                <a:latin typeface="Gill Sans MT"/>
                <a:cs typeface="Gill Sans MT"/>
              </a:rPr>
              <a:t>demanda </a:t>
            </a:r>
            <a:r>
              <a:rPr sz="2000" dirty="0">
                <a:latin typeface="Gill Sans MT"/>
                <a:cs typeface="Gill Sans MT"/>
              </a:rPr>
              <a:t>puede o no </a:t>
            </a:r>
            <a:r>
              <a:rPr sz="2000" spc="-5" dirty="0">
                <a:latin typeface="Gill Sans MT"/>
                <a:cs typeface="Gill Sans MT"/>
              </a:rPr>
              <a:t>ser </a:t>
            </a:r>
            <a:r>
              <a:rPr sz="2000" dirty="0">
                <a:latin typeface="Gill Sans MT"/>
                <a:cs typeface="Gill Sans MT"/>
              </a:rPr>
              <a:t>absorbida) </a:t>
            </a:r>
            <a:r>
              <a:rPr sz="2000" spc="-5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Fluctuación</a:t>
            </a:r>
            <a:r>
              <a:rPr sz="2000" spc="-5" dirty="0">
                <a:latin typeface="Gill Sans MT"/>
                <a:cs typeface="Gill Sans MT"/>
              </a:rPr>
              <a:t> de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la</a:t>
            </a:r>
            <a:r>
              <a:rPr sz="200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demanda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4944" y="4579454"/>
            <a:ext cx="45015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5465" algn="l"/>
              </a:tabLst>
            </a:pPr>
            <a:r>
              <a:rPr sz="2000" b="1" spc="-5" dirty="0">
                <a:solidFill>
                  <a:srgbClr val="D0272D"/>
                </a:solidFill>
                <a:latin typeface="Arial"/>
                <a:cs typeface="Arial"/>
              </a:rPr>
              <a:t>c)	</a:t>
            </a:r>
            <a:r>
              <a:rPr sz="2000" b="1" dirty="0">
                <a:latin typeface="Arial"/>
                <a:cs typeface="Arial"/>
              </a:rPr>
              <a:t>Métodos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entrega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de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servicios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02144" y="4828141"/>
            <a:ext cx="158750" cy="69659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1400" dirty="0">
                <a:solidFill>
                  <a:srgbClr val="D0272D"/>
                </a:solidFill>
                <a:latin typeface="Wingdings"/>
                <a:cs typeface="Wingdings"/>
              </a:rPr>
              <a:t></a:t>
            </a:r>
            <a:endParaRPr sz="14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400" dirty="0">
                <a:solidFill>
                  <a:srgbClr val="D0272D"/>
                </a:solidFill>
                <a:latin typeface="Wingdings"/>
                <a:cs typeface="Wingdings"/>
              </a:rPr>
              <a:t>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59344" y="4884110"/>
            <a:ext cx="6787515" cy="69659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000" spc="-5" dirty="0">
                <a:latin typeface="Gill Sans MT"/>
                <a:cs typeface="Gill Sans MT"/>
              </a:rPr>
              <a:t>Localización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del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spc="5" dirty="0">
                <a:latin typeface="Gill Sans MT"/>
                <a:cs typeface="Gill Sans MT"/>
              </a:rPr>
              <a:t>servicio</a:t>
            </a:r>
            <a:endParaRPr sz="2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latin typeface="Arial"/>
                <a:cs typeface="Arial"/>
              </a:rPr>
              <a:t>Nivel</a:t>
            </a:r>
            <a:r>
              <a:rPr sz="2000" spc="-5" dirty="0">
                <a:latin typeface="Arial"/>
                <a:cs typeface="Arial"/>
              </a:rPr>
              <a:t> de</a:t>
            </a:r>
            <a:r>
              <a:rPr sz="2000" dirty="0">
                <a:latin typeface="Arial"/>
                <a:cs typeface="Arial"/>
              </a:rPr>
              <a:t> interacción </a:t>
            </a:r>
            <a:r>
              <a:rPr sz="2000" spc="-5" dirty="0">
                <a:latin typeface="Arial"/>
                <a:cs typeface="Arial"/>
              </a:rPr>
              <a:t>entre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el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cliente</a:t>
            </a:r>
            <a:r>
              <a:rPr sz="2000" dirty="0">
                <a:latin typeface="Arial"/>
                <a:cs typeface="Arial"/>
              </a:rPr>
              <a:t> y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la</a:t>
            </a:r>
            <a:r>
              <a:rPr sz="2000" dirty="0">
                <a:latin typeface="Arial"/>
                <a:cs typeface="Arial"/>
              </a:rPr>
              <a:t> empresa </a:t>
            </a:r>
            <a:r>
              <a:rPr sz="2000" spc="-5" dirty="0">
                <a:latin typeface="Arial"/>
                <a:cs typeface="Arial"/>
              </a:rPr>
              <a:t>de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servicio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859997" y="6120003"/>
            <a:ext cx="4140200" cy="540385"/>
          </a:xfrm>
          <a:custGeom>
            <a:avLst/>
            <a:gdLst/>
            <a:ahLst/>
            <a:cxnLst/>
            <a:rect l="l" t="t" r="r" b="b"/>
            <a:pathLst>
              <a:path w="4140200" h="540384">
                <a:moveTo>
                  <a:pt x="2069998" y="539991"/>
                </a:moveTo>
                <a:lnTo>
                  <a:pt x="0" y="539991"/>
                </a:lnTo>
                <a:lnTo>
                  <a:pt x="0" y="0"/>
                </a:lnTo>
                <a:lnTo>
                  <a:pt x="4139996" y="0"/>
                </a:lnTo>
                <a:lnTo>
                  <a:pt x="4139996" y="539991"/>
                </a:lnTo>
                <a:lnTo>
                  <a:pt x="2069998" y="53999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290"/>
              </a:lnSpc>
            </a:pPr>
            <a:r>
              <a:rPr spc="-5" dirty="0"/>
              <a:t>Dirección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Operaciones</a:t>
            </a:r>
            <a:r>
              <a:rPr spc="-10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5" dirty="0"/>
              <a:t>Servicios</a:t>
            </a:r>
          </a:p>
          <a:p>
            <a:pPr algn="ctr">
              <a:lnSpc>
                <a:spcPts val="1540"/>
              </a:lnSpc>
            </a:pP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Grado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en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Ciencia</a:t>
            </a:r>
            <a:r>
              <a:rPr i="0" spc="-15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Gestión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Ingeniería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de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Servicios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9150350" cy="6864350"/>
            <a:chOff x="-6350" y="0"/>
            <a:chExt cx="9150350" cy="6864350"/>
          </a:xfrm>
        </p:grpSpPr>
        <p:sp>
          <p:nvSpPr>
            <p:cNvPr id="3" name="object 3"/>
            <p:cNvSpPr/>
            <p:nvPr/>
          </p:nvSpPr>
          <p:spPr>
            <a:xfrm>
              <a:off x="9001073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570" y="0"/>
                  </a:moveTo>
                  <a:lnTo>
                    <a:pt x="0" y="0"/>
                  </a:lnTo>
                  <a:lnTo>
                    <a:pt x="0" y="1371231"/>
                  </a:lnTo>
                  <a:lnTo>
                    <a:pt x="71285" y="1371231"/>
                  </a:lnTo>
                  <a:lnTo>
                    <a:pt x="142570" y="1371231"/>
                  </a:lnTo>
                  <a:lnTo>
                    <a:pt x="142570" y="0"/>
                  </a:lnTo>
                  <a:close/>
                </a:path>
              </a:pathLst>
            </a:custGeom>
            <a:solidFill>
              <a:srgbClr val="D02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001073" y="1371244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570" y="0"/>
                  </a:moveTo>
                  <a:lnTo>
                    <a:pt x="0" y="0"/>
                  </a:lnTo>
                  <a:lnTo>
                    <a:pt x="0" y="5486031"/>
                  </a:lnTo>
                  <a:lnTo>
                    <a:pt x="71285" y="5486031"/>
                  </a:lnTo>
                  <a:lnTo>
                    <a:pt x="142570" y="5486031"/>
                  </a:lnTo>
                  <a:lnTo>
                    <a:pt x="1425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78144"/>
              <a:ext cx="9143631" cy="8795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024244"/>
              <a:ext cx="9117965" cy="833755"/>
            </a:xfrm>
            <a:custGeom>
              <a:avLst/>
              <a:gdLst/>
              <a:ahLst/>
              <a:cxnLst/>
              <a:rect l="l" t="t" r="r" b="b"/>
              <a:pathLst>
                <a:path w="9117965" h="833754">
                  <a:moveTo>
                    <a:pt x="0" y="833399"/>
                  </a:moveTo>
                  <a:lnTo>
                    <a:pt x="0" y="0"/>
                  </a:lnTo>
                  <a:lnTo>
                    <a:pt x="9117355" y="0"/>
                  </a:lnTo>
                  <a:lnTo>
                    <a:pt x="9117355" y="833399"/>
                  </a:lnTo>
                  <a:lnTo>
                    <a:pt x="0" y="8333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6024244"/>
              <a:ext cx="9117965" cy="833755"/>
            </a:xfrm>
            <a:custGeom>
              <a:avLst/>
              <a:gdLst/>
              <a:ahLst/>
              <a:cxnLst/>
              <a:rect l="l" t="t" r="r" b="b"/>
              <a:pathLst>
                <a:path w="9117965" h="833754">
                  <a:moveTo>
                    <a:pt x="0" y="0"/>
                  </a:moveTo>
                  <a:lnTo>
                    <a:pt x="9117355" y="0"/>
                  </a:lnTo>
                  <a:lnTo>
                    <a:pt x="9117355" y="833399"/>
                  </a:lnTo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24" y="6137287"/>
              <a:ext cx="1423784" cy="54251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10374" y="787222"/>
            <a:ext cx="871855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1</a:t>
            </a:r>
            <a:r>
              <a:rPr sz="650" spc="5" dirty="0">
                <a:solidFill>
                  <a:srgbClr val="F1F1F1"/>
                </a:solidFill>
                <a:latin typeface="Gill Sans MT"/>
                <a:cs typeface="Gill Sans MT"/>
              </a:rPr>
              <a:t>.</a:t>
            </a:r>
            <a:r>
              <a:rPr sz="650" spc="-25" dirty="0">
                <a:solidFill>
                  <a:srgbClr val="F1F1F1"/>
                </a:solidFill>
                <a:latin typeface="Gill Sans MT"/>
                <a:cs typeface="Gill Sans MT"/>
              </a:rPr>
              <a:t>C</a:t>
            </a:r>
            <a:r>
              <a:rPr sz="650" spc="-35" dirty="0">
                <a:solidFill>
                  <a:srgbClr val="F1F1F1"/>
                </a:solidFill>
                <a:latin typeface="Gill Sans MT"/>
                <a:cs typeface="Gill Sans MT"/>
              </a:rPr>
              <a:t>AM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PU</a:t>
            </a:r>
            <a:r>
              <a:rPr sz="650" spc="1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10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D</a:t>
            </a:r>
            <a:r>
              <a:rPr sz="650" spc="15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650" spc="-9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650" spc="-30" dirty="0">
                <a:solidFill>
                  <a:srgbClr val="F1F1F1"/>
                </a:solidFill>
                <a:latin typeface="Gill Sans MT"/>
                <a:cs typeface="Gill Sans MT"/>
              </a:rPr>
              <a:t>Ó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80" dirty="0">
                <a:solidFill>
                  <a:srgbClr val="F1F1F1"/>
                </a:solidFill>
                <a:latin typeface="Gill Sans MT"/>
                <a:cs typeface="Gill Sans MT"/>
              </a:rPr>
              <a:t>T</a:t>
            </a: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O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LE</a:t>
            </a:r>
            <a:r>
              <a:rPr sz="650" spc="1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endParaRPr sz="650">
              <a:latin typeface="Gill Sans MT"/>
              <a:cs typeface="Gill Sans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-355" y="956881"/>
            <a:ext cx="4572000" cy="487680"/>
            <a:chOff x="-355" y="956881"/>
            <a:chExt cx="4572000" cy="487680"/>
          </a:xfrm>
        </p:grpSpPr>
        <p:sp>
          <p:nvSpPr>
            <p:cNvPr id="11" name="object 11"/>
            <p:cNvSpPr/>
            <p:nvPr/>
          </p:nvSpPr>
          <p:spPr>
            <a:xfrm>
              <a:off x="0" y="957237"/>
              <a:ext cx="3150870" cy="375920"/>
            </a:xfrm>
            <a:custGeom>
              <a:avLst/>
              <a:gdLst/>
              <a:ahLst/>
              <a:cxnLst/>
              <a:rect l="l" t="t" r="r" b="b"/>
              <a:pathLst>
                <a:path w="3150870" h="375919">
                  <a:moveTo>
                    <a:pt x="3150717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575358" y="375843"/>
                  </a:lnTo>
                  <a:lnTo>
                    <a:pt x="3150717" y="375843"/>
                  </a:lnTo>
                  <a:lnTo>
                    <a:pt x="3150717" y="0"/>
                  </a:lnTo>
                  <a:close/>
                </a:path>
              </a:pathLst>
            </a:custGeom>
            <a:solidFill>
              <a:srgbClr val="0C0C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355" y="956881"/>
              <a:ext cx="4572000" cy="487680"/>
            </a:xfrm>
            <a:custGeom>
              <a:avLst/>
              <a:gdLst/>
              <a:ahLst/>
              <a:cxnLst/>
              <a:rect l="l" t="t" r="r" b="b"/>
              <a:pathLst>
                <a:path w="4572000" h="487680">
                  <a:moveTo>
                    <a:pt x="4571631" y="0"/>
                  </a:moveTo>
                  <a:lnTo>
                    <a:pt x="0" y="0"/>
                  </a:lnTo>
                  <a:lnTo>
                    <a:pt x="0" y="487083"/>
                  </a:lnTo>
                  <a:lnTo>
                    <a:pt x="2286000" y="487083"/>
                  </a:lnTo>
                  <a:lnTo>
                    <a:pt x="4571631" y="487083"/>
                  </a:lnTo>
                  <a:lnTo>
                    <a:pt x="4571631" y="0"/>
                  </a:lnTo>
                  <a:close/>
                </a:path>
              </a:pathLst>
            </a:custGeom>
            <a:solidFill>
              <a:srgbClr val="D02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66304" y="989177"/>
            <a:ext cx="25361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1110" baseline="6944" dirty="0">
                <a:solidFill>
                  <a:srgbClr val="D0272D"/>
                </a:solidFill>
                <a:latin typeface="Gill Sans MT"/>
                <a:cs typeface="Gill Sans MT"/>
              </a:rPr>
              <a:t>S</a:t>
            </a:r>
            <a:r>
              <a:rPr sz="1800" spc="-680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400" spc="-202" baseline="6944" dirty="0">
                <a:solidFill>
                  <a:srgbClr val="D0272D"/>
                </a:solidFill>
                <a:latin typeface="Gill Sans MT"/>
                <a:cs typeface="Gill Sans MT"/>
              </a:rPr>
              <a:t>u</a:t>
            </a:r>
            <a:r>
              <a:rPr sz="1800" spc="-869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400" baseline="6944" dirty="0">
                <a:solidFill>
                  <a:srgbClr val="D0272D"/>
                </a:solidFill>
                <a:latin typeface="Gill Sans MT"/>
                <a:cs typeface="Gill Sans MT"/>
              </a:rPr>
              <a:t>b</a:t>
            </a:r>
            <a:r>
              <a:rPr sz="2400" spc="-712" baseline="6944" dirty="0">
                <a:solidFill>
                  <a:srgbClr val="D0272D"/>
                </a:solidFill>
                <a:latin typeface="Gill Sans MT"/>
                <a:cs typeface="Gill Sans MT"/>
              </a:rPr>
              <a:t>t</a:t>
            </a:r>
            <a:r>
              <a:rPr sz="1800" spc="-465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400" spc="-15" baseline="6944" dirty="0">
                <a:solidFill>
                  <a:srgbClr val="D0272D"/>
                </a:solidFill>
                <a:latin typeface="Gill Sans MT"/>
                <a:cs typeface="Gill Sans MT"/>
              </a:rPr>
              <a:t>í</a:t>
            </a:r>
            <a:r>
              <a:rPr sz="2400" spc="-652" baseline="6944" dirty="0">
                <a:solidFill>
                  <a:srgbClr val="D0272D"/>
                </a:solidFill>
                <a:latin typeface="Gill Sans MT"/>
                <a:cs typeface="Gill Sans MT"/>
              </a:rPr>
              <a:t>t</a:t>
            </a:r>
            <a:r>
              <a:rPr sz="1800" spc="-44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400" spc="-555" baseline="6944" dirty="0">
                <a:solidFill>
                  <a:srgbClr val="D0272D"/>
                </a:solidFill>
                <a:latin typeface="Gill Sans MT"/>
                <a:cs typeface="Gill Sans MT"/>
              </a:rPr>
              <a:t>u</a:t>
            </a:r>
            <a:r>
              <a:rPr sz="1800" spc="-35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400" spc="-487" baseline="6944" dirty="0">
                <a:solidFill>
                  <a:srgbClr val="D0272D"/>
                </a:solidFill>
                <a:latin typeface="Gill Sans MT"/>
                <a:cs typeface="Gill Sans MT"/>
              </a:rPr>
              <a:t>l</a:t>
            </a:r>
            <a:r>
              <a:rPr sz="1800" spc="-68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400" spc="-7" baseline="6944" dirty="0">
                <a:solidFill>
                  <a:srgbClr val="D0272D"/>
                </a:solidFill>
                <a:latin typeface="Gill Sans MT"/>
                <a:cs typeface="Gill Sans MT"/>
              </a:rPr>
              <a:t>o</a:t>
            </a:r>
            <a:r>
              <a:rPr sz="2400" spc="-217" baseline="6944" dirty="0">
                <a:solidFill>
                  <a:srgbClr val="D0272D"/>
                </a:solidFill>
                <a:latin typeface="Gill Sans MT"/>
                <a:cs typeface="Gill Sans MT"/>
              </a:rPr>
              <a:t> </a:t>
            </a:r>
            <a:r>
              <a:rPr sz="1800" spc="-780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400" spc="-52" baseline="6944" dirty="0">
                <a:solidFill>
                  <a:srgbClr val="D0272D"/>
                </a:solidFill>
                <a:latin typeface="Gill Sans MT"/>
                <a:cs typeface="Gill Sans MT"/>
              </a:rPr>
              <a:t>1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e l</a:t>
            </a:r>
            <a:r>
              <a:rPr sz="1800" spc="-1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s </a:t>
            </a:r>
            <a:r>
              <a:rPr sz="1800" spc="5" dirty="0">
                <a:solidFill>
                  <a:srgbClr val="FFFFFF"/>
                </a:solidFill>
                <a:latin typeface="Gill Sans MT"/>
                <a:cs typeface="Gill Sans MT"/>
              </a:rPr>
              <a:t>De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fic</a:t>
            </a:r>
            <a:r>
              <a:rPr sz="1800" spc="-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1800" spc="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ncias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424802"/>
            <a:ext cx="8964295" cy="561975"/>
          </a:xfrm>
          <a:custGeom>
            <a:avLst/>
            <a:gdLst/>
            <a:ahLst/>
            <a:cxnLst/>
            <a:rect l="l" t="t" r="r" b="b"/>
            <a:pathLst>
              <a:path w="8964295" h="561975">
                <a:moveTo>
                  <a:pt x="8964002" y="0"/>
                </a:moveTo>
                <a:lnTo>
                  <a:pt x="0" y="0"/>
                </a:lnTo>
                <a:lnTo>
                  <a:pt x="0" y="561593"/>
                </a:lnTo>
                <a:lnTo>
                  <a:pt x="4481995" y="561593"/>
                </a:lnTo>
                <a:lnTo>
                  <a:pt x="8964002" y="561593"/>
                </a:lnTo>
                <a:lnTo>
                  <a:pt x="8964002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5.3.</a:t>
            </a:r>
            <a:r>
              <a:rPr spc="-245" dirty="0"/>
              <a:t> </a:t>
            </a:r>
            <a:r>
              <a:rPr spc="-10" dirty="0"/>
              <a:t>Modelos</a:t>
            </a:r>
            <a:r>
              <a:rPr spc="-15" dirty="0"/>
              <a:t> </a:t>
            </a:r>
            <a:r>
              <a:rPr spc="-5" dirty="0"/>
              <a:t>para</a:t>
            </a:r>
            <a:r>
              <a:rPr spc="-15" dirty="0"/>
              <a:t> </a:t>
            </a:r>
            <a:r>
              <a:rPr dirty="0"/>
              <a:t>la</a:t>
            </a:r>
            <a:r>
              <a:rPr spc="-10" dirty="0"/>
              <a:t> </a:t>
            </a:r>
            <a:r>
              <a:rPr spc="-5" dirty="0"/>
              <a:t>gestión</a:t>
            </a:r>
            <a:r>
              <a:rPr spc="-20" dirty="0"/>
              <a:t> </a:t>
            </a:r>
            <a:r>
              <a:rPr dirty="0"/>
              <a:t>y</a:t>
            </a:r>
            <a:r>
              <a:rPr spc="-10" dirty="0"/>
              <a:t> mejora</a:t>
            </a:r>
            <a:r>
              <a:rPr spc="-15" dirty="0"/>
              <a:t> </a:t>
            </a:r>
            <a:r>
              <a:rPr spc="-10" dirty="0"/>
              <a:t>de</a:t>
            </a:r>
            <a:r>
              <a:rPr spc="-20" dirty="0"/>
              <a:t> </a:t>
            </a:r>
            <a:r>
              <a:rPr dirty="0"/>
              <a:t>la</a:t>
            </a:r>
            <a:r>
              <a:rPr spc="-10" dirty="0"/>
              <a:t> calidad</a:t>
            </a:r>
            <a:r>
              <a:rPr spc="-25" dirty="0"/>
              <a:t> </a:t>
            </a:r>
            <a:r>
              <a:rPr spc="-10" dirty="0"/>
              <a:t>del</a:t>
            </a:r>
            <a:r>
              <a:rPr spc="-5" dirty="0"/>
              <a:t> </a:t>
            </a:r>
            <a:r>
              <a:rPr dirty="0"/>
              <a:t>servicio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59105" y="1629613"/>
            <a:ext cx="7595234" cy="1610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600" spc="-5" dirty="0">
                <a:solidFill>
                  <a:srgbClr val="BF0000"/>
                </a:solidFill>
                <a:latin typeface="Gill Sans MT"/>
                <a:cs typeface="Gill Sans MT"/>
              </a:rPr>
              <a:t>Deficiencia</a:t>
            </a:r>
            <a:r>
              <a:rPr sz="2600" spc="-15" dirty="0">
                <a:solidFill>
                  <a:srgbClr val="BF0000"/>
                </a:solidFill>
                <a:latin typeface="Gill Sans MT"/>
                <a:cs typeface="Gill Sans MT"/>
              </a:rPr>
              <a:t> </a:t>
            </a:r>
            <a:r>
              <a:rPr sz="2600" dirty="0">
                <a:solidFill>
                  <a:srgbClr val="BF0000"/>
                </a:solidFill>
                <a:latin typeface="Gill Sans MT"/>
                <a:cs typeface="Gill Sans MT"/>
              </a:rPr>
              <a:t>4:</a:t>
            </a:r>
            <a:r>
              <a:rPr sz="2600" spc="180" dirty="0">
                <a:solidFill>
                  <a:srgbClr val="BF0000"/>
                </a:solidFill>
                <a:latin typeface="Gill Sans MT"/>
                <a:cs typeface="Gill Sans MT"/>
              </a:rPr>
              <a:t> </a:t>
            </a:r>
            <a:r>
              <a:rPr sz="2600" i="1" spc="-5" dirty="0">
                <a:latin typeface="Gill Sans MT"/>
                <a:cs typeface="Gill Sans MT"/>
              </a:rPr>
              <a:t>Discrepancia la</a:t>
            </a:r>
            <a:r>
              <a:rPr sz="2600" i="1" spc="-10" dirty="0">
                <a:latin typeface="Gill Sans MT"/>
                <a:cs typeface="Gill Sans MT"/>
              </a:rPr>
              <a:t> </a:t>
            </a:r>
            <a:r>
              <a:rPr sz="2600" i="1" spc="-5" dirty="0">
                <a:latin typeface="Gill Sans MT"/>
                <a:cs typeface="Gill Sans MT"/>
              </a:rPr>
              <a:t>prestación del</a:t>
            </a:r>
            <a:r>
              <a:rPr sz="2600" i="1" spc="-15" dirty="0">
                <a:latin typeface="Gill Sans MT"/>
                <a:cs typeface="Gill Sans MT"/>
              </a:rPr>
              <a:t> </a:t>
            </a:r>
            <a:r>
              <a:rPr sz="2600" i="1" spc="5" dirty="0">
                <a:latin typeface="Gill Sans MT"/>
                <a:cs typeface="Gill Sans MT"/>
              </a:rPr>
              <a:t>servicio</a:t>
            </a:r>
            <a:r>
              <a:rPr sz="2600" i="1" spc="-5" dirty="0">
                <a:latin typeface="Gill Sans MT"/>
                <a:cs typeface="Gill Sans MT"/>
              </a:rPr>
              <a:t> </a:t>
            </a:r>
            <a:r>
              <a:rPr sz="2600" i="1" dirty="0">
                <a:latin typeface="Gill Sans MT"/>
                <a:cs typeface="Gill Sans MT"/>
              </a:rPr>
              <a:t>y</a:t>
            </a:r>
            <a:r>
              <a:rPr sz="2600" i="1" spc="-10" dirty="0">
                <a:latin typeface="Gill Sans MT"/>
                <a:cs typeface="Gill Sans MT"/>
              </a:rPr>
              <a:t> </a:t>
            </a:r>
            <a:r>
              <a:rPr sz="2600" i="1" spc="-5" dirty="0">
                <a:latin typeface="Gill Sans MT"/>
                <a:cs typeface="Gill Sans MT"/>
              </a:rPr>
              <a:t>la </a:t>
            </a:r>
            <a:r>
              <a:rPr sz="2600" i="1" spc="-710" dirty="0">
                <a:latin typeface="Gill Sans MT"/>
                <a:cs typeface="Gill Sans MT"/>
              </a:rPr>
              <a:t> </a:t>
            </a:r>
            <a:r>
              <a:rPr sz="2600" i="1" spc="-5" dirty="0">
                <a:latin typeface="Gill Sans MT"/>
                <a:cs typeface="Gill Sans MT"/>
              </a:rPr>
              <a:t>comunicación</a:t>
            </a:r>
            <a:r>
              <a:rPr sz="2600" i="1" spc="-10" dirty="0">
                <a:latin typeface="Gill Sans MT"/>
                <a:cs typeface="Gill Sans MT"/>
              </a:rPr>
              <a:t> </a:t>
            </a:r>
            <a:r>
              <a:rPr sz="2600" i="1" spc="-5" dirty="0">
                <a:latin typeface="Gill Sans MT"/>
                <a:cs typeface="Gill Sans MT"/>
              </a:rPr>
              <a:t>externa</a:t>
            </a:r>
            <a:endParaRPr sz="26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BF0000"/>
              </a:buClr>
              <a:buFont typeface="Wingdings"/>
              <a:buChar char=""/>
            </a:pPr>
            <a:endParaRPr sz="2650">
              <a:latin typeface="Gill Sans MT"/>
              <a:cs typeface="Gill Sans MT"/>
            </a:endParaRPr>
          </a:p>
          <a:p>
            <a:pPr marL="469900" indent="-457200">
              <a:lnSpc>
                <a:spcPct val="100000"/>
              </a:lnSpc>
              <a:buClr>
                <a:srgbClr val="BF0000"/>
              </a:buClr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600" u="sng" spc="-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Causas</a:t>
            </a:r>
            <a:r>
              <a:rPr sz="2600" dirty="0">
                <a:latin typeface="Gill Sans MT"/>
                <a:cs typeface="Gill Sans MT"/>
              </a:rPr>
              <a:t> que</a:t>
            </a:r>
            <a:r>
              <a:rPr sz="2600" spc="-1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la</a:t>
            </a:r>
            <a:r>
              <a:rPr sz="2600" spc="-20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originan:</a:t>
            </a:r>
            <a:endParaRPr sz="2600"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02144" y="3868458"/>
            <a:ext cx="15367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BF0000"/>
                </a:solidFill>
                <a:latin typeface="Wingdings"/>
                <a:cs typeface="Wingdings"/>
              </a:rPr>
              <a:t></a:t>
            </a:r>
            <a:endParaRPr sz="2200">
              <a:latin typeface="Wingdings"/>
              <a:cs typeface="Wingding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02144" y="3213252"/>
            <a:ext cx="6976745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BF0000"/>
              </a:buClr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2200" spc="-5" dirty="0">
                <a:latin typeface="Gill Sans MT"/>
                <a:cs typeface="Gill Sans MT"/>
              </a:rPr>
              <a:t>Deficiencias</a:t>
            </a:r>
            <a:r>
              <a:rPr sz="2200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en</a:t>
            </a:r>
            <a:r>
              <a:rPr sz="2200" spc="5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la</a:t>
            </a:r>
            <a:r>
              <a:rPr sz="2200" spc="-15" dirty="0">
                <a:latin typeface="Gill Sans MT"/>
                <a:cs typeface="Gill Sans MT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comunicación</a:t>
            </a:r>
            <a:r>
              <a:rPr sz="2200" spc="5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horizontal</a:t>
            </a:r>
            <a:r>
              <a:rPr sz="2200" dirty="0">
                <a:latin typeface="Gill Sans MT"/>
                <a:cs typeface="Gill Sans MT"/>
              </a:rPr>
              <a:t> y</a:t>
            </a:r>
            <a:r>
              <a:rPr sz="2200" spc="-10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descendente </a:t>
            </a:r>
            <a:r>
              <a:rPr sz="2200" spc="-595" dirty="0">
                <a:latin typeface="Gill Sans MT"/>
                <a:cs typeface="Gill Sans MT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entre </a:t>
            </a:r>
            <a:r>
              <a:rPr sz="2200" spc="-5" dirty="0">
                <a:latin typeface="Gill Sans MT"/>
                <a:cs typeface="Gill Sans MT"/>
              </a:rPr>
              <a:t>los departamentos </a:t>
            </a:r>
            <a:r>
              <a:rPr sz="2200" dirty="0">
                <a:latin typeface="Gill Sans MT"/>
                <a:cs typeface="Gill Sans MT"/>
              </a:rPr>
              <a:t>o </a:t>
            </a:r>
            <a:r>
              <a:rPr sz="2200" spc="-15" dirty="0">
                <a:latin typeface="Gill Sans MT"/>
                <a:cs typeface="Gill Sans MT"/>
              </a:rPr>
              <a:t>áreas </a:t>
            </a:r>
            <a:r>
              <a:rPr sz="2200" spc="-10" dirty="0">
                <a:latin typeface="Gill Sans MT"/>
                <a:cs typeface="Gill Sans MT"/>
              </a:rPr>
              <a:t>de </a:t>
            </a:r>
            <a:r>
              <a:rPr sz="2200" spc="-5" dirty="0">
                <a:latin typeface="Gill Sans MT"/>
                <a:cs typeface="Gill Sans MT"/>
              </a:rPr>
              <a:t>la organización </a:t>
            </a:r>
            <a:r>
              <a:rPr sz="2200" dirty="0">
                <a:latin typeface="Gill Sans MT"/>
                <a:cs typeface="Gill Sans MT"/>
              </a:rPr>
              <a:t> </a:t>
            </a:r>
            <a:r>
              <a:rPr sz="2200" spc="-40" dirty="0">
                <a:latin typeface="Gill Sans MT"/>
                <a:cs typeface="Gill Sans MT"/>
              </a:rPr>
              <a:t>Tendencia </a:t>
            </a:r>
            <a:r>
              <a:rPr sz="2200" dirty="0">
                <a:latin typeface="Gill Sans MT"/>
                <a:cs typeface="Gill Sans MT"/>
              </a:rPr>
              <a:t>a </a:t>
            </a:r>
            <a:r>
              <a:rPr sz="2200" spc="-10" dirty="0">
                <a:latin typeface="Gill Sans MT"/>
                <a:cs typeface="Gill Sans MT"/>
              </a:rPr>
              <a:t>prometer </a:t>
            </a:r>
            <a:r>
              <a:rPr sz="2200" spc="-5" dirty="0">
                <a:latin typeface="Gill Sans MT"/>
                <a:cs typeface="Gill Sans MT"/>
              </a:rPr>
              <a:t>en exceso </a:t>
            </a:r>
            <a:r>
              <a:rPr sz="2200" dirty="0">
                <a:latin typeface="Gill Sans MT"/>
                <a:cs typeface="Gill Sans MT"/>
              </a:rPr>
              <a:t>en </a:t>
            </a:r>
            <a:r>
              <a:rPr sz="2200" spc="-5" dirty="0">
                <a:latin typeface="Gill Sans MT"/>
                <a:cs typeface="Gill Sans MT"/>
              </a:rPr>
              <a:t>las comunicaciones </a:t>
            </a:r>
            <a:r>
              <a:rPr sz="2200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externas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9105" y="4539132"/>
            <a:ext cx="27495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BF0000"/>
                </a:solidFill>
                <a:latin typeface="Wingdings"/>
                <a:cs typeface="Wingdings"/>
              </a:rPr>
              <a:t></a:t>
            </a:r>
            <a:endParaRPr sz="2200">
              <a:latin typeface="Wingdings"/>
              <a:cs typeface="Wingding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16305" y="4554258"/>
            <a:ext cx="213169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u="sng" spc="-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Recomendaciones: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02144" y="4873930"/>
            <a:ext cx="1422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BF0000"/>
                </a:solidFill>
                <a:latin typeface="Wingdings"/>
                <a:cs typeface="Wingdings"/>
              </a:rPr>
              <a:t>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59344" y="4889411"/>
            <a:ext cx="51835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Gill Sans MT"/>
                <a:cs typeface="Gill Sans MT"/>
              </a:rPr>
              <a:t>Asegurar </a:t>
            </a:r>
            <a:r>
              <a:rPr sz="2000" dirty="0">
                <a:latin typeface="Gill Sans MT"/>
                <a:cs typeface="Gill Sans MT"/>
              </a:rPr>
              <a:t>que</a:t>
            </a:r>
            <a:r>
              <a:rPr sz="2000" spc="-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la</a:t>
            </a:r>
            <a:r>
              <a:rPr sz="2000" spc="-5" dirty="0">
                <a:latin typeface="Gill Sans MT"/>
                <a:cs typeface="Gill Sans MT"/>
              </a:rPr>
              <a:t> comunicación </a:t>
            </a:r>
            <a:r>
              <a:rPr sz="2000" dirty="0">
                <a:latin typeface="Gill Sans MT"/>
                <a:cs typeface="Gill Sans MT"/>
              </a:rPr>
              <a:t>externa</a:t>
            </a:r>
            <a:r>
              <a:rPr sz="2000" spc="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sea </a:t>
            </a:r>
            <a:r>
              <a:rPr sz="2000" spc="-10" dirty="0">
                <a:latin typeface="Gill Sans MT"/>
                <a:cs typeface="Gill Sans MT"/>
              </a:rPr>
              <a:t>realista</a:t>
            </a:r>
            <a:endParaRPr sz="2000">
              <a:latin typeface="Gill Sans MT"/>
              <a:cs typeface="Gill Sans MT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864597" y="2124354"/>
            <a:ext cx="5135880" cy="4535805"/>
            <a:chOff x="3864597" y="2124354"/>
            <a:chExt cx="5135880" cy="4535805"/>
          </a:xfrm>
        </p:grpSpPr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64597" y="2124354"/>
              <a:ext cx="5047564" cy="92016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864597" y="2124722"/>
              <a:ext cx="5047615" cy="920750"/>
            </a:xfrm>
            <a:custGeom>
              <a:avLst/>
              <a:gdLst/>
              <a:ahLst/>
              <a:cxnLst/>
              <a:rect l="l" t="t" r="r" b="b"/>
              <a:pathLst>
                <a:path w="5047615" h="920750">
                  <a:moveTo>
                    <a:pt x="0" y="0"/>
                  </a:moveTo>
                  <a:lnTo>
                    <a:pt x="5047564" y="0"/>
                  </a:lnTo>
                  <a:lnTo>
                    <a:pt x="5047564" y="920153"/>
                  </a:lnTo>
                  <a:lnTo>
                    <a:pt x="0" y="92015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859998" y="6120003"/>
              <a:ext cx="4140200" cy="540385"/>
            </a:xfrm>
            <a:custGeom>
              <a:avLst/>
              <a:gdLst/>
              <a:ahLst/>
              <a:cxnLst/>
              <a:rect l="l" t="t" r="r" b="b"/>
              <a:pathLst>
                <a:path w="4140200" h="540384">
                  <a:moveTo>
                    <a:pt x="2069998" y="539991"/>
                  </a:moveTo>
                  <a:lnTo>
                    <a:pt x="0" y="539991"/>
                  </a:lnTo>
                  <a:lnTo>
                    <a:pt x="0" y="0"/>
                  </a:lnTo>
                  <a:lnTo>
                    <a:pt x="4139996" y="0"/>
                  </a:lnTo>
                  <a:lnTo>
                    <a:pt x="4139996" y="539991"/>
                  </a:lnTo>
                  <a:lnTo>
                    <a:pt x="2069998" y="5399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295"/>
              </a:lnSpc>
            </a:pPr>
            <a:r>
              <a:rPr spc="-5" dirty="0"/>
              <a:t>Dirección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Operaciones</a:t>
            </a:r>
            <a:r>
              <a:rPr spc="-10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5" dirty="0"/>
              <a:t>Servicios</a:t>
            </a:r>
          </a:p>
          <a:p>
            <a:pPr algn="ctr">
              <a:lnSpc>
                <a:spcPts val="1545"/>
              </a:lnSpc>
            </a:pP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Grado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en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Ciencia</a:t>
            </a:r>
            <a:r>
              <a:rPr i="0" spc="-15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Gestión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Ingeniería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de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Servicios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49" y="0"/>
            <a:ext cx="9150350" cy="6864350"/>
            <a:chOff x="-6349" y="0"/>
            <a:chExt cx="9150350" cy="6864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78144"/>
              <a:ext cx="9143631" cy="8795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024244"/>
              <a:ext cx="9117965" cy="833755"/>
            </a:xfrm>
            <a:custGeom>
              <a:avLst/>
              <a:gdLst/>
              <a:ahLst/>
              <a:cxnLst/>
              <a:rect l="l" t="t" r="r" b="b"/>
              <a:pathLst>
                <a:path w="9117965" h="833754">
                  <a:moveTo>
                    <a:pt x="0" y="833399"/>
                  </a:moveTo>
                  <a:lnTo>
                    <a:pt x="0" y="0"/>
                  </a:lnTo>
                  <a:lnTo>
                    <a:pt x="9117355" y="0"/>
                  </a:lnTo>
                  <a:lnTo>
                    <a:pt x="9117355" y="833399"/>
                  </a:lnTo>
                  <a:lnTo>
                    <a:pt x="0" y="8333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024244"/>
              <a:ext cx="9117965" cy="833755"/>
            </a:xfrm>
            <a:custGeom>
              <a:avLst/>
              <a:gdLst/>
              <a:ahLst/>
              <a:cxnLst/>
              <a:rect l="l" t="t" r="r" b="b"/>
              <a:pathLst>
                <a:path w="9117965" h="833754">
                  <a:moveTo>
                    <a:pt x="0" y="0"/>
                  </a:moveTo>
                  <a:lnTo>
                    <a:pt x="9117355" y="0"/>
                  </a:lnTo>
                  <a:lnTo>
                    <a:pt x="9117355" y="833399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24" y="6137287"/>
              <a:ext cx="1423784" cy="54251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10374" y="787222"/>
            <a:ext cx="871855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1</a:t>
            </a:r>
            <a:r>
              <a:rPr sz="650" spc="5" dirty="0">
                <a:solidFill>
                  <a:srgbClr val="F1F1F1"/>
                </a:solidFill>
                <a:latin typeface="Gill Sans MT"/>
                <a:cs typeface="Gill Sans MT"/>
              </a:rPr>
              <a:t>.</a:t>
            </a:r>
            <a:r>
              <a:rPr sz="650" spc="-25" dirty="0">
                <a:solidFill>
                  <a:srgbClr val="F1F1F1"/>
                </a:solidFill>
                <a:latin typeface="Gill Sans MT"/>
                <a:cs typeface="Gill Sans MT"/>
              </a:rPr>
              <a:t>C</a:t>
            </a:r>
            <a:r>
              <a:rPr sz="650" spc="-35" dirty="0">
                <a:solidFill>
                  <a:srgbClr val="F1F1F1"/>
                </a:solidFill>
                <a:latin typeface="Gill Sans MT"/>
                <a:cs typeface="Gill Sans MT"/>
              </a:rPr>
              <a:t>AM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PU</a:t>
            </a:r>
            <a:r>
              <a:rPr sz="650" spc="1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10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D</a:t>
            </a:r>
            <a:r>
              <a:rPr sz="650" spc="15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650" spc="-9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650" spc="-30" dirty="0">
                <a:solidFill>
                  <a:srgbClr val="F1F1F1"/>
                </a:solidFill>
                <a:latin typeface="Gill Sans MT"/>
                <a:cs typeface="Gill Sans MT"/>
              </a:rPr>
              <a:t>Ó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80" dirty="0">
                <a:solidFill>
                  <a:srgbClr val="F1F1F1"/>
                </a:solidFill>
                <a:latin typeface="Gill Sans MT"/>
                <a:cs typeface="Gill Sans MT"/>
              </a:rPr>
              <a:t>T</a:t>
            </a: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O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LE</a:t>
            </a:r>
            <a:r>
              <a:rPr sz="650" spc="1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endParaRPr sz="650">
              <a:latin typeface="Gill Sans MT"/>
              <a:cs typeface="Gill Sans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-355" y="424802"/>
            <a:ext cx="8964930" cy="1019175"/>
            <a:chOff x="-355" y="424802"/>
            <a:chExt cx="8964930" cy="1019175"/>
          </a:xfrm>
        </p:grpSpPr>
        <p:sp>
          <p:nvSpPr>
            <p:cNvPr id="9" name="object 9"/>
            <p:cNvSpPr/>
            <p:nvPr/>
          </p:nvSpPr>
          <p:spPr>
            <a:xfrm>
              <a:off x="0" y="957237"/>
              <a:ext cx="3150870" cy="375920"/>
            </a:xfrm>
            <a:custGeom>
              <a:avLst/>
              <a:gdLst/>
              <a:ahLst/>
              <a:cxnLst/>
              <a:rect l="l" t="t" r="r" b="b"/>
              <a:pathLst>
                <a:path w="3150870" h="375919">
                  <a:moveTo>
                    <a:pt x="3150717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575358" y="375843"/>
                  </a:lnTo>
                  <a:lnTo>
                    <a:pt x="3150717" y="375843"/>
                  </a:lnTo>
                  <a:lnTo>
                    <a:pt x="3150717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355" y="956881"/>
              <a:ext cx="4572000" cy="487680"/>
            </a:xfrm>
            <a:custGeom>
              <a:avLst/>
              <a:gdLst/>
              <a:ahLst/>
              <a:cxnLst/>
              <a:rect l="l" t="t" r="r" b="b"/>
              <a:pathLst>
                <a:path w="4572000" h="487680">
                  <a:moveTo>
                    <a:pt x="4571631" y="0"/>
                  </a:moveTo>
                  <a:lnTo>
                    <a:pt x="0" y="0"/>
                  </a:lnTo>
                  <a:lnTo>
                    <a:pt x="0" y="487083"/>
                  </a:lnTo>
                  <a:lnTo>
                    <a:pt x="2286000" y="487083"/>
                  </a:lnTo>
                  <a:lnTo>
                    <a:pt x="4571631" y="487083"/>
                  </a:lnTo>
                  <a:lnTo>
                    <a:pt x="4571631" y="0"/>
                  </a:lnTo>
                  <a:close/>
                </a:path>
              </a:pathLst>
            </a:custGeom>
            <a:solidFill>
              <a:srgbClr val="D12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424802"/>
              <a:ext cx="8964295" cy="561975"/>
            </a:xfrm>
            <a:custGeom>
              <a:avLst/>
              <a:gdLst/>
              <a:ahLst/>
              <a:cxnLst/>
              <a:rect l="l" t="t" r="r" b="b"/>
              <a:pathLst>
                <a:path w="8964295" h="561975">
                  <a:moveTo>
                    <a:pt x="8964002" y="0"/>
                  </a:moveTo>
                  <a:lnTo>
                    <a:pt x="0" y="0"/>
                  </a:lnTo>
                  <a:lnTo>
                    <a:pt x="0" y="561594"/>
                  </a:lnTo>
                  <a:lnTo>
                    <a:pt x="4481995" y="561594"/>
                  </a:lnTo>
                  <a:lnTo>
                    <a:pt x="8964002" y="561594"/>
                  </a:lnTo>
                  <a:lnTo>
                    <a:pt x="8964002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5.3.</a:t>
            </a:r>
            <a:r>
              <a:rPr spc="-245" dirty="0"/>
              <a:t> </a:t>
            </a:r>
            <a:r>
              <a:rPr spc="-10" dirty="0"/>
              <a:t>Modelos</a:t>
            </a:r>
            <a:r>
              <a:rPr spc="-15" dirty="0"/>
              <a:t> </a:t>
            </a:r>
            <a:r>
              <a:rPr spc="-5" dirty="0"/>
              <a:t>para</a:t>
            </a:r>
            <a:r>
              <a:rPr spc="-15" dirty="0"/>
              <a:t> </a:t>
            </a:r>
            <a:r>
              <a:rPr dirty="0"/>
              <a:t>la</a:t>
            </a:r>
            <a:r>
              <a:rPr spc="-10" dirty="0"/>
              <a:t> </a:t>
            </a:r>
            <a:r>
              <a:rPr spc="-5" dirty="0"/>
              <a:t>gestión</a:t>
            </a:r>
            <a:r>
              <a:rPr spc="-20" dirty="0"/>
              <a:t> </a:t>
            </a:r>
            <a:r>
              <a:rPr dirty="0"/>
              <a:t>y</a:t>
            </a:r>
            <a:r>
              <a:rPr spc="-10" dirty="0"/>
              <a:t> mejora</a:t>
            </a:r>
            <a:r>
              <a:rPr spc="-15" dirty="0"/>
              <a:t> </a:t>
            </a:r>
            <a:r>
              <a:rPr spc="-10" dirty="0"/>
              <a:t>de</a:t>
            </a:r>
            <a:r>
              <a:rPr spc="-20" dirty="0"/>
              <a:t> </a:t>
            </a:r>
            <a:r>
              <a:rPr dirty="0"/>
              <a:t>la</a:t>
            </a:r>
            <a:r>
              <a:rPr spc="-10" dirty="0"/>
              <a:t> calidad</a:t>
            </a:r>
            <a:r>
              <a:rPr spc="-25" dirty="0"/>
              <a:t> </a:t>
            </a:r>
            <a:r>
              <a:rPr spc="-10" dirty="0"/>
              <a:t>del</a:t>
            </a:r>
            <a:r>
              <a:rPr spc="-5" dirty="0"/>
              <a:t> </a:t>
            </a:r>
            <a:r>
              <a:rPr dirty="0"/>
              <a:t>servicio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2836" y="989177"/>
            <a:ext cx="8214359" cy="2651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1225">
              <a:lnSpc>
                <a:spcPct val="100000"/>
              </a:lnSpc>
              <a:spcBef>
                <a:spcPts val="100"/>
              </a:spcBef>
            </a:pPr>
            <a:r>
              <a:rPr sz="2400" spc="-1110" baseline="13888" dirty="0">
                <a:solidFill>
                  <a:srgbClr val="D1282D"/>
                </a:solidFill>
                <a:latin typeface="Gill Sans MT"/>
                <a:cs typeface="Gill Sans MT"/>
              </a:rPr>
              <a:t>S</a:t>
            </a:r>
            <a:r>
              <a:rPr sz="2000" spc="-835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400" spc="-7" baseline="13888" dirty="0">
                <a:solidFill>
                  <a:srgbClr val="D1282D"/>
                </a:solidFill>
                <a:latin typeface="Gill Sans MT"/>
                <a:cs typeface="Gill Sans MT"/>
              </a:rPr>
              <a:t>u</a:t>
            </a:r>
            <a:r>
              <a:rPr sz="2400" spc="-1162" baseline="13888" dirty="0">
                <a:solidFill>
                  <a:srgbClr val="D1282D"/>
                </a:solidFill>
                <a:latin typeface="Gill Sans MT"/>
                <a:cs typeface="Gill Sans MT"/>
              </a:rPr>
              <a:t>b</a:t>
            </a:r>
            <a:r>
              <a:rPr sz="2000" spc="-33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400" spc="-322" baseline="13888" dirty="0">
                <a:solidFill>
                  <a:srgbClr val="D1282D"/>
                </a:solidFill>
                <a:latin typeface="Gill Sans MT"/>
                <a:cs typeface="Gill Sans MT"/>
              </a:rPr>
              <a:t>t</a:t>
            </a:r>
            <a:r>
              <a:rPr sz="2000" spc="-830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400" spc="-15" baseline="13888" dirty="0">
                <a:solidFill>
                  <a:srgbClr val="D1282D"/>
                </a:solidFill>
                <a:latin typeface="Gill Sans MT"/>
                <a:cs typeface="Gill Sans MT"/>
              </a:rPr>
              <a:t>í</a:t>
            </a:r>
            <a:r>
              <a:rPr sz="2400" spc="-97" baseline="13888" dirty="0">
                <a:solidFill>
                  <a:srgbClr val="D1282D"/>
                </a:solidFill>
                <a:latin typeface="Gill Sans MT"/>
                <a:cs typeface="Gill Sans MT"/>
              </a:rPr>
              <a:t>t</a:t>
            </a:r>
            <a:r>
              <a:rPr sz="2000" spc="-90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400" spc="-7" baseline="13888" dirty="0">
                <a:solidFill>
                  <a:srgbClr val="D1282D"/>
                </a:solidFill>
                <a:latin typeface="Gill Sans MT"/>
                <a:cs typeface="Gill Sans MT"/>
              </a:rPr>
              <a:t>u</a:t>
            </a:r>
            <a:r>
              <a:rPr sz="2400" spc="-382" baseline="13888" dirty="0">
                <a:solidFill>
                  <a:srgbClr val="D1282D"/>
                </a:solidFill>
                <a:latin typeface="Gill Sans MT"/>
                <a:cs typeface="Gill Sans MT"/>
              </a:rPr>
              <a:t>l</a:t>
            </a:r>
            <a:r>
              <a:rPr sz="2000" spc="-195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400" spc="-1035" baseline="13888" dirty="0">
                <a:solidFill>
                  <a:srgbClr val="D1282D"/>
                </a:solidFill>
                <a:latin typeface="Gill Sans MT"/>
                <a:cs typeface="Gill Sans MT"/>
              </a:rPr>
              <a:t>o</a:t>
            </a:r>
            <a:r>
              <a:rPr sz="2000" spc="1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400" spc="-412" baseline="13888" dirty="0">
                <a:solidFill>
                  <a:srgbClr val="D1282D"/>
                </a:solidFill>
                <a:latin typeface="Gill Sans MT"/>
                <a:cs typeface="Gill Sans MT"/>
              </a:rPr>
              <a:t>1</a:t>
            </a:r>
            <a:r>
              <a:rPr sz="2000" spc="-5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00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000" spc="-1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000" spc="-5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00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000" spc="-1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F"/>
                </a:solidFill>
                <a:latin typeface="Gill Sans MT"/>
                <a:cs typeface="Gill Sans MT"/>
              </a:rPr>
              <a:t>Def</a:t>
            </a:r>
            <a:r>
              <a:rPr sz="2000" spc="1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000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000" spc="-5" dirty="0">
                <a:solidFill>
                  <a:srgbClr val="FFFFFF"/>
                </a:solidFill>
                <a:latin typeface="Gill Sans MT"/>
                <a:cs typeface="Gill Sans MT"/>
              </a:rPr>
              <a:t>ie</a:t>
            </a:r>
            <a:r>
              <a:rPr sz="2000" spc="5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000" spc="-10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000" spc="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000" spc="-5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00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endParaRPr sz="2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00">
              <a:latin typeface="Gill Sans MT"/>
              <a:cs typeface="Gill Sans MT"/>
            </a:endParaRPr>
          </a:p>
          <a:p>
            <a:pPr marL="508000" marR="43180" indent="-45720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507365" algn="l"/>
                <a:tab pos="508000" algn="l"/>
              </a:tabLst>
            </a:pPr>
            <a:r>
              <a:rPr sz="2600" dirty="0">
                <a:solidFill>
                  <a:srgbClr val="C00000"/>
                </a:solidFill>
                <a:latin typeface="Gill Sans MT"/>
                <a:cs typeface="Gill Sans MT"/>
              </a:rPr>
              <a:t>Deficiencia</a:t>
            </a:r>
            <a:r>
              <a:rPr sz="2600" spc="-1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2600" dirty="0">
                <a:solidFill>
                  <a:srgbClr val="C00000"/>
                </a:solidFill>
                <a:latin typeface="Gill Sans MT"/>
                <a:cs typeface="Gill Sans MT"/>
              </a:rPr>
              <a:t>5:</a:t>
            </a:r>
            <a:r>
              <a:rPr sz="2600" spc="17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2600" i="1" spc="-5" dirty="0">
                <a:latin typeface="Gill Sans MT"/>
                <a:cs typeface="Gill Sans MT"/>
              </a:rPr>
              <a:t>Discrepancia </a:t>
            </a:r>
            <a:r>
              <a:rPr sz="2600" i="1" spc="-10" dirty="0">
                <a:latin typeface="Gill Sans MT"/>
                <a:cs typeface="Gill Sans MT"/>
              </a:rPr>
              <a:t>entre </a:t>
            </a:r>
            <a:r>
              <a:rPr sz="2600" i="1" spc="-5" dirty="0">
                <a:latin typeface="Gill Sans MT"/>
                <a:cs typeface="Gill Sans MT"/>
              </a:rPr>
              <a:t>el</a:t>
            </a:r>
            <a:r>
              <a:rPr sz="2600" i="1" spc="-15" dirty="0">
                <a:latin typeface="Gill Sans MT"/>
                <a:cs typeface="Gill Sans MT"/>
              </a:rPr>
              <a:t> </a:t>
            </a:r>
            <a:r>
              <a:rPr sz="2600" i="1" spc="5" dirty="0">
                <a:latin typeface="Gill Sans MT"/>
                <a:cs typeface="Gill Sans MT"/>
              </a:rPr>
              <a:t>servicio</a:t>
            </a:r>
            <a:r>
              <a:rPr sz="2600" i="1" spc="-5" dirty="0">
                <a:latin typeface="Gill Sans MT"/>
                <a:cs typeface="Gill Sans MT"/>
              </a:rPr>
              <a:t> </a:t>
            </a:r>
            <a:r>
              <a:rPr sz="2600" i="1" spc="-10" dirty="0">
                <a:latin typeface="Gill Sans MT"/>
                <a:cs typeface="Gill Sans MT"/>
              </a:rPr>
              <a:t>esperado </a:t>
            </a:r>
            <a:r>
              <a:rPr sz="2600" i="1" dirty="0">
                <a:latin typeface="Gill Sans MT"/>
                <a:cs typeface="Gill Sans MT"/>
              </a:rPr>
              <a:t>y</a:t>
            </a:r>
            <a:r>
              <a:rPr sz="2600" i="1" spc="-10" dirty="0">
                <a:latin typeface="Gill Sans MT"/>
                <a:cs typeface="Gill Sans MT"/>
              </a:rPr>
              <a:t> </a:t>
            </a:r>
            <a:r>
              <a:rPr sz="2600" i="1" spc="-5" dirty="0">
                <a:latin typeface="Gill Sans MT"/>
                <a:cs typeface="Gill Sans MT"/>
              </a:rPr>
              <a:t>el </a:t>
            </a:r>
            <a:r>
              <a:rPr sz="2600" i="1" dirty="0">
                <a:latin typeface="Gill Sans MT"/>
                <a:cs typeface="Gill Sans MT"/>
              </a:rPr>
              <a:t> </a:t>
            </a:r>
            <a:r>
              <a:rPr sz="2600" i="1" spc="5" dirty="0">
                <a:latin typeface="Gill Sans MT"/>
                <a:cs typeface="Gill Sans MT"/>
              </a:rPr>
              <a:t>servicio</a:t>
            </a:r>
            <a:r>
              <a:rPr sz="2600" i="1" spc="-5" dirty="0">
                <a:latin typeface="Gill Sans MT"/>
                <a:cs typeface="Gill Sans MT"/>
              </a:rPr>
              <a:t> percibido desde el punto de</a:t>
            </a:r>
            <a:r>
              <a:rPr sz="2600" i="1" dirty="0">
                <a:latin typeface="Gill Sans MT"/>
                <a:cs typeface="Gill Sans MT"/>
              </a:rPr>
              <a:t> </a:t>
            </a:r>
            <a:r>
              <a:rPr sz="2600" i="1" spc="-5" dirty="0">
                <a:latin typeface="Gill Sans MT"/>
                <a:cs typeface="Gill Sans MT"/>
              </a:rPr>
              <a:t>vista</a:t>
            </a:r>
            <a:r>
              <a:rPr sz="2600" i="1" spc="5" dirty="0">
                <a:latin typeface="Gill Sans MT"/>
                <a:cs typeface="Gill Sans MT"/>
              </a:rPr>
              <a:t> </a:t>
            </a:r>
            <a:r>
              <a:rPr sz="2600" i="1" spc="-5" dirty="0">
                <a:latin typeface="Gill Sans MT"/>
                <a:cs typeface="Gill Sans MT"/>
              </a:rPr>
              <a:t>del</a:t>
            </a:r>
            <a:r>
              <a:rPr sz="2600" i="1" dirty="0">
                <a:latin typeface="Gill Sans MT"/>
                <a:cs typeface="Gill Sans MT"/>
              </a:rPr>
              <a:t> </a:t>
            </a:r>
            <a:r>
              <a:rPr sz="2600" i="1" spc="5" dirty="0">
                <a:latin typeface="Gill Sans MT"/>
                <a:cs typeface="Gill Sans MT"/>
              </a:rPr>
              <a:t>cliente</a:t>
            </a:r>
            <a:r>
              <a:rPr sz="2600" i="1" spc="114" dirty="0">
                <a:latin typeface="Gill Sans MT"/>
                <a:cs typeface="Gill Sans MT"/>
              </a:rPr>
              <a:t> </a:t>
            </a:r>
            <a:r>
              <a:rPr sz="2600" b="1" i="1" spc="-5" dirty="0">
                <a:latin typeface="Gill Sans MT"/>
                <a:cs typeface="Gill Sans MT"/>
              </a:rPr>
              <a:t>(calidad </a:t>
            </a:r>
            <a:r>
              <a:rPr sz="2600" b="1" i="1" spc="-705" dirty="0">
                <a:latin typeface="Gill Sans MT"/>
                <a:cs typeface="Gill Sans MT"/>
              </a:rPr>
              <a:t> </a:t>
            </a:r>
            <a:r>
              <a:rPr sz="2600" b="1" i="1" dirty="0">
                <a:latin typeface="Gill Sans MT"/>
                <a:cs typeface="Gill Sans MT"/>
              </a:rPr>
              <a:t>del</a:t>
            </a:r>
            <a:r>
              <a:rPr sz="2600" b="1" i="1" spc="-15" dirty="0">
                <a:latin typeface="Gill Sans MT"/>
                <a:cs typeface="Gill Sans MT"/>
              </a:rPr>
              <a:t> </a:t>
            </a:r>
            <a:r>
              <a:rPr sz="2600" b="1" i="1" spc="5" dirty="0">
                <a:latin typeface="Gill Sans MT"/>
                <a:cs typeface="Gill Sans MT"/>
              </a:rPr>
              <a:t>servicio</a:t>
            </a:r>
            <a:r>
              <a:rPr sz="2600" b="1" i="1" spc="-10" dirty="0">
                <a:latin typeface="Gill Sans MT"/>
                <a:cs typeface="Gill Sans MT"/>
              </a:rPr>
              <a:t> </a:t>
            </a:r>
            <a:r>
              <a:rPr sz="2600" b="1" i="1" spc="-5" dirty="0">
                <a:latin typeface="Gill Sans MT"/>
                <a:cs typeface="Gill Sans MT"/>
              </a:rPr>
              <a:t>percibida</a:t>
            </a:r>
            <a:r>
              <a:rPr sz="2600" b="1" i="1" dirty="0">
                <a:latin typeface="Gill Sans MT"/>
                <a:cs typeface="Gill Sans MT"/>
              </a:rPr>
              <a:t> por</a:t>
            </a:r>
            <a:r>
              <a:rPr sz="2600" b="1" i="1" spc="-15" dirty="0">
                <a:latin typeface="Gill Sans MT"/>
                <a:cs typeface="Gill Sans MT"/>
              </a:rPr>
              <a:t> </a:t>
            </a:r>
            <a:r>
              <a:rPr sz="2600" b="1" i="1" spc="5" dirty="0">
                <a:latin typeface="Gill Sans MT"/>
                <a:cs typeface="Gill Sans MT"/>
              </a:rPr>
              <a:t>el</a:t>
            </a:r>
            <a:r>
              <a:rPr sz="2600" b="1" i="1" spc="-10" dirty="0">
                <a:latin typeface="Gill Sans MT"/>
                <a:cs typeface="Gill Sans MT"/>
              </a:rPr>
              <a:t> </a:t>
            </a:r>
            <a:r>
              <a:rPr sz="2600" b="1" i="1" spc="-5" dirty="0">
                <a:latin typeface="Gill Sans MT"/>
                <a:cs typeface="Gill Sans MT"/>
              </a:rPr>
              <a:t>cliente)</a:t>
            </a:r>
            <a:endParaRPr sz="26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C00000"/>
              </a:buClr>
              <a:buFont typeface="Wingdings"/>
              <a:buChar char=""/>
            </a:pPr>
            <a:endParaRPr sz="2650">
              <a:latin typeface="Gill Sans MT"/>
              <a:cs typeface="Gill Sans MT"/>
            </a:endParaRPr>
          </a:p>
          <a:p>
            <a:pPr marL="508000" indent="-457200">
              <a:lnSpc>
                <a:spcPct val="100000"/>
              </a:lnSpc>
              <a:buClr>
                <a:srgbClr val="C00000"/>
              </a:buClr>
              <a:buFont typeface="Wingdings"/>
              <a:buChar char=""/>
              <a:tabLst>
                <a:tab pos="507365" algn="l"/>
                <a:tab pos="508000" algn="l"/>
              </a:tabLst>
            </a:pPr>
            <a:r>
              <a:rPr sz="2600" u="sng" spc="-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Causas</a:t>
            </a:r>
            <a:r>
              <a:rPr sz="2600" spc="-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que</a:t>
            </a:r>
            <a:r>
              <a:rPr sz="2600" spc="-20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la</a:t>
            </a:r>
            <a:r>
              <a:rPr sz="2600" spc="-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originan:</a:t>
            </a:r>
            <a:endParaRPr sz="260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0937" y="4268419"/>
            <a:ext cx="27495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C00000"/>
                </a:solidFill>
                <a:latin typeface="Wingdings"/>
                <a:cs typeface="Wingdings"/>
              </a:rPr>
              <a:t></a:t>
            </a:r>
            <a:endParaRPr sz="2200">
              <a:latin typeface="Wingdings"/>
              <a:cs typeface="Wingding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3620" y="4605020"/>
            <a:ext cx="1422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C00000"/>
                </a:solidFill>
                <a:latin typeface="Wingdings"/>
                <a:cs typeface="Wingdings"/>
              </a:rPr>
              <a:t>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30820" y="4620133"/>
            <a:ext cx="705358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Gill Sans MT"/>
                <a:cs typeface="Gill Sans MT"/>
              </a:rPr>
              <a:t>Asegurar </a:t>
            </a:r>
            <a:r>
              <a:rPr sz="2000" dirty="0">
                <a:latin typeface="Gill Sans MT"/>
                <a:cs typeface="Gill Sans MT"/>
              </a:rPr>
              <a:t>que </a:t>
            </a:r>
            <a:r>
              <a:rPr sz="2000" spc="5" dirty="0">
                <a:latin typeface="Gill Sans MT"/>
                <a:cs typeface="Gill Sans MT"/>
              </a:rPr>
              <a:t>el </a:t>
            </a:r>
            <a:r>
              <a:rPr sz="2000" dirty="0">
                <a:latin typeface="Gill Sans MT"/>
                <a:cs typeface="Gill Sans MT"/>
              </a:rPr>
              <a:t>cliente </a:t>
            </a:r>
            <a:r>
              <a:rPr sz="2000" spc="-5" dirty="0">
                <a:latin typeface="Gill Sans MT"/>
                <a:cs typeface="Gill Sans MT"/>
              </a:rPr>
              <a:t>interprete convenientemente </a:t>
            </a:r>
            <a:r>
              <a:rPr sz="2000" dirty="0">
                <a:latin typeface="Gill Sans MT"/>
                <a:cs typeface="Gill Sans MT"/>
              </a:rPr>
              <a:t>el </a:t>
            </a:r>
            <a:r>
              <a:rPr sz="2000" spc="5" dirty="0">
                <a:latin typeface="Gill Sans MT"/>
                <a:cs typeface="Gill Sans MT"/>
              </a:rPr>
              <a:t>servicio </a:t>
            </a:r>
            <a:r>
              <a:rPr sz="2000" dirty="0">
                <a:latin typeface="Gill Sans MT"/>
                <a:cs typeface="Gill Sans MT"/>
              </a:rPr>
              <a:t>que </a:t>
            </a:r>
            <a:r>
              <a:rPr sz="2000" spc="-54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se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ofrece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8137" y="3863669"/>
            <a:ext cx="6343015" cy="78232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883285">
              <a:lnSpc>
                <a:spcPct val="100000"/>
              </a:lnSpc>
              <a:spcBef>
                <a:spcPts val="325"/>
              </a:spcBef>
            </a:pPr>
            <a:r>
              <a:rPr sz="2400" spc="-5" dirty="0">
                <a:latin typeface="Tahoma"/>
                <a:cs typeface="Tahoma"/>
              </a:rPr>
              <a:t>Deficiencia5=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f(Def1+Def2+Def3+Def4)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2200" u="sng" spc="-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Recomendaciones:</a:t>
            </a:r>
            <a:endParaRPr sz="2200">
              <a:latin typeface="Gill Sans MT"/>
              <a:cs typeface="Gill Sans MT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859997" y="2611437"/>
            <a:ext cx="4140200" cy="4084954"/>
            <a:chOff x="4859997" y="2611437"/>
            <a:chExt cx="4140200" cy="4084954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68122" y="2611437"/>
              <a:ext cx="2413800" cy="121895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468122" y="2611805"/>
              <a:ext cx="2414270" cy="1219200"/>
            </a:xfrm>
            <a:custGeom>
              <a:avLst/>
              <a:gdLst/>
              <a:ahLst/>
              <a:cxnLst/>
              <a:rect l="l" t="t" r="r" b="b"/>
              <a:pathLst>
                <a:path w="2414270" h="1219200">
                  <a:moveTo>
                    <a:pt x="0" y="0"/>
                  </a:moveTo>
                  <a:lnTo>
                    <a:pt x="2413800" y="0"/>
                  </a:lnTo>
                  <a:lnTo>
                    <a:pt x="2413800" y="1218958"/>
                  </a:lnTo>
                  <a:lnTo>
                    <a:pt x="0" y="121895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859997" y="6155994"/>
              <a:ext cx="4140200" cy="540385"/>
            </a:xfrm>
            <a:custGeom>
              <a:avLst/>
              <a:gdLst/>
              <a:ahLst/>
              <a:cxnLst/>
              <a:rect l="l" t="t" r="r" b="b"/>
              <a:pathLst>
                <a:path w="4140200" h="540384">
                  <a:moveTo>
                    <a:pt x="2069998" y="540004"/>
                  </a:moveTo>
                  <a:lnTo>
                    <a:pt x="0" y="540004"/>
                  </a:lnTo>
                  <a:lnTo>
                    <a:pt x="0" y="0"/>
                  </a:lnTo>
                  <a:lnTo>
                    <a:pt x="4139996" y="0"/>
                  </a:lnTo>
                  <a:lnTo>
                    <a:pt x="4139996" y="540004"/>
                  </a:lnTo>
                  <a:lnTo>
                    <a:pt x="2069998" y="5400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295"/>
              </a:lnSpc>
            </a:pPr>
            <a:r>
              <a:rPr spc="-5" dirty="0"/>
              <a:t>Dirección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Operaciones</a:t>
            </a:r>
            <a:r>
              <a:rPr spc="-10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5" dirty="0"/>
              <a:t>Servicios</a:t>
            </a:r>
          </a:p>
          <a:p>
            <a:pPr algn="ctr">
              <a:lnSpc>
                <a:spcPts val="1545"/>
              </a:lnSpc>
            </a:pP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Grado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en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Ciencia</a:t>
            </a:r>
            <a:r>
              <a:rPr i="0" spc="-15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Gestión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Ingeniería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de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Servicios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9150350" cy="6864350"/>
            <a:chOff x="-6350" y="0"/>
            <a:chExt cx="9150350" cy="6864350"/>
          </a:xfrm>
        </p:grpSpPr>
        <p:sp>
          <p:nvSpPr>
            <p:cNvPr id="3" name="object 3"/>
            <p:cNvSpPr/>
            <p:nvPr/>
          </p:nvSpPr>
          <p:spPr>
            <a:xfrm>
              <a:off x="9001073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570" y="0"/>
                  </a:moveTo>
                  <a:lnTo>
                    <a:pt x="0" y="0"/>
                  </a:lnTo>
                  <a:lnTo>
                    <a:pt x="0" y="1371231"/>
                  </a:lnTo>
                  <a:lnTo>
                    <a:pt x="71285" y="1371231"/>
                  </a:lnTo>
                  <a:lnTo>
                    <a:pt x="142570" y="1371231"/>
                  </a:lnTo>
                  <a:lnTo>
                    <a:pt x="142570" y="0"/>
                  </a:lnTo>
                  <a:close/>
                </a:path>
              </a:pathLst>
            </a:custGeom>
            <a:solidFill>
              <a:srgbClr val="D02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001073" y="1371244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570" y="0"/>
                  </a:moveTo>
                  <a:lnTo>
                    <a:pt x="0" y="0"/>
                  </a:lnTo>
                  <a:lnTo>
                    <a:pt x="0" y="5486031"/>
                  </a:lnTo>
                  <a:lnTo>
                    <a:pt x="71285" y="5486031"/>
                  </a:lnTo>
                  <a:lnTo>
                    <a:pt x="142570" y="5486031"/>
                  </a:lnTo>
                  <a:lnTo>
                    <a:pt x="1425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78144"/>
              <a:ext cx="9143631" cy="8795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024244"/>
              <a:ext cx="9117965" cy="833755"/>
            </a:xfrm>
            <a:custGeom>
              <a:avLst/>
              <a:gdLst/>
              <a:ahLst/>
              <a:cxnLst/>
              <a:rect l="l" t="t" r="r" b="b"/>
              <a:pathLst>
                <a:path w="9117965" h="833754">
                  <a:moveTo>
                    <a:pt x="0" y="833399"/>
                  </a:moveTo>
                  <a:lnTo>
                    <a:pt x="0" y="0"/>
                  </a:lnTo>
                  <a:lnTo>
                    <a:pt x="9117355" y="0"/>
                  </a:lnTo>
                  <a:lnTo>
                    <a:pt x="9117355" y="833399"/>
                  </a:lnTo>
                  <a:lnTo>
                    <a:pt x="0" y="8333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6024244"/>
              <a:ext cx="9117965" cy="833755"/>
            </a:xfrm>
            <a:custGeom>
              <a:avLst/>
              <a:gdLst/>
              <a:ahLst/>
              <a:cxnLst/>
              <a:rect l="l" t="t" r="r" b="b"/>
              <a:pathLst>
                <a:path w="9117965" h="833754">
                  <a:moveTo>
                    <a:pt x="0" y="0"/>
                  </a:moveTo>
                  <a:lnTo>
                    <a:pt x="9117355" y="0"/>
                  </a:lnTo>
                  <a:lnTo>
                    <a:pt x="9117355" y="833399"/>
                  </a:lnTo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24" y="6137287"/>
              <a:ext cx="1423784" cy="54251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10374" y="787222"/>
            <a:ext cx="871855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1</a:t>
            </a:r>
            <a:r>
              <a:rPr sz="650" spc="5" dirty="0">
                <a:solidFill>
                  <a:srgbClr val="F1F1F1"/>
                </a:solidFill>
                <a:latin typeface="Gill Sans MT"/>
                <a:cs typeface="Gill Sans MT"/>
              </a:rPr>
              <a:t>.</a:t>
            </a:r>
            <a:r>
              <a:rPr sz="650" spc="-25" dirty="0">
                <a:solidFill>
                  <a:srgbClr val="F1F1F1"/>
                </a:solidFill>
                <a:latin typeface="Gill Sans MT"/>
                <a:cs typeface="Gill Sans MT"/>
              </a:rPr>
              <a:t>C</a:t>
            </a:r>
            <a:r>
              <a:rPr sz="650" spc="-35" dirty="0">
                <a:solidFill>
                  <a:srgbClr val="F1F1F1"/>
                </a:solidFill>
                <a:latin typeface="Gill Sans MT"/>
                <a:cs typeface="Gill Sans MT"/>
              </a:rPr>
              <a:t>AM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PU</a:t>
            </a:r>
            <a:r>
              <a:rPr sz="650" spc="1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10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D</a:t>
            </a:r>
            <a:r>
              <a:rPr sz="650" spc="15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650" spc="-9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650" spc="-30" dirty="0">
                <a:solidFill>
                  <a:srgbClr val="F1F1F1"/>
                </a:solidFill>
                <a:latin typeface="Gill Sans MT"/>
                <a:cs typeface="Gill Sans MT"/>
              </a:rPr>
              <a:t>Ó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80" dirty="0">
                <a:solidFill>
                  <a:srgbClr val="F1F1F1"/>
                </a:solidFill>
                <a:latin typeface="Gill Sans MT"/>
                <a:cs typeface="Gill Sans MT"/>
              </a:rPr>
              <a:t>T</a:t>
            </a: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O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LE</a:t>
            </a:r>
            <a:r>
              <a:rPr sz="650" spc="1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957237"/>
            <a:ext cx="3150870" cy="375920"/>
          </a:xfrm>
          <a:custGeom>
            <a:avLst/>
            <a:gdLst/>
            <a:ahLst/>
            <a:cxnLst/>
            <a:rect l="l" t="t" r="r" b="b"/>
            <a:pathLst>
              <a:path w="3150870" h="375919">
                <a:moveTo>
                  <a:pt x="3150717" y="0"/>
                </a:moveTo>
                <a:lnTo>
                  <a:pt x="0" y="0"/>
                </a:lnTo>
                <a:lnTo>
                  <a:pt x="0" y="375843"/>
                </a:lnTo>
                <a:lnTo>
                  <a:pt x="1575358" y="375843"/>
                </a:lnTo>
                <a:lnTo>
                  <a:pt x="3150717" y="375843"/>
                </a:lnTo>
                <a:lnTo>
                  <a:pt x="3150717" y="0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91704" y="989545"/>
            <a:ext cx="9150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D0272D"/>
                </a:solidFill>
                <a:latin typeface="Gill Sans MT"/>
                <a:cs typeface="Gill Sans MT"/>
              </a:rPr>
              <a:t>Subtítulo</a:t>
            </a:r>
            <a:r>
              <a:rPr sz="1600" spc="-75" dirty="0">
                <a:solidFill>
                  <a:srgbClr val="D0272D"/>
                </a:solidFill>
                <a:latin typeface="Gill Sans MT"/>
                <a:cs typeface="Gill Sans MT"/>
              </a:rPr>
              <a:t> </a:t>
            </a:r>
            <a:r>
              <a:rPr sz="1600" spc="-5" dirty="0">
                <a:solidFill>
                  <a:srgbClr val="D0272D"/>
                </a:solidFill>
                <a:latin typeface="Gill Sans MT"/>
                <a:cs typeface="Gill Sans MT"/>
              </a:rPr>
              <a:t>1</a:t>
            </a:r>
            <a:endParaRPr sz="1600">
              <a:latin typeface="Gill Sans MT"/>
              <a:cs typeface="Gill Sans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-355" y="424802"/>
            <a:ext cx="8964930" cy="1019175"/>
            <a:chOff x="-355" y="424802"/>
            <a:chExt cx="8964930" cy="1019175"/>
          </a:xfrm>
        </p:grpSpPr>
        <p:sp>
          <p:nvSpPr>
            <p:cNvPr id="13" name="object 13"/>
            <p:cNvSpPr/>
            <p:nvPr/>
          </p:nvSpPr>
          <p:spPr>
            <a:xfrm>
              <a:off x="-355" y="956881"/>
              <a:ext cx="4572000" cy="487680"/>
            </a:xfrm>
            <a:custGeom>
              <a:avLst/>
              <a:gdLst/>
              <a:ahLst/>
              <a:cxnLst/>
              <a:rect l="l" t="t" r="r" b="b"/>
              <a:pathLst>
                <a:path w="4572000" h="487680">
                  <a:moveTo>
                    <a:pt x="4571631" y="0"/>
                  </a:moveTo>
                  <a:lnTo>
                    <a:pt x="0" y="0"/>
                  </a:lnTo>
                  <a:lnTo>
                    <a:pt x="0" y="487083"/>
                  </a:lnTo>
                  <a:lnTo>
                    <a:pt x="2286000" y="487083"/>
                  </a:lnTo>
                  <a:lnTo>
                    <a:pt x="4571631" y="487083"/>
                  </a:lnTo>
                  <a:lnTo>
                    <a:pt x="4571631" y="0"/>
                  </a:lnTo>
                  <a:close/>
                </a:path>
              </a:pathLst>
            </a:custGeom>
            <a:solidFill>
              <a:srgbClr val="D02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424802"/>
              <a:ext cx="8964295" cy="561975"/>
            </a:xfrm>
            <a:custGeom>
              <a:avLst/>
              <a:gdLst/>
              <a:ahLst/>
              <a:cxnLst/>
              <a:rect l="l" t="t" r="r" b="b"/>
              <a:pathLst>
                <a:path w="8964295" h="561975">
                  <a:moveTo>
                    <a:pt x="8964002" y="0"/>
                  </a:moveTo>
                  <a:lnTo>
                    <a:pt x="0" y="0"/>
                  </a:lnTo>
                  <a:lnTo>
                    <a:pt x="0" y="561593"/>
                  </a:lnTo>
                  <a:lnTo>
                    <a:pt x="4481995" y="561593"/>
                  </a:lnTo>
                  <a:lnTo>
                    <a:pt x="8964002" y="561593"/>
                  </a:lnTo>
                  <a:lnTo>
                    <a:pt x="8964002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47497" y="457111"/>
            <a:ext cx="733805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5.4.</a:t>
            </a:r>
            <a:r>
              <a:rPr spc="-245" dirty="0"/>
              <a:t> </a:t>
            </a:r>
            <a:r>
              <a:rPr spc="-10" dirty="0"/>
              <a:t>Medida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5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5" dirty="0"/>
              <a:t>calidad</a:t>
            </a:r>
            <a:r>
              <a:rPr spc="-25" dirty="0"/>
              <a:t> </a:t>
            </a:r>
            <a:r>
              <a:rPr spc="-5" dirty="0"/>
              <a:t>en</a:t>
            </a:r>
            <a:r>
              <a:rPr spc="-25" dirty="0"/>
              <a:t> </a:t>
            </a:r>
            <a:r>
              <a:rPr dirty="0"/>
              <a:t>servicios:</a:t>
            </a:r>
            <a:r>
              <a:rPr spc="-245" dirty="0"/>
              <a:t> </a:t>
            </a:r>
            <a:r>
              <a:rPr spc="-20" dirty="0"/>
              <a:t>Programa</a:t>
            </a:r>
            <a:r>
              <a:rPr spc="-15" dirty="0"/>
              <a:t> </a:t>
            </a:r>
            <a:r>
              <a:rPr spc="-45" dirty="0"/>
              <a:t>SERVQUAL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54876" y="3278161"/>
            <a:ext cx="8488045" cy="2041525"/>
          </a:xfrm>
          <a:prstGeom prst="rect">
            <a:avLst/>
          </a:prstGeom>
          <a:ln w="9359">
            <a:solidFill>
              <a:srgbClr val="D0272D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347980" marR="793115">
              <a:lnSpc>
                <a:spcPct val="100000"/>
              </a:lnSpc>
              <a:spcBef>
                <a:spcPts val="355"/>
              </a:spcBef>
            </a:pPr>
            <a:r>
              <a:rPr sz="2800" dirty="0">
                <a:latin typeface="Gill Sans MT"/>
                <a:cs typeface="Gill Sans MT"/>
              </a:rPr>
              <a:t>El </a:t>
            </a:r>
            <a:r>
              <a:rPr sz="2800" spc="-5" dirty="0">
                <a:latin typeface="Gill Sans MT"/>
                <a:cs typeface="Gill Sans MT"/>
              </a:rPr>
              <a:t>modelo </a:t>
            </a:r>
            <a:r>
              <a:rPr sz="2800" spc="-40" dirty="0">
                <a:latin typeface="Gill Sans MT"/>
                <a:cs typeface="Gill Sans MT"/>
              </a:rPr>
              <a:t>SERVQUAL </a:t>
            </a:r>
            <a:r>
              <a:rPr sz="2800" dirty="0">
                <a:latin typeface="Gill Sans MT"/>
                <a:cs typeface="Gill Sans MT"/>
              </a:rPr>
              <a:t>permite </a:t>
            </a:r>
            <a:r>
              <a:rPr sz="2800" spc="-5" dirty="0">
                <a:latin typeface="Gill Sans MT"/>
                <a:cs typeface="Gill Sans MT"/>
              </a:rPr>
              <a:t>medir la calidad </a:t>
            </a:r>
            <a:r>
              <a:rPr sz="2800" dirty="0">
                <a:latin typeface="Gill Sans MT"/>
                <a:cs typeface="Gill Sans MT"/>
              </a:rPr>
              <a:t>del </a:t>
            </a:r>
            <a:r>
              <a:rPr sz="2800" spc="-76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se</a:t>
            </a:r>
            <a:r>
              <a:rPr sz="2800" spc="80" dirty="0">
                <a:latin typeface="Gill Sans MT"/>
                <a:cs typeface="Gill Sans MT"/>
              </a:rPr>
              <a:t>r</a:t>
            </a:r>
            <a:r>
              <a:rPr sz="2800" dirty="0">
                <a:latin typeface="Gill Sans MT"/>
                <a:cs typeface="Gill Sans MT"/>
              </a:rPr>
              <a:t>vi</a:t>
            </a:r>
            <a:r>
              <a:rPr sz="2800" spc="-10" dirty="0">
                <a:latin typeface="Gill Sans MT"/>
                <a:cs typeface="Gill Sans MT"/>
              </a:rPr>
              <a:t>c</a:t>
            </a:r>
            <a:r>
              <a:rPr sz="2800" spc="-5" dirty="0">
                <a:latin typeface="Gill Sans MT"/>
                <a:cs typeface="Gill Sans MT"/>
              </a:rPr>
              <a:t>i</a:t>
            </a:r>
            <a:r>
              <a:rPr sz="2800" spc="-90" dirty="0">
                <a:latin typeface="Gill Sans MT"/>
                <a:cs typeface="Gill Sans MT"/>
              </a:rPr>
              <a:t>o</a:t>
            </a:r>
            <a:r>
              <a:rPr sz="2800" dirty="0">
                <a:latin typeface="Gill Sans MT"/>
                <a:cs typeface="Gill Sans MT"/>
              </a:rPr>
              <a:t>.</a:t>
            </a:r>
            <a:r>
              <a:rPr sz="2800" spc="-28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D</a:t>
            </a:r>
            <a:r>
              <a:rPr sz="2800" spc="-5" dirty="0">
                <a:latin typeface="Gill Sans MT"/>
                <a:cs typeface="Gill Sans MT"/>
              </a:rPr>
              <a:t>a</a:t>
            </a:r>
            <a:r>
              <a:rPr sz="2800" dirty="0">
                <a:latin typeface="Gill Sans MT"/>
                <a:cs typeface="Gill Sans MT"/>
              </a:rPr>
              <a:t>ndo </a:t>
            </a:r>
            <a:r>
              <a:rPr sz="2800" spc="-60" dirty="0">
                <a:latin typeface="Gill Sans MT"/>
                <a:cs typeface="Gill Sans MT"/>
              </a:rPr>
              <a:t>r</a:t>
            </a:r>
            <a:r>
              <a:rPr sz="2800" dirty="0">
                <a:latin typeface="Gill Sans MT"/>
                <a:cs typeface="Gill Sans MT"/>
              </a:rPr>
              <a:t>espu</a:t>
            </a:r>
            <a:r>
              <a:rPr sz="2800" spc="5" dirty="0">
                <a:latin typeface="Gill Sans MT"/>
                <a:cs typeface="Gill Sans MT"/>
              </a:rPr>
              <a:t>e</a:t>
            </a:r>
            <a:r>
              <a:rPr sz="2800" dirty="0">
                <a:latin typeface="Gill Sans MT"/>
                <a:cs typeface="Gill Sans MT"/>
              </a:rPr>
              <a:t>s</a:t>
            </a:r>
            <a:r>
              <a:rPr sz="2800" spc="-5" dirty="0">
                <a:latin typeface="Gill Sans MT"/>
                <a:cs typeface="Gill Sans MT"/>
              </a:rPr>
              <a:t>t</a:t>
            </a:r>
            <a:r>
              <a:rPr sz="2800" dirty="0">
                <a:latin typeface="Gill Sans MT"/>
                <a:cs typeface="Gill Sans MT"/>
              </a:rPr>
              <a:t>a</a:t>
            </a:r>
            <a:r>
              <a:rPr sz="2800" spc="-5" dirty="0">
                <a:latin typeface="Gill Sans MT"/>
                <a:cs typeface="Gill Sans MT"/>
              </a:rPr>
              <a:t> a</a:t>
            </a:r>
            <a:r>
              <a:rPr sz="2800" dirty="0">
                <a:latin typeface="Gill Sans MT"/>
                <a:cs typeface="Gill Sans MT"/>
              </a:rPr>
              <a:t>:</a:t>
            </a:r>
            <a:endParaRPr sz="2800">
              <a:latin typeface="Gill Sans MT"/>
              <a:cs typeface="Gill Sans MT"/>
            </a:endParaRPr>
          </a:p>
          <a:p>
            <a:pPr marL="1548130" indent="-457834">
              <a:lnSpc>
                <a:spcPct val="100000"/>
              </a:lnSpc>
              <a:buClr>
                <a:srgbClr val="BF0000"/>
              </a:buClr>
              <a:buAutoNum type="arabicParenR"/>
              <a:tabLst>
                <a:tab pos="1548130" algn="l"/>
                <a:tab pos="1548765" algn="l"/>
              </a:tabLst>
            </a:pPr>
            <a:r>
              <a:rPr sz="2400" i="1" spc="-5" dirty="0">
                <a:latin typeface="Gill Sans MT"/>
                <a:cs typeface="Gill Sans MT"/>
              </a:rPr>
              <a:t>¿Cuándo </a:t>
            </a:r>
            <a:r>
              <a:rPr sz="2400" i="1" dirty="0">
                <a:latin typeface="Gill Sans MT"/>
                <a:cs typeface="Gill Sans MT"/>
              </a:rPr>
              <a:t>un </a:t>
            </a:r>
            <a:r>
              <a:rPr sz="2400" i="1" spc="10" dirty="0">
                <a:latin typeface="Gill Sans MT"/>
                <a:cs typeface="Gill Sans MT"/>
              </a:rPr>
              <a:t>servicio</a:t>
            </a:r>
            <a:r>
              <a:rPr sz="2400" i="1" spc="-5" dirty="0">
                <a:latin typeface="Gill Sans MT"/>
                <a:cs typeface="Gill Sans MT"/>
              </a:rPr>
              <a:t> </a:t>
            </a:r>
            <a:r>
              <a:rPr sz="2400" i="1" dirty="0">
                <a:latin typeface="Gill Sans MT"/>
                <a:cs typeface="Gill Sans MT"/>
              </a:rPr>
              <a:t>es</a:t>
            </a:r>
            <a:r>
              <a:rPr sz="2400" i="1" spc="10" dirty="0">
                <a:latin typeface="Gill Sans MT"/>
                <a:cs typeface="Gill Sans MT"/>
              </a:rPr>
              <a:t> </a:t>
            </a:r>
            <a:r>
              <a:rPr sz="2400" i="1" spc="-5" dirty="0">
                <a:latin typeface="Gill Sans MT"/>
                <a:cs typeface="Gill Sans MT"/>
              </a:rPr>
              <a:t>percibido</a:t>
            </a:r>
            <a:r>
              <a:rPr sz="2400" i="1" spc="5" dirty="0">
                <a:latin typeface="Gill Sans MT"/>
                <a:cs typeface="Gill Sans MT"/>
              </a:rPr>
              <a:t> </a:t>
            </a:r>
            <a:r>
              <a:rPr sz="2400" i="1" spc="-5" dirty="0">
                <a:latin typeface="Gill Sans MT"/>
                <a:cs typeface="Gill Sans MT"/>
              </a:rPr>
              <a:t>de</a:t>
            </a:r>
            <a:r>
              <a:rPr sz="2400" i="1" spc="5" dirty="0">
                <a:latin typeface="Gill Sans MT"/>
                <a:cs typeface="Gill Sans MT"/>
              </a:rPr>
              <a:t> </a:t>
            </a:r>
            <a:r>
              <a:rPr sz="2400" i="1" spc="-5" dirty="0">
                <a:latin typeface="Gill Sans MT"/>
                <a:cs typeface="Gill Sans MT"/>
              </a:rPr>
              <a:t>calidad?</a:t>
            </a:r>
            <a:endParaRPr sz="2400">
              <a:latin typeface="Gill Sans MT"/>
              <a:cs typeface="Gill Sans MT"/>
            </a:endParaRPr>
          </a:p>
          <a:p>
            <a:pPr marL="1548130" indent="-457834">
              <a:lnSpc>
                <a:spcPct val="100000"/>
              </a:lnSpc>
              <a:buClr>
                <a:srgbClr val="BF0000"/>
              </a:buClr>
              <a:buAutoNum type="arabicParenR"/>
              <a:tabLst>
                <a:tab pos="1548130" algn="l"/>
                <a:tab pos="1548765" algn="l"/>
              </a:tabLst>
            </a:pPr>
            <a:r>
              <a:rPr sz="2400" i="1" spc="-5" dirty="0">
                <a:latin typeface="Gill Sans MT"/>
                <a:cs typeface="Gill Sans MT"/>
              </a:rPr>
              <a:t>¿Qué</a:t>
            </a:r>
            <a:r>
              <a:rPr sz="2400" i="1" spc="5" dirty="0">
                <a:latin typeface="Gill Sans MT"/>
                <a:cs typeface="Gill Sans MT"/>
              </a:rPr>
              <a:t> </a:t>
            </a:r>
            <a:r>
              <a:rPr sz="2400" i="1" spc="-5" dirty="0">
                <a:latin typeface="Gill Sans MT"/>
                <a:cs typeface="Gill Sans MT"/>
              </a:rPr>
              <a:t>dimensiones</a:t>
            </a:r>
            <a:r>
              <a:rPr sz="2400" i="1" spc="10" dirty="0">
                <a:latin typeface="Gill Sans MT"/>
                <a:cs typeface="Gill Sans MT"/>
              </a:rPr>
              <a:t> </a:t>
            </a:r>
            <a:r>
              <a:rPr sz="2400" i="1" spc="-10" dirty="0">
                <a:latin typeface="Gill Sans MT"/>
                <a:cs typeface="Gill Sans MT"/>
              </a:rPr>
              <a:t>integran</a:t>
            </a:r>
            <a:r>
              <a:rPr sz="2400" i="1" dirty="0">
                <a:latin typeface="Gill Sans MT"/>
                <a:cs typeface="Gill Sans MT"/>
              </a:rPr>
              <a:t> la</a:t>
            </a:r>
            <a:r>
              <a:rPr sz="2400" i="1" spc="5" dirty="0">
                <a:latin typeface="Gill Sans MT"/>
                <a:cs typeface="Gill Sans MT"/>
              </a:rPr>
              <a:t> </a:t>
            </a:r>
            <a:r>
              <a:rPr sz="2400" i="1" spc="-5" dirty="0">
                <a:latin typeface="Gill Sans MT"/>
                <a:cs typeface="Gill Sans MT"/>
              </a:rPr>
              <a:t>calidad?</a:t>
            </a:r>
            <a:endParaRPr sz="2400">
              <a:latin typeface="Gill Sans MT"/>
              <a:cs typeface="Gill Sans MT"/>
            </a:endParaRPr>
          </a:p>
          <a:p>
            <a:pPr marL="1548130" indent="-457834">
              <a:lnSpc>
                <a:spcPct val="100000"/>
              </a:lnSpc>
              <a:spcBef>
                <a:spcPts val="5"/>
              </a:spcBef>
              <a:buClr>
                <a:srgbClr val="BF0000"/>
              </a:buClr>
              <a:buAutoNum type="arabicParenR"/>
              <a:tabLst>
                <a:tab pos="1548130" algn="l"/>
                <a:tab pos="1548765" algn="l"/>
              </a:tabLst>
            </a:pPr>
            <a:r>
              <a:rPr sz="2400" i="1" spc="-5" dirty="0">
                <a:latin typeface="Gill Sans MT"/>
                <a:cs typeface="Gill Sans MT"/>
              </a:rPr>
              <a:t>¿Qué</a:t>
            </a:r>
            <a:r>
              <a:rPr sz="2400" i="1" spc="5" dirty="0">
                <a:latin typeface="Gill Sans MT"/>
                <a:cs typeface="Gill Sans MT"/>
              </a:rPr>
              <a:t> </a:t>
            </a:r>
            <a:r>
              <a:rPr sz="2400" i="1" spc="-5" dirty="0">
                <a:latin typeface="Gill Sans MT"/>
                <a:cs typeface="Gill Sans MT"/>
              </a:rPr>
              <a:t>preguntas</a:t>
            </a:r>
            <a:r>
              <a:rPr sz="2400" i="1" spc="5" dirty="0">
                <a:latin typeface="Gill Sans MT"/>
                <a:cs typeface="Gill Sans MT"/>
              </a:rPr>
              <a:t> </a:t>
            </a:r>
            <a:r>
              <a:rPr sz="2400" i="1" spc="-5" dirty="0">
                <a:latin typeface="Gill Sans MT"/>
                <a:cs typeface="Gill Sans MT"/>
              </a:rPr>
              <a:t>debe</a:t>
            </a:r>
            <a:r>
              <a:rPr sz="2400" i="1" spc="10" dirty="0">
                <a:latin typeface="Gill Sans MT"/>
                <a:cs typeface="Gill Sans MT"/>
              </a:rPr>
              <a:t> </a:t>
            </a:r>
            <a:r>
              <a:rPr sz="2400" i="1" spc="-10" dirty="0">
                <a:latin typeface="Gill Sans MT"/>
                <a:cs typeface="Gill Sans MT"/>
              </a:rPr>
              <a:t>integrar</a:t>
            </a:r>
            <a:r>
              <a:rPr sz="2400" i="1" spc="5" dirty="0">
                <a:latin typeface="Gill Sans MT"/>
                <a:cs typeface="Gill Sans MT"/>
              </a:rPr>
              <a:t> </a:t>
            </a:r>
            <a:r>
              <a:rPr sz="2400" i="1" spc="-5" dirty="0">
                <a:latin typeface="Gill Sans MT"/>
                <a:cs typeface="Gill Sans MT"/>
              </a:rPr>
              <a:t>un</a:t>
            </a:r>
            <a:r>
              <a:rPr sz="2400" i="1" spc="5" dirty="0">
                <a:latin typeface="Gill Sans MT"/>
                <a:cs typeface="Gill Sans MT"/>
              </a:rPr>
              <a:t> </a:t>
            </a:r>
            <a:r>
              <a:rPr sz="2400" i="1" dirty="0">
                <a:latin typeface="Gill Sans MT"/>
                <a:cs typeface="Gill Sans MT"/>
              </a:rPr>
              <a:t>cuestionario</a:t>
            </a:r>
            <a:r>
              <a:rPr sz="2400" i="1" spc="5" dirty="0">
                <a:latin typeface="Gill Sans MT"/>
                <a:cs typeface="Gill Sans MT"/>
              </a:rPr>
              <a:t> </a:t>
            </a:r>
            <a:r>
              <a:rPr sz="2400" i="1" dirty="0">
                <a:latin typeface="Gill Sans MT"/>
                <a:cs typeface="Gill Sans MT"/>
              </a:rPr>
              <a:t>de</a:t>
            </a:r>
            <a:r>
              <a:rPr sz="2400" i="1" spc="10" dirty="0">
                <a:latin typeface="Gill Sans MT"/>
                <a:cs typeface="Gill Sans MT"/>
              </a:rPr>
              <a:t> </a:t>
            </a:r>
            <a:r>
              <a:rPr sz="2400" i="1" spc="-5" dirty="0">
                <a:latin typeface="Gill Sans MT"/>
                <a:cs typeface="Gill Sans MT"/>
              </a:rPr>
              <a:t>calidad?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886038" y="1520634"/>
            <a:ext cx="5372100" cy="1188085"/>
          </a:xfrm>
          <a:custGeom>
            <a:avLst/>
            <a:gdLst/>
            <a:ahLst/>
            <a:cxnLst/>
            <a:rect l="l" t="t" r="r" b="b"/>
            <a:pathLst>
              <a:path w="5372100" h="1188085">
                <a:moveTo>
                  <a:pt x="5371922" y="0"/>
                </a:moveTo>
                <a:lnTo>
                  <a:pt x="0" y="0"/>
                </a:lnTo>
                <a:lnTo>
                  <a:pt x="0" y="1187640"/>
                </a:lnTo>
                <a:lnTo>
                  <a:pt x="2685961" y="1187640"/>
                </a:lnTo>
                <a:lnTo>
                  <a:pt x="5371922" y="1187640"/>
                </a:lnTo>
                <a:lnTo>
                  <a:pt x="5371922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336660" y="1552943"/>
            <a:ext cx="44684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6200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BF0000"/>
                </a:solidFill>
                <a:latin typeface="Arial"/>
                <a:cs typeface="Arial"/>
              </a:rPr>
              <a:t>Satisfacción</a:t>
            </a:r>
            <a:r>
              <a:rPr sz="240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BF0000"/>
                </a:solidFill>
                <a:latin typeface="Arial"/>
                <a:cs typeface="Arial"/>
              </a:rPr>
              <a:t>=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b="1" dirty="0">
                <a:solidFill>
                  <a:srgbClr val="BF0000"/>
                </a:solidFill>
                <a:latin typeface="Arial"/>
                <a:cs typeface="Arial"/>
              </a:rPr>
              <a:t>=</a:t>
            </a:r>
            <a:r>
              <a:rPr sz="240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BF0000"/>
                </a:solidFill>
                <a:latin typeface="Arial"/>
                <a:cs typeface="Arial"/>
              </a:rPr>
              <a:t>Percepciones</a:t>
            </a:r>
            <a:r>
              <a:rPr sz="240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BF0000"/>
                </a:solidFill>
                <a:latin typeface="Arial"/>
                <a:cs typeface="Arial"/>
              </a:rPr>
              <a:t>–</a:t>
            </a:r>
            <a:r>
              <a:rPr sz="2400" b="1" spc="-5" dirty="0">
                <a:solidFill>
                  <a:srgbClr val="BF0000"/>
                </a:solidFill>
                <a:latin typeface="Arial"/>
                <a:cs typeface="Arial"/>
              </a:rPr>
              <a:t> Expectativas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859997" y="6120003"/>
            <a:ext cx="4140200" cy="540385"/>
          </a:xfrm>
          <a:custGeom>
            <a:avLst/>
            <a:gdLst/>
            <a:ahLst/>
            <a:cxnLst/>
            <a:rect l="l" t="t" r="r" b="b"/>
            <a:pathLst>
              <a:path w="4140200" h="540384">
                <a:moveTo>
                  <a:pt x="2069998" y="539991"/>
                </a:moveTo>
                <a:lnTo>
                  <a:pt x="0" y="539991"/>
                </a:lnTo>
                <a:lnTo>
                  <a:pt x="0" y="0"/>
                </a:lnTo>
                <a:lnTo>
                  <a:pt x="4139996" y="0"/>
                </a:lnTo>
                <a:lnTo>
                  <a:pt x="4139996" y="539991"/>
                </a:lnTo>
                <a:lnTo>
                  <a:pt x="2069998" y="53999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295"/>
              </a:lnSpc>
            </a:pPr>
            <a:r>
              <a:rPr spc="-5" dirty="0"/>
              <a:t>Dirección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Operaciones</a:t>
            </a:r>
            <a:r>
              <a:rPr spc="-10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5" dirty="0"/>
              <a:t>Servicios</a:t>
            </a:r>
          </a:p>
          <a:p>
            <a:pPr algn="ctr">
              <a:lnSpc>
                <a:spcPts val="1545"/>
              </a:lnSpc>
            </a:pP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Grado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en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Ciencia</a:t>
            </a:r>
            <a:r>
              <a:rPr i="0" spc="-15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Gestión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Ingeniería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de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Servicios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49" y="0"/>
            <a:ext cx="9150350" cy="6864350"/>
            <a:chOff x="-6349" y="0"/>
            <a:chExt cx="9150350" cy="6864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78144"/>
              <a:ext cx="9143631" cy="8795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024244"/>
              <a:ext cx="9117965" cy="833755"/>
            </a:xfrm>
            <a:custGeom>
              <a:avLst/>
              <a:gdLst/>
              <a:ahLst/>
              <a:cxnLst/>
              <a:rect l="l" t="t" r="r" b="b"/>
              <a:pathLst>
                <a:path w="9117965" h="833754">
                  <a:moveTo>
                    <a:pt x="0" y="833399"/>
                  </a:moveTo>
                  <a:lnTo>
                    <a:pt x="0" y="0"/>
                  </a:lnTo>
                  <a:lnTo>
                    <a:pt x="9117355" y="0"/>
                  </a:lnTo>
                  <a:lnTo>
                    <a:pt x="9117355" y="833399"/>
                  </a:lnTo>
                  <a:lnTo>
                    <a:pt x="0" y="8333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024244"/>
              <a:ext cx="9117965" cy="833755"/>
            </a:xfrm>
            <a:custGeom>
              <a:avLst/>
              <a:gdLst/>
              <a:ahLst/>
              <a:cxnLst/>
              <a:rect l="l" t="t" r="r" b="b"/>
              <a:pathLst>
                <a:path w="9117965" h="833754">
                  <a:moveTo>
                    <a:pt x="0" y="0"/>
                  </a:moveTo>
                  <a:lnTo>
                    <a:pt x="9117355" y="0"/>
                  </a:lnTo>
                  <a:lnTo>
                    <a:pt x="9117355" y="833399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24" y="6137287"/>
              <a:ext cx="1423784" cy="54251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10374" y="787222"/>
            <a:ext cx="871855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1</a:t>
            </a:r>
            <a:r>
              <a:rPr sz="650" spc="5" dirty="0">
                <a:solidFill>
                  <a:srgbClr val="F1F1F1"/>
                </a:solidFill>
                <a:latin typeface="Gill Sans MT"/>
                <a:cs typeface="Gill Sans MT"/>
              </a:rPr>
              <a:t>.</a:t>
            </a:r>
            <a:r>
              <a:rPr sz="650" spc="-25" dirty="0">
                <a:solidFill>
                  <a:srgbClr val="F1F1F1"/>
                </a:solidFill>
                <a:latin typeface="Gill Sans MT"/>
                <a:cs typeface="Gill Sans MT"/>
              </a:rPr>
              <a:t>C</a:t>
            </a:r>
            <a:r>
              <a:rPr sz="650" spc="-35" dirty="0">
                <a:solidFill>
                  <a:srgbClr val="F1F1F1"/>
                </a:solidFill>
                <a:latin typeface="Gill Sans MT"/>
                <a:cs typeface="Gill Sans MT"/>
              </a:rPr>
              <a:t>AM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PU</a:t>
            </a:r>
            <a:r>
              <a:rPr sz="650" spc="1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10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D</a:t>
            </a:r>
            <a:r>
              <a:rPr sz="650" spc="15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650" spc="-9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650" spc="-30" dirty="0">
                <a:solidFill>
                  <a:srgbClr val="F1F1F1"/>
                </a:solidFill>
                <a:latin typeface="Gill Sans MT"/>
                <a:cs typeface="Gill Sans MT"/>
              </a:rPr>
              <a:t>Ó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80" dirty="0">
                <a:solidFill>
                  <a:srgbClr val="F1F1F1"/>
                </a:solidFill>
                <a:latin typeface="Gill Sans MT"/>
                <a:cs typeface="Gill Sans MT"/>
              </a:rPr>
              <a:t>T</a:t>
            </a: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O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LE</a:t>
            </a:r>
            <a:r>
              <a:rPr sz="650" spc="1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957237"/>
            <a:ext cx="3150870" cy="375920"/>
          </a:xfrm>
          <a:custGeom>
            <a:avLst/>
            <a:gdLst/>
            <a:ahLst/>
            <a:cxnLst/>
            <a:rect l="l" t="t" r="r" b="b"/>
            <a:pathLst>
              <a:path w="3150870" h="375919">
                <a:moveTo>
                  <a:pt x="3150717" y="0"/>
                </a:moveTo>
                <a:lnTo>
                  <a:pt x="0" y="0"/>
                </a:lnTo>
                <a:lnTo>
                  <a:pt x="0" y="375843"/>
                </a:lnTo>
                <a:lnTo>
                  <a:pt x="1575358" y="375843"/>
                </a:lnTo>
                <a:lnTo>
                  <a:pt x="3150717" y="375843"/>
                </a:lnTo>
                <a:lnTo>
                  <a:pt x="3150717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91704" y="989545"/>
            <a:ext cx="9150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D1282D"/>
                </a:solidFill>
                <a:latin typeface="Gill Sans MT"/>
                <a:cs typeface="Gill Sans MT"/>
              </a:rPr>
              <a:t>Subtítulo</a:t>
            </a:r>
            <a:r>
              <a:rPr sz="1600" spc="-75" dirty="0">
                <a:solidFill>
                  <a:srgbClr val="D1282D"/>
                </a:solidFill>
                <a:latin typeface="Gill Sans MT"/>
                <a:cs typeface="Gill Sans MT"/>
              </a:rPr>
              <a:t> </a:t>
            </a:r>
            <a:r>
              <a:rPr sz="1600" spc="-5" dirty="0">
                <a:solidFill>
                  <a:srgbClr val="D1282D"/>
                </a:solidFill>
                <a:latin typeface="Gill Sans MT"/>
                <a:cs typeface="Gill Sans MT"/>
              </a:rPr>
              <a:t>1</a:t>
            </a:r>
            <a:endParaRPr sz="1600">
              <a:latin typeface="Gill Sans MT"/>
              <a:cs typeface="Gill Sans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-355" y="424802"/>
            <a:ext cx="8964930" cy="1019175"/>
            <a:chOff x="-355" y="424802"/>
            <a:chExt cx="8964930" cy="1019175"/>
          </a:xfrm>
        </p:grpSpPr>
        <p:sp>
          <p:nvSpPr>
            <p:cNvPr id="11" name="object 11"/>
            <p:cNvSpPr/>
            <p:nvPr/>
          </p:nvSpPr>
          <p:spPr>
            <a:xfrm>
              <a:off x="-355" y="956881"/>
              <a:ext cx="4572000" cy="487680"/>
            </a:xfrm>
            <a:custGeom>
              <a:avLst/>
              <a:gdLst/>
              <a:ahLst/>
              <a:cxnLst/>
              <a:rect l="l" t="t" r="r" b="b"/>
              <a:pathLst>
                <a:path w="4572000" h="487680">
                  <a:moveTo>
                    <a:pt x="4571631" y="0"/>
                  </a:moveTo>
                  <a:lnTo>
                    <a:pt x="0" y="0"/>
                  </a:lnTo>
                  <a:lnTo>
                    <a:pt x="0" y="487083"/>
                  </a:lnTo>
                  <a:lnTo>
                    <a:pt x="2286000" y="487083"/>
                  </a:lnTo>
                  <a:lnTo>
                    <a:pt x="4571631" y="487083"/>
                  </a:lnTo>
                  <a:lnTo>
                    <a:pt x="4571631" y="0"/>
                  </a:lnTo>
                  <a:close/>
                </a:path>
              </a:pathLst>
            </a:custGeom>
            <a:solidFill>
              <a:srgbClr val="D12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424802"/>
              <a:ext cx="8964295" cy="561975"/>
            </a:xfrm>
            <a:custGeom>
              <a:avLst/>
              <a:gdLst/>
              <a:ahLst/>
              <a:cxnLst/>
              <a:rect l="l" t="t" r="r" b="b"/>
              <a:pathLst>
                <a:path w="8964295" h="561975">
                  <a:moveTo>
                    <a:pt x="8964002" y="0"/>
                  </a:moveTo>
                  <a:lnTo>
                    <a:pt x="0" y="0"/>
                  </a:lnTo>
                  <a:lnTo>
                    <a:pt x="0" y="561594"/>
                  </a:lnTo>
                  <a:lnTo>
                    <a:pt x="4481995" y="561594"/>
                  </a:lnTo>
                  <a:lnTo>
                    <a:pt x="8964002" y="561594"/>
                  </a:lnTo>
                  <a:lnTo>
                    <a:pt x="8964002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47497" y="457111"/>
            <a:ext cx="733805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5.4.</a:t>
            </a:r>
            <a:r>
              <a:rPr spc="-245" dirty="0"/>
              <a:t> </a:t>
            </a:r>
            <a:r>
              <a:rPr spc="-10" dirty="0"/>
              <a:t>Medida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5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5" dirty="0"/>
              <a:t>calidad</a:t>
            </a:r>
            <a:r>
              <a:rPr spc="-25" dirty="0"/>
              <a:t> </a:t>
            </a:r>
            <a:r>
              <a:rPr spc="-5" dirty="0"/>
              <a:t>en</a:t>
            </a:r>
            <a:r>
              <a:rPr spc="-25" dirty="0"/>
              <a:t> </a:t>
            </a:r>
            <a:r>
              <a:rPr dirty="0"/>
              <a:t>servicios:</a:t>
            </a:r>
            <a:r>
              <a:rPr spc="-245" dirty="0"/>
              <a:t> </a:t>
            </a:r>
            <a:r>
              <a:rPr spc="-20" dirty="0"/>
              <a:t>Programa</a:t>
            </a:r>
            <a:r>
              <a:rPr spc="-15" dirty="0"/>
              <a:t> </a:t>
            </a:r>
            <a:r>
              <a:rPr spc="-45" dirty="0"/>
              <a:t>SERVQUAL</a:t>
            </a:r>
          </a:p>
        </p:txBody>
      </p:sp>
      <p:sp>
        <p:nvSpPr>
          <p:cNvPr id="14" name="object 14"/>
          <p:cNvSpPr/>
          <p:nvPr/>
        </p:nvSpPr>
        <p:spPr>
          <a:xfrm>
            <a:off x="131762" y="1968842"/>
            <a:ext cx="8604250" cy="3748404"/>
          </a:xfrm>
          <a:custGeom>
            <a:avLst/>
            <a:gdLst/>
            <a:ahLst/>
            <a:cxnLst/>
            <a:rect l="l" t="t" r="r" b="b"/>
            <a:pathLst>
              <a:path w="8604250" h="3748404">
                <a:moveTo>
                  <a:pt x="4301998" y="3748316"/>
                </a:moveTo>
                <a:lnTo>
                  <a:pt x="0" y="3748316"/>
                </a:lnTo>
                <a:lnTo>
                  <a:pt x="0" y="0"/>
                </a:lnTo>
                <a:lnTo>
                  <a:pt x="8603996" y="0"/>
                </a:lnTo>
                <a:lnTo>
                  <a:pt x="8603996" y="3748316"/>
                </a:lnTo>
                <a:lnTo>
                  <a:pt x="4301998" y="3748316"/>
                </a:lnTo>
                <a:close/>
              </a:path>
            </a:pathLst>
          </a:custGeom>
          <a:ln w="9359">
            <a:solidFill>
              <a:srgbClr val="D128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24904" y="2001507"/>
            <a:ext cx="59956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2400" dirty="0">
                <a:solidFill>
                  <a:srgbClr val="C00000"/>
                </a:solidFill>
                <a:latin typeface="Gill Sans MT"/>
                <a:cs typeface="Gill Sans MT"/>
              </a:rPr>
              <a:t>1)	</a:t>
            </a:r>
            <a:r>
              <a:rPr sz="2400" dirty="0">
                <a:latin typeface="Gill Sans MT"/>
                <a:cs typeface="Gill Sans MT"/>
              </a:rPr>
              <a:t>¿Cuándo</a:t>
            </a:r>
            <a:r>
              <a:rPr sz="2400" spc="-1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un</a:t>
            </a:r>
            <a:r>
              <a:rPr sz="2400" spc="-5" dirty="0">
                <a:latin typeface="Gill Sans MT"/>
                <a:cs typeface="Gill Sans MT"/>
              </a:rPr>
              <a:t> </a:t>
            </a:r>
            <a:r>
              <a:rPr sz="2400" spc="5" dirty="0">
                <a:latin typeface="Gill Sans MT"/>
                <a:cs typeface="Gill Sans MT"/>
              </a:rPr>
              <a:t>servicio</a:t>
            </a:r>
            <a:r>
              <a:rPr sz="2400" spc="-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es </a:t>
            </a:r>
            <a:r>
              <a:rPr sz="2400" spc="-10" dirty="0">
                <a:latin typeface="Gill Sans MT"/>
                <a:cs typeface="Gill Sans MT"/>
              </a:rPr>
              <a:t>percibido </a:t>
            </a:r>
            <a:r>
              <a:rPr sz="2400" dirty="0">
                <a:latin typeface="Gill Sans MT"/>
                <a:cs typeface="Gill Sans MT"/>
              </a:rPr>
              <a:t>de</a:t>
            </a:r>
            <a:r>
              <a:rPr sz="2400" spc="-5" dirty="0">
                <a:latin typeface="Gill Sans MT"/>
                <a:cs typeface="Gill Sans MT"/>
              </a:rPr>
              <a:t> calidad?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67574" y="3446551"/>
            <a:ext cx="1651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67574" y="2733027"/>
            <a:ext cx="76733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400" dirty="0">
                <a:latin typeface="Gill Sans MT"/>
                <a:cs typeface="Gill Sans MT"/>
              </a:rPr>
              <a:t>Cuando </a:t>
            </a:r>
            <a:r>
              <a:rPr sz="2400" spc="-5" dirty="0">
                <a:latin typeface="Gill Sans MT"/>
                <a:cs typeface="Gill Sans MT"/>
              </a:rPr>
              <a:t>las </a:t>
            </a:r>
            <a:r>
              <a:rPr sz="2400" spc="-10" dirty="0">
                <a:latin typeface="Gill Sans MT"/>
                <a:cs typeface="Gill Sans MT"/>
              </a:rPr>
              <a:t>percepciones </a:t>
            </a:r>
            <a:r>
              <a:rPr sz="2400" spc="-5" dirty="0">
                <a:latin typeface="Gill Sans MT"/>
                <a:cs typeface="Gill Sans MT"/>
              </a:rPr>
              <a:t>igualan </a:t>
            </a:r>
            <a:r>
              <a:rPr sz="2400" dirty="0">
                <a:latin typeface="Gill Sans MT"/>
                <a:cs typeface="Gill Sans MT"/>
              </a:rPr>
              <a:t>o superan </a:t>
            </a:r>
            <a:r>
              <a:rPr sz="2400" spc="-5" dirty="0">
                <a:latin typeface="Gill Sans MT"/>
                <a:cs typeface="Gill Sans MT"/>
              </a:rPr>
              <a:t>las </a:t>
            </a:r>
            <a:r>
              <a:rPr sz="2400" dirty="0">
                <a:latin typeface="Gill Sans MT"/>
                <a:cs typeface="Gill Sans MT"/>
              </a:rPr>
              <a:t>expectativas </a:t>
            </a:r>
            <a:r>
              <a:rPr sz="2400" spc="-655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creadas</a:t>
            </a:r>
            <a:r>
              <a:rPr sz="2400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por</a:t>
            </a:r>
            <a:r>
              <a:rPr sz="2400" dirty="0">
                <a:latin typeface="Gill Sans MT"/>
                <a:cs typeface="Gill Sans MT"/>
              </a:rPr>
              <a:t> el cliente</a:t>
            </a:r>
            <a:endParaRPr sz="2400">
              <a:latin typeface="Gill Sans MT"/>
              <a:cs typeface="Gill Sans MT"/>
            </a:endParaRPr>
          </a:p>
          <a:p>
            <a:pPr marL="355600">
              <a:lnSpc>
                <a:spcPct val="100000"/>
              </a:lnSpc>
            </a:pPr>
            <a:r>
              <a:rPr sz="2400" spc="-10" dirty="0">
                <a:latin typeface="Gill Sans MT"/>
                <a:cs typeface="Gill Sans MT"/>
              </a:rPr>
              <a:t>Factores</a:t>
            </a:r>
            <a:r>
              <a:rPr sz="2400" dirty="0">
                <a:latin typeface="Gill Sans MT"/>
                <a:cs typeface="Gill Sans MT"/>
              </a:rPr>
              <a:t> que</a:t>
            </a:r>
            <a:r>
              <a:rPr sz="2400" spc="-5" dirty="0">
                <a:latin typeface="Gill Sans MT"/>
                <a:cs typeface="Gill Sans MT"/>
              </a:rPr>
              <a:t> contribuyen </a:t>
            </a:r>
            <a:r>
              <a:rPr sz="2400" dirty="0">
                <a:latin typeface="Gill Sans MT"/>
                <a:cs typeface="Gill Sans MT"/>
              </a:rPr>
              <a:t>a</a:t>
            </a:r>
            <a:r>
              <a:rPr sz="2400" spc="-10" dirty="0">
                <a:latin typeface="Gill Sans MT"/>
                <a:cs typeface="Gill Sans MT"/>
              </a:rPr>
              <a:t> formación</a:t>
            </a:r>
            <a:r>
              <a:rPr sz="2400" spc="-5" dirty="0">
                <a:latin typeface="Gill Sans MT"/>
                <a:cs typeface="Gill Sans MT"/>
              </a:rPr>
              <a:t> de</a:t>
            </a:r>
            <a:r>
              <a:rPr sz="2400" spc="1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expectativas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67904" y="3813746"/>
            <a:ext cx="13271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10613" y="3830307"/>
            <a:ext cx="312293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Gill Sans MT"/>
                <a:cs typeface="Gill Sans MT"/>
              </a:rPr>
              <a:t>Comunicación</a:t>
            </a:r>
            <a:r>
              <a:rPr sz="2400" spc="-60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boca-oído </a:t>
            </a:r>
            <a:r>
              <a:rPr sz="2400" spc="-650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Necesidades personales </a:t>
            </a:r>
            <a:r>
              <a:rPr sz="2400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Experiencias</a:t>
            </a:r>
            <a:r>
              <a:rPr sz="2400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anteriores </a:t>
            </a:r>
            <a:r>
              <a:rPr sz="2400" spc="-5" dirty="0">
                <a:latin typeface="Gill Sans MT"/>
                <a:cs typeface="Gill Sans MT"/>
              </a:rPr>
              <a:t> Comunicación</a:t>
            </a:r>
            <a:r>
              <a:rPr sz="2400" spc="-2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externa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859997" y="6083998"/>
            <a:ext cx="4140200" cy="540385"/>
          </a:xfrm>
          <a:custGeom>
            <a:avLst/>
            <a:gdLst/>
            <a:ahLst/>
            <a:cxnLst/>
            <a:rect l="l" t="t" r="r" b="b"/>
            <a:pathLst>
              <a:path w="4140200" h="540384">
                <a:moveTo>
                  <a:pt x="2069998" y="540004"/>
                </a:moveTo>
                <a:lnTo>
                  <a:pt x="0" y="540004"/>
                </a:lnTo>
                <a:lnTo>
                  <a:pt x="0" y="0"/>
                </a:lnTo>
                <a:lnTo>
                  <a:pt x="4139996" y="0"/>
                </a:lnTo>
                <a:lnTo>
                  <a:pt x="4139996" y="540004"/>
                </a:lnTo>
                <a:lnTo>
                  <a:pt x="2069998" y="54000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295"/>
              </a:lnSpc>
            </a:pPr>
            <a:r>
              <a:rPr spc="-5" dirty="0"/>
              <a:t>Dirección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Operaciones</a:t>
            </a:r>
            <a:r>
              <a:rPr spc="-10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5" dirty="0"/>
              <a:t>Servicios</a:t>
            </a:r>
          </a:p>
          <a:p>
            <a:pPr algn="ctr">
              <a:lnSpc>
                <a:spcPts val="1545"/>
              </a:lnSpc>
            </a:pP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Grado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en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Ciencia</a:t>
            </a:r>
            <a:r>
              <a:rPr i="0" spc="-15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Gestión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Ingeniería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de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Servicios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49" y="0"/>
            <a:ext cx="9150350" cy="6864350"/>
            <a:chOff x="-6349" y="0"/>
            <a:chExt cx="9150350" cy="6864350"/>
          </a:xfrm>
        </p:grpSpPr>
        <p:sp>
          <p:nvSpPr>
            <p:cNvPr id="3" name="object 3"/>
            <p:cNvSpPr/>
            <p:nvPr/>
          </p:nvSpPr>
          <p:spPr>
            <a:xfrm>
              <a:off x="9001073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570" y="0"/>
                  </a:moveTo>
                  <a:lnTo>
                    <a:pt x="0" y="0"/>
                  </a:lnTo>
                  <a:lnTo>
                    <a:pt x="0" y="1371231"/>
                  </a:lnTo>
                  <a:lnTo>
                    <a:pt x="71285" y="1371231"/>
                  </a:lnTo>
                  <a:lnTo>
                    <a:pt x="142570" y="1371231"/>
                  </a:lnTo>
                  <a:lnTo>
                    <a:pt x="142570" y="0"/>
                  </a:lnTo>
                  <a:close/>
                </a:path>
              </a:pathLst>
            </a:custGeom>
            <a:solidFill>
              <a:srgbClr val="D12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001073" y="1371244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570" y="0"/>
                  </a:moveTo>
                  <a:lnTo>
                    <a:pt x="0" y="0"/>
                  </a:lnTo>
                  <a:lnTo>
                    <a:pt x="0" y="5486031"/>
                  </a:lnTo>
                  <a:lnTo>
                    <a:pt x="71285" y="5486031"/>
                  </a:lnTo>
                  <a:lnTo>
                    <a:pt x="142570" y="5486031"/>
                  </a:lnTo>
                  <a:lnTo>
                    <a:pt x="1425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78144"/>
              <a:ext cx="9143631" cy="8795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024244"/>
              <a:ext cx="9117965" cy="833755"/>
            </a:xfrm>
            <a:custGeom>
              <a:avLst/>
              <a:gdLst/>
              <a:ahLst/>
              <a:cxnLst/>
              <a:rect l="l" t="t" r="r" b="b"/>
              <a:pathLst>
                <a:path w="9117965" h="833754">
                  <a:moveTo>
                    <a:pt x="0" y="833399"/>
                  </a:moveTo>
                  <a:lnTo>
                    <a:pt x="0" y="0"/>
                  </a:lnTo>
                  <a:lnTo>
                    <a:pt x="9117355" y="0"/>
                  </a:lnTo>
                  <a:lnTo>
                    <a:pt x="9117355" y="833399"/>
                  </a:lnTo>
                  <a:lnTo>
                    <a:pt x="0" y="8333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6024244"/>
              <a:ext cx="9117965" cy="833755"/>
            </a:xfrm>
            <a:custGeom>
              <a:avLst/>
              <a:gdLst/>
              <a:ahLst/>
              <a:cxnLst/>
              <a:rect l="l" t="t" r="r" b="b"/>
              <a:pathLst>
                <a:path w="9117965" h="833754">
                  <a:moveTo>
                    <a:pt x="0" y="0"/>
                  </a:moveTo>
                  <a:lnTo>
                    <a:pt x="9117355" y="0"/>
                  </a:lnTo>
                  <a:lnTo>
                    <a:pt x="9117355" y="833399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24" y="6137287"/>
              <a:ext cx="1423784" cy="54251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10374" y="787222"/>
            <a:ext cx="871855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1</a:t>
            </a:r>
            <a:r>
              <a:rPr sz="650" spc="5" dirty="0">
                <a:solidFill>
                  <a:srgbClr val="F1F1F1"/>
                </a:solidFill>
                <a:latin typeface="Gill Sans MT"/>
                <a:cs typeface="Gill Sans MT"/>
              </a:rPr>
              <a:t>.</a:t>
            </a:r>
            <a:r>
              <a:rPr sz="650" spc="-25" dirty="0">
                <a:solidFill>
                  <a:srgbClr val="F1F1F1"/>
                </a:solidFill>
                <a:latin typeface="Gill Sans MT"/>
                <a:cs typeface="Gill Sans MT"/>
              </a:rPr>
              <a:t>C</a:t>
            </a:r>
            <a:r>
              <a:rPr sz="650" spc="-35" dirty="0">
                <a:solidFill>
                  <a:srgbClr val="F1F1F1"/>
                </a:solidFill>
                <a:latin typeface="Gill Sans MT"/>
                <a:cs typeface="Gill Sans MT"/>
              </a:rPr>
              <a:t>AM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PU</a:t>
            </a:r>
            <a:r>
              <a:rPr sz="650" spc="1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10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D</a:t>
            </a:r>
            <a:r>
              <a:rPr sz="650" spc="15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650" spc="-9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650" spc="-30" dirty="0">
                <a:solidFill>
                  <a:srgbClr val="F1F1F1"/>
                </a:solidFill>
                <a:latin typeface="Gill Sans MT"/>
                <a:cs typeface="Gill Sans MT"/>
              </a:rPr>
              <a:t>Ó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80" dirty="0">
                <a:solidFill>
                  <a:srgbClr val="F1F1F1"/>
                </a:solidFill>
                <a:latin typeface="Gill Sans MT"/>
                <a:cs typeface="Gill Sans MT"/>
              </a:rPr>
              <a:t>T</a:t>
            </a: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O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LE</a:t>
            </a:r>
            <a:r>
              <a:rPr sz="650" spc="1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957237"/>
            <a:ext cx="3150870" cy="375920"/>
          </a:xfrm>
          <a:custGeom>
            <a:avLst/>
            <a:gdLst/>
            <a:ahLst/>
            <a:cxnLst/>
            <a:rect l="l" t="t" r="r" b="b"/>
            <a:pathLst>
              <a:path w="3150870" h="375919">
                <a:moveTo>
                  <a:pt x="3150717" y="0"/>
                </a:moveTo>
                <a:lnTo>
                  <a:pt x="0" y="0"/>
                </a:lnTo>
                <a:lnTo>
                  <a:pt x="0" y="375843"/>
                </a:lnTo>
                <a:lnTo>
                  <a:pt x="1575358" y="375843"/>
                </a:lnTo>
                <a:lnTo>
                  <a:pt x="3150717" y="375843"/>
                </a:lnTo>
                <a:lnTo>
                  <a:pt x="3150717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91704" y="989545"/>
            <a:ext cx="9150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D1282D"/>
                </a:solidFill>
                <a:latin typeface="Gill Sans MT"/>
                <a:cs typeface="Gill Sans MT"/>
              </a:rPr>
              <a:t>Subtítulo</a:t>
            </a:r>
            <a:r>
              <a:rPr sz="1600" spc="-75" dirty="0">
                <a:solidFill>
                  <a:srgbClr val="D1282D"/>
                </a:solidFill>
                <a:latin typeface="Gill Sans MT"/>
                <a:cs typeface="Gill Sans MT"/>
              </a:rPr>
              <a:t> </a:t>
            </a:r>
            <a:r>
              <a:rPr sz="1600" spc="-5" dirty="0">
                <a:solidFill>
                  <a:srgbClr val="D1282D"/>
                </a:solidFill>
                <a:latin typeface="Gill Sans MT"/>
                <a:cs typeface="Gill Sans MT"/>
              </a:rPr>
              <a:t>1</a:t>
            </a:r>
            <a:endParaRPr sz="1600">
              <a:latin typeface="Gill Sans MT"/>
              <a:cs typeface="Gill Sans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-355" y="424802"/>
            <a:ext cx="8964930" cy="1019175"/>
            <a:chOff x="-355" y="424802"/>
            <a:chExt cx="8964930" cy="1019175"/>
          </a:xfrm>
        </p:grpSpPr>
        <p:sp>
          <p:nvSpPr>
            <p:cNvPr id="13" name="object 13"/>
            <p:cNvSpPr/>
            <p:nvPr/>
          </p:nvSpPr>
          <p:spPr>
            <a:xfrm>
              <a:off x="-355" y="956881"/>
              <a:ext cx="4572000" cy="487680"/>
            </a:xfrm>
            <a:custGeom>
              <a:avLst/>
              <a:gdLst/>
              <a:ahLst/>
              <a:cxnLst/>
              <a:rect l="l" t="t" r="r" b="b"/>
              <a:pathLst>
                <a:path w="4572000" h="487680">
                  <a:moveTo>
                    <a:pt x="4571631" y="0"/>
                  </a:moveTo>
                  <a:lnTo>
                    <a:pt x="0" y="0"/>
                  </a:lnTo>
                  <a:lnTo>
                    <a:pt x="0" y="487083"/>
                  </a:lnTo>
                  <a:lnTo>
                    <a:pt x="2286000" y="487083"/>
                  </a:lnTo>
                  <a:lnTo>
                    <a:pt x="4571631" y="487083"/>
                  </a:lnTo>
                  <a:lnTo>
                    <a:pt x="4571631" y="0"/>
                  </a:lnTo>
                  <a:close/>
                </a:path>
              </a:pathLst>
            </a:custGeom>
            <a:solidFill>
              <a:srgbClr val="D12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424802"/>
              <a:ext cx="8964295" cy="561975"/>
            </a:xfrm>
            <a:custGeom>
              <a:avLst/>
              <a:gdLst/>
              <a:ahLst/>
              <a:cxnLst/>
              <a:rect l="l" t="t" r="r" b="b"/>
              <a:pathLst>
                <a:path w="8964295" h="561975">
                  <a:moveTo>
                    <a:pt x="8964002" y="0"/>
                  </a:moveTo>
                  <a:lnTo>
                    <a:pt x="0" y="0"/>
                  </a:lnTo>
                  <a:lnTo>
                    <a:pt x="0" y="561594"/>
                  </a:lnTo>
                  <a:lnTo>
                    <a:pt x="4481995" y="561594"/>
                  </a:lnTo>
                  <a:lnTo>
                    <a:pt x="8964002" y="561594"/>
                  </a:lnTo>
                  <a:lnTo>
                    <a:pt x="8964002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47497" y="457111"/>
            <a:ext cx="733805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Gill Sans MT"/>
                <a:cs typeface="Gill Sans MT"/>
              </a:rPr>
              <a:t>5.4.</a:t>
            </a:r>
            <a:r>
              <a:rPr sz="2400" spc="-2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Gill Sans MT"/>
                <a:cs typeface="Gill Sans MT"/>
              </a:rPr>
              <a:t>Medida</a:t>
            </a:r>
            <a:r>
              <a:rPr sz="2400" spc="-1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Gill Sans MT"/>
                <a:cs typeface="Gill Sans MT"/>
              </a:rPr>
              <a:t>de</a:t>
            </a:r>
            <a:r>
              <a:rPr sz="2400" spc="-1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Gill Sans MT"/>
                <a:cs typeface="Gill Sans MT"/>
              </a:rPr>
              <a:t>la</a:t>
            </a:r>
            <a:r>
              <a:rPr sz="2400" spc="-1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Gill Sans MT"/>
                <a:cs typeface="Gill Sans MT"/>
              </a:rPr>
              <a:t>calidad</a:t>
            </a:r>
            <a:r>
              <a:rPr sz="2400" spc="-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Gill Sans MT"/>
                <a:cs typeface="Gill Sans MT"/>
              </a:rPr>
              <a:t>en</a:t>
            </a:r>
            <a:r>
              <a:rPr sz="2400" spc="-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servicios:</a:t>
            </a:r>
            <a:r>
              <a:rPr sz="2400" spc="-2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Gill Sans MT"/>
                <a:cs typeface="Gill Sans MT"/>
              </a:rPr>
              <a:t>Programa</a:t>
            </a:r>
            <a:r>
              <a:rPr sz="2400" spc="-1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Gill Sans MT"/>
                <a:cs typeface="Gill Sans MT"/>
              </a:rPr>
              <a:t>SERVQUAL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39444" y="2181961"/>
            <a:ext cx="7485380" cy="3138170"/>
          </a:xfrm>
          <a:custGeom>
            <a:avLst/>
            <a:gdLst/>
            <a:ahLst/>
            <a:cxnLst/>
            <a:rect l="l" t="t" r="r" b="b"/>
            <a:pathLst>
              <a:path w="7485380" h="3138170">
                <a:moveTo>
                  <a:pt x="3742550" y="3137763"/>
                </a:moveTo>
                <a:lnTo>
                  <a:pt x="0" y="3137763"/>
                </a:lnTo>
                <a:lnTo>
                  <a:pt x="0" y="0"/>
                </a:lnTo>
                <a:lnTo>
                  <a:pt x="7484757" y="0"/>
                </a:lnTo>
                <a:lnTo>
                  <a:pt x="7484757" y="3137763"/>
                </a:lnTo>
                <a:lnTo>
                  <a:pt x="3742550" y="3137763"/>
                </a:lnTo>
                <a:close/>
              </a:path>
            </a:pathLst>
          </a:custGeom>
          <a:ln w="9359">
            <a:solidFill>
              <a:srgbClr val="D128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61021" y="2214981"/>
            <a:ext cx="6688455" cy="3072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AutoNum type="arabicParenR" startAt="2"/>
              <a:tabLst>
                <a:tab pos="469900" algn="l"/>
              </a:tabLst>
            </a:pPr>
            <a:r>
              <a:rPr sz="3200" dirty="0">
                <a:latin typeface="Gill Sans MT"/>
                <a:cs typeface="Gill Sans MT"/>
              </a:rPr>
              <a:t>¿Qué</a:t>
            </a:r>
            <a:r>
              <a:rPr sz="3200" spc="-5" dirty="0">
                <a:latin typeface="Gill Sans MT"/>
                <a:cs typeface="Gill Sans MT"/>
              </a:rPr>
              <a:t> dimensiones</a:t>
            </a:r>
            <a:r>
              <a:rPr sz="3200" dirty="0">
                <a:latin typeface="Gill Sans MT"/>
                <a:cs typeface="Gill Sans MT"/>
              </a:rPr>
              <a:t> integran</a:t>
            </a:r>
            <a:r>
              <a:rPr sz="3200" spc="-1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la</a:t>
            </a:r>
            <a:r>
              <a:rPr sz="3200" spc="-5" dirty="0">
                <a:latin typeface="Gill Sans MT"/>
                <a:cs typeface="Gill Sans MT"/>
              </a:rPr>
              <a:t> calidad?</a:t>
            </a:r>
            <a:endParaRPr sz="32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C00000"/>
              </a:buClr>
              <a:buFont typeface="Gill Sans MT"/>
              <a:buAutoNum type="arabicParenR" startAt="2"/>
            </a:pPr>
            <a:endParaRPr sz="2850">
              <a:latin typeface="Gill Sans MT"/>
              <a:cs typeface="Gill Sans MT"/>
            </a:endParaRPr>
          </a:p>
          <a:p>
            <a:pPr marL="1097915" lvl="1" indent="-342900">
              <a:lnSpc>
                <a:spcPct val="100000"/>
              </a:lnSpc>
              <a:buClr>
                <a:srgbClr val="C00000"/>
              </a:buClr>
              <a:buFont typeface="Wingdings"/>
              <a:buChar char=""/>
              <a:tabLst>
                <a:tab pos="1097915" algn="l"/>
                <a:tab pos="1098550" algn="l"/>
              </a:tabLst>
            </a:pPr>
            <a:r>
              <a:rPr sz="2800" spc="-5" dirty="0">
                <a:latin typeface="Gill Sans MT"/>
                <a:cs typeface="Gill Sans MT"/>
              </a:rPr>
              <a:t>Elementos</a:t>
            </a:r>
            <a:r>
              <a:rPr sz="2800" spc="-25" dirty="0">
                <a:latin typeface="Gill Sans MT"/>
                <a:cs typeface="Gill Sans MT"/>
              </a:rPr>
              <a:t> </a:t>
            </a:r>
            <a:r>
              <a:rPr sz="2800" spc="-5" dirty="0">
                <a:latin typeface="Gill Sans MT"/>
                <a:cs typeface="Gill Sans MT"/>
              </a:rPr>
              <a:t>tangibles</a:t>
            </a:r>
            <a:endParaRPr sz="2800">
              <a:latin typeface="Gill Sans MT"/>
              <a:cs typeface="Gill Sans MT"/>
            </a:endParaRPr>
          </a:p>
          <a:p>
            <a:pPr marL="1097915" lvl="1" indent="-342900">
              <a:lnSpc>
                <a:spcPts val="3360"/>
              </a:lnSpc>
              <a:buClr>
                <a:srgbClr val="C00000"/>
              </a:buClr>
              <a:buFont typeface="Wingdings"/>
              <a:buChar char=""/>
              <a:tabLst>
                <a:tab pos="1097915" algn="l"/>
                <a:tab pos="1098550" algn="l"/>
              </a:tabLst>
            </a:pPr>
            <a:r>
              <a:rPr sz="2800" spc="-5" dirty="0">
                <a:latin typeface="Gill Sans MT"/>
                <a:cs typeface="Gill Sans MT"/>
              </a:rPr>
              <a:t>Fiabilidad</a:t>
            </a:r>
            <a:endParaRPr sz="2800">
              <a:latin typeface="Gill Sans MT"/>
              <a:cs typeface="Gill Sans MT"/>
            </a:endParaRPr>
          </a:p>
          <a:p>
            <a:pPr marL="1097915" lvl="1" indent="-342900">
              <a:lnSpc>
                <a:spcPct val="100000"/>
              </a:lnSpc>
              <a:buClr>
                <a:srgbClr val="C00000"/>
              </a:buClr>
              <a:buFont typeface="Wingdings"/>
              <a:buChar char=""/>
              <a:tabLst>
                <a:tab pos="1097915" algn="l"/>
                <a:tab pos="1098550" algn="l"/>
              </a:tabLst>
            </a:pPr>
            <a:r>
              <a:rPr sz="2800" spc="-15" dirty="0">
                <a:latin typeface="Gill Sans MT"/>
                <a:cs typeface="Gill Sans MT"/>
              </a:rPr>
              <a:t>Capacidad</a:t>
            </a:r>
            <a:r>
              <a:rPr sz="2800" spc="-10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de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0" dirty="0">
                <a:latin typeface="Gill Sans MT"/>
                <a:cs typeface="Gill Sans MT"/>
              </a:rPr>
              <a:t>respuesta</a:t>
            </a:r>
            <a:endParaRPr sz="2800">
              <a:latin typeface="Gill Sans MT"/>
              <a:cs typeface="Gill Sans MT"/>
            </a:endParaRPr>
          </a:p>
          <a:p>
            <a:pPr marL="1097915" lvl="1" indent="-342900">
              <a:lnSpc>
                <a:spcPts val="3354"/>
              </a:lnSpc>
              <a:buClr>
                <a:srgbClr val="C00000"/>
              </a:buClr>
              <a:buFont typeface="Wingdings"/>
              <a:buChar char=""/>
              <a:tabLst>
                <a:tab pos="1097915" algn="l"/>
                <a:tab pos="1098550" algn="l"/>
              </a:tabLst>
            </a:pPr>
            <a:r>
              <a:rPr sz="2800" spc="-5" dirty="0">
                <a:latin typeface="Gill Sans MT"/>
                <a:cs typeface="Gill Sans MT"/>
              </a:rPr>
              <a:t>Seguridad</a:t>
            </a:r>
            <a:endParaRPr sz="2800">
              <a:latin typeface="Gill Sans MT"/>
              <a:cs typeface="Gill Sans MT"/>
            </a:endParaRPr>
          </a:p>
          <a:p>
            <a:pPr marL="1097915" lvl="1" indent="-342900">
              <a:lnSpc>
                <a:spcPts val="3354"/>
              </a:lnSpc>
              <a:buClr>
                <a:srgbClr val="C00000"/>
              </a:buClr>
              <a:buFont typeface="Wingdings"/>
              <a:buChar char=""/>
              <a:tabLst>
                <a:tab pos="1097915" algn="l"/>
                <a:tab pos="1098550" algn="l"/>
              </a:tabLst>
            </a:pPr>
            <a:r>
              <a:rPr sz="2800" spc="-5" dirty="0">
                <a:latin typeface="Gill Sans MT"/>
                <a:cs typeface="Gill Sans MT"/>
              </a:rPr>
              <a:t>Empatía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859997" y="6120003"/>
            <a:ext cx="4140200" cy="540385"/>
          </a:xfrm>
          <a:custGeom>
            <a:avLst/>
            <a:gdLst/>
            <a:ahLst/>
            <a:cxnLst/>
            <a:rect l="l" t="t" r="r" b="b"/>
            <a:pathLst>
              <a:path w="4140200" h="540384">
                <a:moveTo>
                  <a:pt x="2069998" y="539991"/>
                </a:moveTo>
                <a:lnTo>
                  <a:pt x="0" y="539991"/>
                </a:lnTo>
                <a:lnTo>
                  <a:pt x="0" y="0"/>
                </a:lnTo>
                <a:lnTo>
                  <a:pt x="4139996" y="0"/>
                </a:lnTo>
                <a:lnTo>
                  <a:pt x="4139996" y="539991"/>
                </a:lnTo>
                <a:lnTo>
                  <a:pt x="2069998" y="53999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295"/>
              </a:lnSpc>
            </a:pPr>
            <a:r>
              <a:rPr spc="-5" dirty="0"/>
              <a:t>Dirección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Operaciones</a:t>
            </a:r>
            <a:r>
              <a:rPr spc="-10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5" dirty="0"/>
              <a:t>Servicios</a:t>
            </a:r>
          </a:p>
          <a:p>
            <a:pPr algn="ctr">
              <a:lnSpc>
                <a:spcPts val="1545"/>
              </a:lnSpc>
            </a:pP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Grado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en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Ciencia</a:t>
            </a:r>
            <a:r>
              <a:rPr i="0" spc="-15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Gestión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Ingeniería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de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Servicios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49" y="0"/>
            <a:ext cx="9150350" cy="6864350"/>
            <a:chOff x="-6349" y="0"/>
            <a:chExt cx="9150350" cy="6864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78144"/>
              <a:ext cx="9143631" cy="8795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024244"/>
              <a:ext cx="9117965" cy="833755"/>
            </a:xfrm>
            <a:custGeom>
              <a:avLst/>
              <a:gdLst/>
              <a:ahLst/>
              <a:cxnLst/>
              <a:rect l="l" t="t" r="r" b="b"/>
              <a:pathLst>
                <a:path w="9117965" h="833754">
                  <a:moveTo>
                    <a:pt x="0" y="833399"/>
                  </a:moveTo>
                  <a:lnTo>
                    <a:pt x="0" y="0"/>
                  </a:lnTo>
                  <a:lnTo>
                    <a:pt x="9117355" y="0"/>
                  </a:lnTo>
                  <a:lnTo>
                    <a:pt x="9117355" y="833399"/>
                  </a:lnTo>
                  <a:lnTo>
                    <a:pt x="0" y="8333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024244"/>
              <a:ext cx="9117965" cy="833755"/>
            </a:xfrm>
            <a:custGeom>
              <a:avLst/>
              <a:gdLst/>
              <a:ahLst/>
              <a:cxnLst/>
              <a:rect l="l" t="t" r="r" b="b"/>
              <a:pathLst>
                <a:path w="9117965" h="833754">
                  <a:moveTo>
                    <a:pt x="0" y="0"/>
                  </a:moveTo>
                  <a:lnTo>
                    <a:pt x="9117355" y="0"/>
                  </a:lnTo>
                  <a:lnTo>
                    <a:pt x="9117355" y="833399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24" y="6137287"/>
              <a:ext cx="1423784" cy="54251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10374" y="787222"/>
            <a:ext cx="871855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1</a:t>
            </a:r>
            <a:r>
              <a:rPr sz="650" spc="5" dirty="0">
                <a:solidFill>
                  <a:srgbClr val="F1F1F1"/>
                </a:solidFill>
                <a:latin typeface="Gill Sans MT"/>
                <a:cs typeface="Gill Sans MT"/>
              </a:rPr>
              <a:t>.</a:t>
            </a:r>
            <a:r>
              <a:rPr sz="650" spc="-25" dirty="0">
                <a:solidFill>
                  <a:srgbClr val="F1F1F1"/>
                </a:solidFill>
                <a:latin typeface="Gill Sans MT"/>
                <a:cs typeface="Gill Sans MT"/>
              </a:rPr>
              <a:t>C</a:t>
            </a:r>
            <a:r>
              <a:rPr sz="650" spc="-35" dirty="0">
                <a:solidFill>
                  <a:srgbClr val="F1F1F1"/>
                </a:solidFill>
                <a:latin typeface="Gill Sans MT"/>
                <a:cs typeface="Gill Sans MT"/>
              </a:rPr>
              <a:t>AM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PU</a:t>
            </a:r>
            <a:r>
              <a:rPr sz="650" spc="1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10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D</a:t>
            </a:r>
            <a:r>
              <a:rPr sz="650" spc="15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650" spc="-9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650" spc="-30" dirty="0">
                <a:solidFill>
                  <a:srgbClr val="F1F1F1"/>
                </a:solidFill>
                <a:latin typeface="Gill Sans MT"/>
                <a:cs typeface="Gill Sans MT"/>
              </a:rPr>
              <a:t>Ó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80" dirty="0">
                <a:solidFill>
                  <a:srgbClr val="F1F1F1"/>
                </a:solidFill>
                <a:latin typeface="Gill Sans MT"/>
                <a:cs typeface="Gill Sans MT"/>
              </a:rPr>
              <a:t>T</a:t>
            </a: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O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LE</a:t>
            </a:r>
            <a:r>
              <a:rPr sz="650" spc="1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endParaRPr sz="650">
              <a:latin typeface="Gill Sans MT"/>
              <a:cs typeface="Gill Sans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-355" y="956881"/>
            <a:ext cx="4572000" cy="487680"/>
            <a:chOff x="-355" y="956881"/>
            <a:chExt cx="4572000" cy="487680"/>
          </a:xfrm>
        </p:grpSpPr>
        <p:sp>
          <p:nvSpPr>
            <p:cNvPr id="9" name="object 9"/>
            <p:cNvSpPr/>
            <p:nvPr/>
          </p:nvSpPr>
          <p:spPr>
            <a:xfrm>
              <a:off x="0" y="957237"/>
              <a:ext cx="3150870" cy="375920"/>
            </a:xfrm>
            <a:custGeom>
              <a:avLst/>
              <a:gdLst/>
              <a:ahLst/>
              <a:cxnLst/>
              <a:rect l="l" t="t" r="r" b="b"/>
              <a:pathLst>
                <a:path w="3150870" h="375919">
                  <a:moveTo>
                    <a:pt x="3150717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575358" y="375843"/>
                  </a:lnTo>
                  <a:lnTo>
                    <a:pt x="3150717" y="375843"/>
                  </a:lnTo>
                  <a:lnTo>
                    <a:pt x="3150717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355" y="956881"/>
              <a:ext cx="4572000" cy="487680"/>
            </a:xfrm>
            <a:custGeom>
              <a:avLst/>
              <a:gdLst/>
              <a:ahLst/>
              <a:cxnLst/>
              <a:rect l="l" t="t" r="r" b="b"/>
              <a:pathLst>
                <a:path w="4572000" h="487680">
                  <a:moveTo>
                    <a:pt x="4571631" y="0"/>
                  </a:moveTo>
                  <a:lnTo>
                    <a:pt x="0" y="0"/>
                  </a:lnTo>
                  <a:lnTo>
                    <a:pt x="0" y="487083"/>
                  </a:lnTo>
                  <a:lnTo>
                    <a:pt x="2286000" y="487083"/>
                  </a:lnTo>
                  <a:lnTo>
                    <a:pt x="4571631" y="487083"/>
                  </a:lnTo>
                  <a:lnTo>
                    <a:pt x="4571631" y="0"/>
                  </a:lnTo>
                  <a:close/>
                </a:path>
              </a:pathLst>
            </a:custGeom>
            <a:solidFill>
              <a:srgbClr val="D12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1904" y="989177"/>
            <a:ext cx="2752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i="1" spc="-60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1800" b="1" i="1" spc="-5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800" b="1" i="1" spc="-5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1800" b="1" i="1" spc="5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800" b="1" i="1" spc="-1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1800" b="1" i="1" spc="-5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1800" b="1" i="1" spc="5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1800" b="1" i="1" spc="-45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400" spc="-1042" baseline="6944" dirty="0">
                <a:solidFill>
                  <a:srgbClr val="D1282D"/>
                </a:solidFill>
                <a:latin typeface="Gill Sans MT"/>
                <a:cs typeface="Gill Sans MT"/>
              </a:rPr>
              <a:t>S</a:t>
            </a:r>
            <a:r>
              <a:rPr sz="1800" b="1" i="1" spc="-800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400" spc="-30" baseline="6944" dirty="0">
                <a:solidFill>
                  <a:srgbClr val="D1282D"/>
                </a:solidFill>
                <a:latin typeface="Gill Sans MT"/>
                <a:cs typeface="Gill Sans MT"/>
              </a:rPr>
              <a:t>u</a:t>
            </a:r>
            <a:r>
              <a:rPr sz="1800" b="1" i="1" spc="-985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400" baseline="6944" dirty="0">
                <a:solidFill>
                  <a:srgbClr val="D1282D"/>
                </a:solidFill>
                <a:latin typeface="Gill Sans MT"/>
                <a:cs typeface="Gill Sans MT"/>
              </a:rPr>
              <a:t>b</a:t>
            </a:r>
            <a:r>
              <a:rPr sz="2400" spc="-540" baseline="6944" dirty="0">
                <a:solidFill>
                  <a:srgbClr val="D1282D"/>
                </a:solidFill>
                <a:latin typeface="Gill Sans MT"/>
                <a:cs typeface="Gill Sans MT"/>
              </a:rPr>
              <a:t>t</a:t>
            </a:r>
            <a:r>
              <a:rPr sz="1800" b="1" i="1" spc="-655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400" spc="-15" baseline="6944" dirty="0">
                <a:solidFill>
                  <a:srgbClr val="D1282D"/>
                </a:solidFill>
                <a:latin typeface="Gill Sans MT"/>
                <a:cs typeface="Gill Sans MT"/>
              </a:rPr>
              <a:t>ít</a:t>
            </a:r>
            <a:r>
              <a:rPr sz="2400" spc="-787" baseline="6944" dirty="0">
                <a:solidFill>
                  <a:srgbClr val="D1282D"/>
                </a:solidFill>
                <a:latin typeface="Gill Sans MT"/>
                <a:cs typeface="Gill Sans MT"/>
              </a:rPr>
              <a:t>u</a:t>
            </a:r>
            <a:r>
              <a:rPr sz="1800" b="1" i="1" spc="-40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400" spc="-7" baseline="6944" dirty="0">
                <a:solidFill>
                  <a:srgbClr val="D1282D"/>
                </a:solidFill>
                <a:latin typeface="Gill Sans MT"/>
                <a:cs typeface="Gill Sans MT"/>
              </a:rPr>
              <a:t>l</a:t>
            </a:r>
            <a:r>
              <a:rPr sz="2400" spc="-1275" baseline="6944" dirty="0">
                <a:solidFill>
                  <a:srgbClr val="D1282D"/>
                </a:solidFill>
                <a:latin typeface="Gill Sans MT"/>
                <a:cs typeface="Gill Sans MT"/>
              </a:rPr>
              <a:t>o</a:t>
            </a:r>
            <a:r>
              <a:rPr sz="1800" b="1" i="1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1800" b="1" i="1" spc="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b="1" i="1" spc="-885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400" spc="104" baseline="6944" dirty="0">
                <a:solidFill>
                  <a:srgbClr val="D1282D"/>
                </a:solidFill>
                <a:latin typeface="Gill Sans MT"/>
                <a:cs typeface="Gill Sans MT"/>
              </a:rPr>
              <a:t>1</a:t>
            </a:r>
            <a:r>
              <a:rPr sz="1800" b="1" i="1" dirty="0">
                <a:solidFill>
                  <a:srgbClr val="FFFFFF"/>
                </a:solidFill>
                <a:latin typeface="Gill Sans MT"/>
                <a:cs typeface="Gill Sans MT"/>
              </a:rPr>
              <a:t>l.,</a:t>
            </a:r>
            <a:r>
              <a:rPr sz="1800" b="1" i="1" spc="-1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Gill Sans MT"/>
                <a:cs typeface="Gill Sans MT"/>
              </a:rPr>
              <a:t>(</a:t>
            </a:r>
            <a:r>
              <a:rPr sz="1800" b="1" i="1" dirty="0">
                <a:solidFill>
                  <a:srgbClr val="FFFFFF"/>
                </a:solidFill>
                <a:latin typeface="Gill Sans MT"/>
                <a:cs typeface="Gill Sans MT"/>
              </a:rPr>
              <a:t>1985)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424802"/>
            <a:ext cx="8964295" cy="561975"/>
          </a:xfrm>
          <a:custGeom>
            <a:avLst/>
            <a:gdLst/>
            <a:ahLst/>
            <a:cxnLst/>
            <a:rect l="l" t="t" r="r" b="b"/>
            <a:pathLst>
              <a:path w="8964295" h="561975">
                <a:moveTo>
                  <a:pt x="8964002" y="0"/>
                </a:moveTo>
                <a:lnTo>
                  <a:pt x="0" y="0"/>
                </a:lnTo>
                <a:lnTo>
                  <a:pt x="0" y="561594"/>
                </a:lnTo>
                <a:lnTo>
                  <a:pt x="4481995" y="561594"/>
                </a:lnTo>
                <a:lnTo>
                  <a:pt x="8964002" y="561594"/>
                </a:lnTo>
                <a:lnTo>
                  <a:pt x="8964002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47497" y="457111"/>
            <a:ext cx="733805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5.4.</a:t>
            </a:r>
            <a:r>
              <a:rPr spc="-245" dirty="0"/>
              <a:t> </a:t>
            </a:r>
            <a:r>
              <a:rPr spc="-10" dirty="0"/>
              <a:t>Medida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5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5" dirty="0"/>
              <a:t>calidad</a:t>
            </a:r>
            <a:r>
              <a:rPr spc="-25" dirty="0"/>
              <a:t> </a:t>
            </a:r>
            <a:r>
              <a:rPr spc="-5" dirty="0"/>
              <a:t>en</a:t>
            </a:r>
            <a:r>
              <a:rPr spc="-25" dirty="0"/>
              <a:t> </a:t>
            </a:r>
            <a:r>
              <a:rPr dirty="0"/>
              <a:t>servicios:</a:t>
            </a:r>
            <a:r>
              <a:rPr spc="-245" dirty="0"/>
              <a:t> </a:t>
            </a:r>
            <a:r>
              <a:rPr spc="-20" dirty="0"/>
              <a:t>Programa</a:t>
            </a:r>
            <a:r>
              <a:rPr spc="-15" dirty="0"/>
              <a:t> </a:t>
            </a:r>
            <a:r>
              <a:rPr spc="-45" dirty="0"/>
              <a:t>SERVQUAL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51954" y="1652397"/>
            <a:ext cx="7485380" cy="426084"/>
          </a:xfrm>
          <a:prstGeom prst="rect">
            <a:avLst/>
          </a:prstGeom>
          <a:ln w="9359">
            <a:solidFill>
              <a:srgbClr val="D1282D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495934">
              <a:lnSpc>
                <a:spcPct val="100000"/>
              </a:lnSpc>
              <a:spcBef>
                <a:spcPts val="359"/>
              </a:spcBef>
            </a:pPr>
            <a:r>
              <a:rPr sz="2200" b="1" spc="-25" dirty="0">
                <a:latin typeface="Gill Sans Ultra Bold"/>
                <a:cs typeface="Gill Sans Ultra Bold"/>
              </a:rPr>
              <a:t>Marco</a:t>
            </a:r>
            <a:r>
              <a:rPr sz="2200" b="1" spc="-10" dirty="0">
                <a:latin typeface="Gill Sans Ultra Bold"/>
                <a:cs typeface="Gill Sans Ultra Bold"/>
              </a:rPr>
              <a:t> </a:t>
            </a:r>
            <a:r>
              <a:rPr sz="2200" b="1" spc="-5" dirty="0">
                <a:latin typeface="Gill Sans Ultra Bold"/>
                <a:cs typeface="Gill Sans Ultra Bold"/>
              </a:rPr>
              <a:t>Conceptual</a:t>
            </a:r>
            <a:r>
              <a:rPr sz="2200" b="1" spc="-15" dirty="0">
                <a:latin typeface="Gill Sans Ultra Bold"/>
                <a:cs typeface="Gill Sans Ultra Bold"/>
              </a:rPr>
              <a:t> </a:t>
            </a:r>
            <a:r>
              <a:rPr sz="2200" b="1" spc="-10" dirty="0">
                <a:latin typeface="Gill Sans Ultra Bold"/>
                <a:cs typeface="Gill Sans Ultra Bold"/>
              </a:rPr>
              <a:t>Modelo</a:t>
            </a:r>
            <a:r>
              <a:rPr sz="2200" b="1" spc="-5" dirty="0">
                <a:latin typeface="Gill Sans Ultra Bold"/>
                <a:cs typeface="Gill Sans Ultra Bold"/>
              </a:rPr>
              <a:t> </a:t>
            </a:r>
            <a:r>
              <a:rPr sz="2200" b="1" spc="-40" dirty="0">
                <a:latin typeface="Gill Sans Ultra Bold"/>
                <a:cs typeface="Gill Sans Ultra Bold"/>
              </a:rPr>
              <a:t>SERVQUAL</a:t>
            </a:r>
            <a:endParaRPr sz="2200">
              <a:latin typeface="Gill Sans Ultra Bold"/>
              <a:cs typeface="Gill Sans Ultra Bol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02320" y="2537637"/>
            <a:ext cx="1491615" cy="563245"/>
          </a:xfrm>
          <a:prstGeom prst="rect">
            <a:avLst/>
          </a:prstGeom>
          <a:solidFill>
            <a:srgbClr val="6464FF"/>
          </a:solidFill>
          <a:ln w="8280">
            <a:solidFill>
              <a:srgbClr val="00007C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320040" marR="118110" indent="-190500">
              <a:lnSpc>
                <a:spcPct val="101699"/>
              </a:lnSpc>
              <a:spcBef>
                <a:spcPts val="195"/>
              </a:spcBef>
            </a:pPr>
            <a:r>
              <a:rPr sz="1550" spc="-25" dirty="0">
                <a:latin typeface="Arial"/>
                <a:cs typeface="Arial"/>
              </a:rPr>
              <a:t>Co</a:t>
            </a:r>
            <a:r>
              <a:rPr sz="1550" spc="15" dirty="0">
                <a:latin typeface="Arial"/>
                <a:cs typeface="Arial"/>
              </a:rPr>
              <a:t>m</a:t>
            </a:r>
            <a:r>
              <a:rPr sz="1550" spc="-25" dirty="0">
                <a:latin typeface="Arial"/>
                <a:cs typeface="Arial"/>
              </a:rPr>
              <a:t>un</a:t>
            </a:r>
            <a:r>
              <a:rPr sz="1550" spc="-20" dirty="0">
                <a:latin typeface="Arial"/>
                <a:cs typeface="Arial"/>
              </a:rPr>
              <a:t>i</a:t>
            </a:r>
            <a:r>
              <a:rPr sz="1550" spc="-5" dirty="0">
                <a:latin typeface="Arial"/>
                <a:cs typeface="Arial"/>
              </a:rPr>
              <a:t>c</a:t>
            </a:r>
            <a:r>
              <a:rPr sz="1550" spc="-15" dirty="0">
                <a:latin typeface="Arial"/>
                <a:cs typeface="Arial"/>
              </a:rPr>
              <a:t>a</a:t>
            </a:r>
            <a:r>
              <a:rPr sz="1550" spc="10" dirty="0">
                <a:latin typeface="Arial"/>
                <a:cs typeface="Arial"/>
              </a:rPr>
              <a:t>c</a:t>
            </a:r>
            <a:r>
              <a:rPr sz="1550" spc="-25" dirty="0">
                <a:latin typeface="Arial"/>
                <a:cs typeface="Arial"/>
              </a:rPr>
              <a:t>ió</a:t>
            </a:r>
            <a:r>
              <a:rPr sz="1550" spc="5" dirty="0">
                <a:latin typeface="Arial"/>
                <a:cs typeface="Arial"/>
              </a:rPr>
              <a:t>n  </a:t>
            </a:r>
            <a:r>
              <a:rPr sz="1550" spc="-10" dirty="0">
                <a:latin typeface="Arial"/>
                <a:cs typeface="Arial"/>
              </a:rPr>
              <a:t>boca-oido</a:t>
            </a:r>
            <a:endParaRPr sz="15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18001" y="2537637"/>
            <a:ext cx="1499870" cy="563245"/>
          </a:xfrm>
          <a:prstGeom prst="rect">
            <a:avLst/>
          </a:prstGeom>
          <a:solidFill>
            <a:srgbClr val="6464FF"/>
          </a:solidFill>
          <a:ln w="8280">
            <a:solidFill>
              <a:srgbClr val="00007C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270510" marR="186055" indent="-91440">
              <a:lnSpc>
                <a:spcPct val="101699"/>
              </a:lnSpc>
              <a:spcBef>
                <a:spcPts val="195"/>
              </a:spcBef>
            </a:pPr>
            <a:r>
              <a:rPr sz="1550" spc="-10" dirty="0">
                <a:latin typeface="Arial"/>
                <a:cs typeface="Arial"/>
              </a:rPr>
              <a:t>N</a:t>
            </a:r>
            <a:r>
              <a:rPr sz="1550" spc="-25" dirty="0">
                <a:latin typeface="Arial"/>
                <a:cs typeface="Arial"/>
              </a:rPr>
              <a:t>e</a:t>
            </a:r>
            <a:r>
              <a:rPr sz="1550" spc="5" dirty="0">
                <a:latin typeface="Arial"/>
                <a:cs typeface="Arial"/>
              </a:rPr>
              <a:t>c</a:t>
            </a:r>
            <a:r>
              <a:rPr sz="1550" spc="-15" dirty="0">
                <a:latin typeface="Arial"/>
                <a:cs typeface="Arial"/>
              </a:rPr>
              <a:t>e</a:t>
            </a:r>
            <a:r>
              <a:rPr sz="1550" spc="5" dirty="0">
                <a:latin typeface="Arial"/>
                <a:cs typeface="Arial"/>
              </a:rPr>
              <a:t>s</a:t>
            </a:r>
            <a:r>
              <a:rPr sz="1550" spc="-25" dirty="0">
                <a:latin typeface="Arial"/>
                <a:cs typeface="Arial"/>
              </a:rPr>
              <a:t>id</a:t>
            </a:r>
            <a:r>
              <a:rPr sz="1550" spc="-15" dirty="0">
                <a:latin typeface="Arial"/>
                <a:cs typeface="Arial"/>
              </a:rPr>
              <a:t>ad</a:t>
            </a:r>
            <a:r>
              <a:rPr sz="1550" spc="-25" dirty="0">
                <a:latin typeface="Arial"/>
                <a:cs typeface="Arial"/>
              </a:rPr>
              <a:t>e</a:t>
            </a:r>
            <a:r>
              <a:rPr sz="1550" spc="5" dirty="0">
                <a:latin typeface="Arial"/>
                <a:cs typeface="Arial"/>
              </a:rPr>
              <a:t>s  </a:t>
            </a:r>
            <a:r>
              <a:rPr sz="1550" spc="-15" dirty="0">
                <a:latin typeface="Arial"/>
                <a:cs typeface="Arial"/>
              </a:rPr>
              <a:t>personales</a:t>
            </a:r>
            <a:endParaRPr sz="15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41962" y="2537637"/>
            <a:ext cx="1491615" cy="563245"/>
          </a:xfrm>
          <a:prstGeom prst="rect">
            <a:avLst/>
          </a:prstGeom>
          <a:solidFill>
            <a:srgbClr val="6464FF"/>
          </a:solidFill>
          <a:ln w="8280">
            <a:solidFill>
              <a:srgbClr val="00007C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369570" marR="188595" indent="-190500">
              <a:lnSpc>
                <a:spcPct val="101699"/>
              </a:lnSpc>
              <a:spcBef>
                <a:spcPts val="195"/>
              </a:spcBef>
            </a:pPr>
            <a:r>
              <a:rPr sz="1550" spc="-5" dirty="0">
                <a:latin typeface="Arial"/>
                <a:cs typeface="Arial"/>
              </a:rPr>
              <a:t>E</a:t>
            </a:r>
            <a:r>
              <a:rPr sz="1550" spc="10" dirty="0">
                <a:latin typeface="Arial"/>
                <a:cs typeface="Arial"/>
              </a:rPr>
              <a:t>x</a:t>
            </a:r>
            <a:r>
              <a:rPr sz="1550" spc="-25" dirty="0">
                <a:latin typeface="Arial"/>
                <a:cs typeface="Arial"/>
              </a:rPr>
              <a:t>pe</a:t>
            </a:r>
            <a:r>
              <a:rPr sz="1550" spc="5" dirty="0">
                <a:latin typeface="Arial"/>
                <a:cs typeface="Arial"/>
              </a:rPr>
              <a:t>r</a:t>
            </a:r>
            <a:r>
              <a:rPr sz="1550" spc="-15" dirty="0">
                <a:latin typeface="Arial"/>
                <a:cs typeface="Arial"/>
              </a:rPr>
              <a:t>ie</a:t>
            </a:r>
            <a:r>
              <a:rPr sz="1550" spc="-35" dirty="0">
                <a:latin typeface="Arial"/>
                <a:cs typeface="Arial"/>
              </a:rPr>
              <a:t>n</a:t>
            </a:r>
            <a:r>
              <a:rPr sz="1550" spc="10" dirty="0">
                <a:latin typeface="Arial"/>
                <a:cs typeface="Arial"/>
              </a:rPr>
              <a:t>c</a:t>
            </a:r>
            <a:r>
              <a:rPr sz="1550" spc="-25" dirty="0">
                <a:latin typeface="Arial"/>
                <a:cs typeface="Arial"/>
              </a:rPr>
              <a:t>ia</a:t>
            </a:r>
            <a:r>
              <a:rPr sz="1550" spc="5" dirty="0">
                <a:latin typeface="Arial"/>
                <a:cs typeface="Arial"/>
              </a:rPr>
              <a:t>s  </a:t>
            </a:r>
            <a:r>
              <a:rPr sz="1550" spc="-15" dirty="0">
                <a:latin typeface="Arial"/>
                <a:cs typeface="Arial"/>
              </a:rPr>
              <a:t>pasadas</a:t>
            </a:r>
            <a:endParaRPr sz="15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57644" y="2537637"/>
            <a:ext cx="1491615" cy="563245"/>
          </a:xfrm>
          <a:prstGeom prst="rect">
            <a:avLst/>
          </a:prstGeom>
          <a:solidFill>
            <a:srgbClr val="6464FF"/>
          </a:solidFill>
          <a:ln w="8280">
            <a:solidFill>
              <a:srgbClr val="00007C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179070" marR="151765" indent="-40640">
              <a:lnSpc>
                <a:spcPct val="101699"/>
              </a:lnSpc>
              <a:spcBef>
                <a:spcPts val="195"/>
              </a:spcBef>
            </a:pPr>
            <a:r>
              <a:rPr sz="1550" spc="-25" dirty="0">
                <a:latin typeface="Arial"/>
                <a:cs typeface="Arial"/>
              </a:rPr>
              <a:t>Co</a:t>
            </a:r>
            <a:r>
              <a:rPr sz="1550" spc="10" dirty="0">
                <a:latin typeface="Arial"/>
                <a:cs typeface="Arial"/>
              </a:rPr>
              <a:t>m</a:t>
            </a:r>
            <a:r>
              <a:rPr sz="1550" spc="-15" dirty="0">
                <a:latin typeface="Arial"/>
                <a:cs typeface="Arial"/>
              </a:rPr>
              <a:t>un</a:t>
            </a:r>
            <a:r>
              <a:rPr sz="1550" spc="-40" dirty="0">
                <a:latin typeface="Arial"/>
                <a:cs typeface="Arial"/>
              </a:rPr>
              <a:t>i</a:t>
            </a:r>
            <a:r>
              <a:rPr sz="1550" spc="5" dirty="0">
                <a:latin typeface="Arial"/>
                <a:cs typeface="Arial"/>
              </a:rPr>
              <a:t>c</a:t>
            </a:r>
            <a:r>
              <a:rPr sz="1550" spc="-15" dirty="0">
                <a:latin typeface="Arial"/>
                <a:cs typeface="Arial"/>
              </a:rPr>
              <a:t>a</a:t>
            </a:r>
            <a:r>
              <a:rPr sz="1550" spc="5" dirty="0">
                <a:latin typeface="Arial"/>
                <a:cs typeface="Arial"/>
              </a:rPr>
              <a:t>c</a:t>
            </a:r>
            <a:r>
              <a:rPr sz="1550" spc="-30" dirty="0">
                <a:latin typeface="Arial"/>
                <a:cs typeface="Arial"/>
              </a:rPr>
              <a:t>i</a:t>
            </a:r>
            <a:r>
              <a:rPr sz="1550" spc="-5" dirty="0">
                <a:latin typeface="Arial"/>
                <a:cs typeface="Arial"/>
              </a:rPr>
              <a:t>o</a:t>
            </a:r>
            <a:r>
              <a:rPr sz="1550" dirty="0">
                <a:latin typeface="Arial"/>
                <a:cs typeface="Arial"/>
              </a:rPr>
              <a:t>-  </a:t>
            </a:r>
            <a:r>
              <a:rPr sz="1550" spc="-15" dirty="0">
                <a:latin typeface="Arial"/>
                <a:cs typeface="Arial"/>
              </a:rPr>
              <a:t>nes</a:t>
            </a:r>
            <a:r>
              <a:rPr sz="1550" spc="-75" dirty="0">
                <a:latin typeface="Arial"/>
                <a:cs typeface="Arial"/>
              </a:rPr>
              <a:t> </a:t>
            </a:r>
            <a:r>
              <a:rPr sz="1550" spc="-5" dirty="0">
                <a:latin typeface="Arial"/>
                <a:cs typeface="Arial"/>
              </a:rPr>
              <a:t>externas</a:t>
            </a:r>
            <a:endParaRPr sz="15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83805" y="3780358"/>
            <a:ext cx="1558290" cy="2005330"/>
          </a:xfrm>
          <a:prstGeom prst="rect">
            <a:avLst/>
          </a:prstGeom>
          <a:solidFill>
            <a:srgbClr val="5D5DAD"/>
          </a:solidFill>
          <a:ln w="8280">
            <a:solidFill>
              <a:srgbClr val="00007C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225"/>
              </a:spcBef>
            </a:pPr>
            <a:r>
              <a:rPr sz="1550" b="1" dirty="0">
                <a:latin typeface="Arial"/>
                <a:cs typeface="Arial"/>
              </a:rPr>
              <a:t>DIMENSIONES</a:t>
            </a:r>
            <a:endParaRPr sz="1550">
              <a:latin typeface="Arial"/>
              <a:cs typeface="Arial"/>
            </a:endParaRPr>
          </a:p>
          <a:p>
            <a:pPr marL="78740" marR="426720">
              <a:lnSpc>
                <a:spcPct val="101699"/>
              </a:lnSpc>
              <a:spcBef>
                <a:spcPts val="5"/>
              </a:spcBef>
              <a:buChar char="-"/>
              <a:tabLst>
                <a:tab pos="196215" algn="l"/>
              </a:tabLst>
            </a:pPr>
            <a:r>
              <a:rPr sz="1550" spc="5" dirty="0">
                <a:latin typeface="Arial"/>
                <a:cs typeface="Arial"/>
              </a:rPr>
              <a:t>E</a:t>
            </a:r>
            <a:r>
              <a:rPr sz="1550" spc="-20" dirty="0">
                <a:latin typeface="Arial"/>
                <a:cs typeface="Arial"/>
              </a:rPr>
              <a:t>l</a:t>
            </a:r>
            <a:r>
              <a:rPr sz="1550" spc="-25" dirty="0">
                <a:latin typeface="Arial"/>
                <a:cs typeface="Arial"/>
              </a:rPr>
              <a:t>e</a:t>
            </a:r>
            <a:r>
              <a:rPr sz="1550" spc="10" dirty="0">
                <a:latin typeface="Arial"/>
                <a:cs typeface="Arial"/>
              </a:rPr>
              <a:t>m</a:t>
            </a:r>
            <a:r>
              <a:rPr sz="1550" spc="-15" dirty="0">
                <a:latin typeface="Arial"/>
                <a:cs typeface="Arial"/>
              </a:rPr>
              <a:t>e</a:t>
            </a:r>
            <a:r>
              <a:rPr sz="1550" spc="-25" dirty="0">
                <a:latin typeface="Arial"/>
                <a:cs typeface="Arial"/>
              </a:rPr>
              <a:t>n</a:t>
            </a:r>
            <a:r>
              <a:rPr sz="1550" spc="10" dirty="0">
                <a:latin typeface="Arial"/>
                <a:cs typeface="Arial"/>
              </a:rPr>
              <a:t>t</a:t>
            </a:r>
            <a:r>
              <a:rPr sz="1550" spc="-15" dirty="0">
                <a:latin typeface="Arial"/>
                <a:cs typeface="Arial"/>
              </a:rPr>
              <a:t>o</a:t>
            </a:r>
            <a:r>
              <a:rPr sz="1550" spc="5" dirty="0">
                <a:latin typeface="Arial"/>
                <a:cs typeface="Arial"/>
              </a:rPr>
              <a:t>s  </a:t>
            </a:r>
            <a:r>
              <a:rPr sz="1550" spc="-15" dirty="0">
                <a:latin typeface="Arial"/>
                <a:cs typeface="Arial"/>
              </a:rPr>
              <a:t>tangibles</a:t>
            </a:r>
            <a:endParaRPr sz="1550">
              <a:latin typeface="Arial"/>
              <a:cs typeface="Arial"/>
            </a:endParaRPr>
          </a:p>
          <a:p>
            <a:pPr marL="195580" indent="-117475">
              <a:lnSpc>
                <a:spcPct val="100000"/>
              </a:lnSpc>
              <a:spcBef>
                <a:spcPts val="30"/>
              </a:spcBef>
              <a:buChar char="-"/>
              <a:tabLst>
                <a:tab pos="196215" algn="l"/>
              </a:tabLst>
            </a:pPr>
            <a:r>
              <a:rPr sz="1550" spc="-15" dirty="0">
                <a:latin typeface="Arial"/>
                <a:cs typeface="Arial"/>
              </a:rPr>
              <a:t>Fiabilidad</a:t>
            </a:r>
            <a:endParaRPr sz="1550">
              <a:latin typeface="Arial"/>
              <a:cs typeface="Arial"/>
            </a:endParaRPr>
          </a:p>
          <a:p>
            <a:pPr marL="78740" marR="133350">
              <a:lnSpc>
                <a:spcPts val="1830"/>
              </a:lnSpc>
              <a:spcBef>
                <a:spcPts val="114"/>
              </a:spcBef>
              <a:buChar char="-"/>
              <a:tabLst>
                <a:tab pos="196215" algn="l"/>
              </a:tabLst>
            </a:pPr>
            <a:r>
              <a:rPr sz="1550" spc="-15" dirty="0">
                <a:latin typeface="Arial"/>
                <a:cs typeface="Arial"/>
              </a:rPr>
              <a:t>Capacidad</a:t>
            </a:r>
            <a:r>
              <a:rPr sz="1550" spc="70" dirty="0">
                <a:latin typeface="Arial"/>
                <a:cs typeface="Arial"/>
              </a:rPr>
              <a:t> </a:t>
            </a:r>
            <a:r>
              <a:rPr sz="1550" spc="-5" dirty="0">
                <a:latin typeface="Arial"/>
                <a:cs typeface="Arial"/>
              </a:rPr>
              <a:t>de </a:t>
            </a:r>
            <a:r>
              <a:rPr sz="1550" spc="-420" dirty="0">
                <a:latin typeface="Arial"/>
                <a:cs typeface="Arial"/>
              </a:rPr>
              <a:t> </a:t>
            </a:r>
            <a:r>
              <a:rPr sz="1550" spc="-5" dirty="0">
                <a:latin typeface="Arial"/>
                <a:cs typeface="Arial"/>
              </a:rPr>
              <a:t>respuesta</a:t>
            </a:r>
            <a:endParaRPr sz="1550">
              <a:latin typeface="Arial"/>
              <a:cs typeface="Arial"/>
            </a:endParaRPr>
          </a:p>
          <a:p>
            <a:pPr marL="195580" indent="-117475">
              <a:lnSpc>
                <a:spcPts val="1835"/>
              </a:lnSpc>
              <a:buChar char="-"/>
              <a:tabLst>
                <a:tab pos="196215" algn="l"/>
              </a:tabLst>
            </a:pPr>
            <a:r>
              <a:rPr sz="1550" spc="-10" dirty="0">
                <a:latin typeface="Arial"/>
                <a:cs typeface="Arial"/>
              </a:rPr>
              <a:t>Seguridad</a:t>
            </a:r>
            <a:endParaRPr sz="1550">
              <a:latin typeface="Arial"/>
              <a:cs typeface="Arial"/>
            </a:endParaRPr>
          </a:p>
          <a:p>
            <a:pPr marL="195580" indent="-117475">
              <a:lnSpc>
                <a:spcPct val="100000"/>
              </a:lnSpc>
              <a:spcBef>
                <a:spcPts val="30"/>
              </a:spcBef>
              <a:buChar char="-"/>
              <a:tabLst>
                <a:tab pos="196215" algn="l"/>
              </a:tabLst>
            </a:pPr>
            <a:r>
              <a:rPr sz="1550" dirty="0">
                <a:latin typeface="Arial"/>
                <a:cs typeface="Arial"/>
              </a:rPr>
              <a:t>Empatía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743631" y="3088144"/>
            <a:ext cx="4864735" cy="387350"/>
            <a:chOff x="2743631" y="3088144"/>
            <a:chExt cx="4864735" cy="387350"/>
          </a:xfrm>
        </p:grpSpPr>
        <p:sp>
          <p:nvSpPr>
            <p:cNvPr id="21" name="object 21"/>
            <p:cNvSpPr/>
            <p:nvPr/>
          </p:nvSpPr>
          <p:spPr>
            <a:xfrm>
              <a:off x="2752204" y="3096717"/>
              <a:ext cx="4847590" cy="353060"/>
            </a:xfrm>
            <a:custGeom>
              <a:avLst/>
              <a:gdLst/>
              <a:ahLst/>
              <a:cxnLst/>
              <a:rect l="l" t="t" r="r" b="b"/>
              <a:pathLst>
                <a:path w="4847590" h="353060">
                  <a:moveTo>
                    <a:pt x="0" y="0"/>
                  </a:moveTo>
                  <a:lnTo>
                    <a:pt x="0" y="352806"/>
                  </a:lnTo>
                  <a:lnTo>
                    <a:pt x="4847031" y="352806"/>
                  </a:lnTo>
                  <a:lnTo>
                    <a:pt x="4847031" y="1447"/>
                  </a:lnTo>
                </a:path>
              </a:pathLst>
            </a:custGeom>
            <a:ln w="16548">
              <a:solidFill>
                <a:srgbClr val="3B3B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59605" y="3096717"/>
              <a:ext cx="1905" cy="370205"/>
            </a:xfrm>
            <a:custGeom>
              <a:avLst/>
              <a:gdLst/>
              <a:ahLst/>
              <a:cxnLst/>
              <a:rect l="l" t="t" r="r" b="b"/>
              <a:pathLst>
                <a:path w="1904" h="370204">
                  <a:moveTo>
                    <a:pt x="1435" y="0"/>
                  </a:moveTo>
                  <a:lnTo>
                    <a:pt x="0" y="369722"/>
                  </a:lnTo>
                </a:path>
              </a:pathLst>
            </a:custGeom>
            <a:ln w="16548">
              <a:solidFill>
                <a:srgbClr val="3B3B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975273" y="3096717"/>
              <a:ext cx="1905" cy="370205"/>
            </a:xfrm>
            <a:custGeom>
              <a:avLst/>
              <a:gdLst/>
              <a:ahLst/>
              <a:cxnLst/>
              <a:rect l="l" t="t" r="r" b="b"/>
              <a:pathLst>
                <a:path w="1904" h="370204">
                  <a:moveTo>
                    <a:pt x="1447" y="0"/>
                  </a:moveTo>
                  <a:lnTo>
                    <a:pt x="0" y="369722"/>
                  </a:lnTo>
                </a:path>
              </a:pathLst>
            </a:custGeom>
            <a:ln w="16548">
              <a:solidFill>
                <a:srgbClr val="3B3B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932999" y="4144683"/>
            <a:ext cx="2179320" cy="323850"/>
          </a:xfrm>
          <a:prstGeom prst="rect">
            <a:avLst/>
          </a:prstGeom>
          <a:solidFill>
            <a:srgbClr val="3B3B77"/>
          </a:solidFill>
          <a:ln w="8280">
            <a:solidFill>
              <a:srgbClr val="00007C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215900">
              <a:lnSpc>
                <a:spcPct val="100000"/>
              </a:lnSpc>
              <a:spcBef>
                <a:spcPts val="215"/>
              </a:spcBef>
            </a:pPr>
            <a:r>
              <a:rPr sz="1550" b="1" spc="-5" dirty="0">
                <a:solidFill>
                  <a:srgbClr val="FFFFFF"/>
                </a:solidFill>
                <a:latin typeface="Arial"/>
                <a:cs typeface="Arial"/>
              </a:rPr>
              <a:t>Servicio</a:t>
            </a:r>
            <a:r>
              <a:rPr sz="155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spc="-5" dirty="0">
                <a:solidFill>
                  <a:srgbClr val="FFFFFF"/>
                </a:solidFill>
                <a:latin typeface="Arial"/>
                <a:cs typeface="Arial"/>
              </a:rPr>
              <a:t>Esperado</a:t>
            </a:r>
            <a:endParaRPr sz="15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932999" y="5196954"/>
            <a:ext cx="2179320" cy="323215"/>
          </a:xfrm>
          <a:prstGeom prst="rect">
            <a:avLst/>
          </a:prstGeom>
          <a:solidFill>
            <a:srgbClr val="3B3B77"/>
          </a:solidFill>
          <a:ln w="8280">
            <a:solidFill>
              <a:srgbClr val="00007C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250190">
              <a:lnSpc>
                <a:spcPct val="100000"/>
              </a:lnSpc>
              <a:spcBef>
                <a:spcPts val="250"/>
              </a:spcBef>
            </a:pPr>
            <a:r>
              <a:rPr sz="1550" b="1" spc="-5" dirty="0">
                <a:solidFill>
                  <a:srgbClr val="FFFFFF"/>
                </a:solidFill>
                <a:latin typeface="Arial"/>
                <a:cs typeface="Arial"/>
              </a:rPr>
              <a:t>Servicio</a:t>
            </a:r>
            <a:r>
              <a:rPr sz="155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spc="5" dirty="0">
                <a:solidFill>
                  <a:srgbClr val="FFFFFF"/>
                </a:solidFill>
                <a:latin typeface="Arial"/>
                <a:cs typeface="Arial"/>
              </a:rPr>
              <a:t>Recibido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428633" y="4259160"/>
            <a:ext cx="6182360" cy="1133475"/>
            <a:chOff x="2428633" y="4259160"/>
            <a:chExt cx="6182360" cy="1133475"/>
          </a:xfrm>
        </p:grpSpPr>
        <p:sp>
          <p:nvSpPr>
            <p:cNvPr id="27" name="object 27"/>
            <p:cNvSpPr/>
            <p:nvPr/>
          </p:nvSpPr>
          <p:spPr>
            <a:xfrm>
              <a:off x="2437206" y="4298035"/>
              <a:ext cx="1430655" cy="481330"/>
            </a:xfrm>
            <a:custGeom>
              <a:avLst/>
              <a:gdLst/>
              <a:ahLst/>
              <a:cxnLst/>
              <a:rect l="l" t="t" r="r" b="b"/>
              <a:pathLst>
                <a:path w="1430654" h="481329">
                  <a:moveTo>
                    <a:pt x="0" y="480961"/>
                  </a:moveTo>
                  <a:lnTo>
                    <a:pt x="745909" y="480961"/>
                  </a:lnTo>
                  <a:lnTo>
                    <a:pt x="745909" y="0"/>
                  </a:lnTo>
                  <a:lnTo>
                    <a:pt x="1430274" y="0"/>
                  </a:lnTo>
                </a:path>
              </a:pathLst>
            </a:custGeom>
            <a:ln w="16560">
              <a:solidFill>
                <a:srgbClr val="3B3B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862438" y="425916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0" y="0"/>
                  </a:moveTo>
                  <a:lnTo>
                    <a:pt x="0" y="77393"/>
                  </a:lnTo>
                  <a:lnTo>
                    <a:pt x="66243" y="38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B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437206" y="4778641"/>
              <a:ext cx="1430655" cy="575310"/>
            </a:xfrm>
            <a:custGeom>
              <a:avLst/>
              <a:gdLst/>
              <a:ahLst/>
              <a:cxnLst/>
              <a:rect l="l" t="t" r="r" b="b"/>
              <a:pathLst>
                <a:path w="1430654" h="575310">
                  <a:moveTo>
                    <a:pt x="0" y="0"/>
                  </a:moveTo>
                  <a:lnTo>
                    <a:pt x="745909" y="0"/>
                  </a:lnTo>
                  <a:lnTo>
                    <a:pt x="745909" y="575284"/>
                  </a:lnTo>
                  <a:lnTo>
                    <a:pt x="1430274" y="575284"/>
                  </a:lnTo>
                </a:path>
              </a:pathLst>
            </a:custGeom>
            <a:ln w="16560">
              <a:solidFill>
                <a:srgbClr val="3B3B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862438" y="5315038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0" y="0"/>
                  </a:moveTo>
                  <a:lnTo>
                    <a:pt x="0" y="77406"/>
                  </a:lnTo>
                  <a:lnTo>
                    <a:pt x="66243" y="388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B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107760" y="4298035"/>
              <a:ext cx="622935" cy="409575"/>
            </a:xfrm>
            <a:custGeom>
              <a:avLst/>
              <a:gdLst/>
              <a:ahLst/>
              <a:cxnLst/>
              <a:rect l="l" t="t" r="r" b="b"/>
              <a:pathLst>
                <a:path w="622934" h="409575">
                  <a:moveTo>
                    <a:pt x="0" y="0"/>
                  </a:moveTo>
                  <a:lnTo>
                    <a:pt x="341998" y="0"/>
                  </a:lnTo>
                  <a:lnTo>
                    <a:pt x="341998" y="408965"/>
                  </a:lnTo>
                  <a:lnTo>
                    <a:pt x="622439" y="408965"/>
                  </a:lnTo>
                </a:path>
              </a:pathLst>
            </a:custGeom>
            <a:ln w="16560">
              <a:solidFill>
                <a:srgbClr val="3B3B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725157" y="4668481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0" y="0"/>
                  </a:moveTo>
                  <a:lnTo>
                    <a:pt x="0" y="77393"/>
                  </a:lnTo>
                  <a:lnTo>
                    <a:pt x="66243" y="385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B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107760" y="4712042"/>
              <a:ext cx="622935" cy="647700"/>
            </a:xfrm>
            <a:custGeom>
              <a:avLst/>
              <a:gdLst/>
              <a:ahLst/>
              <a:cxnLst/>
              <a:rect l="l" t="t" r="r" b="b"/>
              <a:pathLst>
                <a:path w="622934" h="647700">
                  <a:moveTo>
                    <a:pt x="0" y="647280"/>
                  </a:moveTo>
                  <a:lnTo>
                    <a:pt x="341998" y="647280"/>
                  </a:lnTo>
                  <a:lnTo>
                    <a:pt x="341998" y="0"/>
                  </a:lnTo>
                  <a:lnTo>
                    <a:pt x="622439" y="0"/>
                  </a:lnTo>
                </a:path>
              </a:pathLst>
            </a:custGeom>
            <a:ln w="16560">
              <a:solidFill>
                <a:srgbClr val="3B3B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725157" y="4673523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0" y="0"/>
                  </a:moveTo>
                  <a:lnTo>
                    <a:pt x="0" y="77393"/>
                  </a:lnTo>
                  <a:lnTo>
                    <a:pt x="66243" y="385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B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791401" y="4277156"/>
              <a:ext cx="1806575" cy="870585"/>
            </a:xfrm>
            <a:custGeom>
              <a:avLst/>
              <a:gdLst/>
              <a:ahLst/>
              <a:cxnLst/>
              <a:rect l="l" t="t" r="r" b="b"/>
              <a:pathLst>
                <a:path w="1806575" h="870585">
                  <a:moveTo>
                    <a:pt x="903236" y="0"/>
                  </a:moveTo>
                  <a:lnTo>
                    <a:pt x="838717" y="1092"/>
                  </a:lnTo>
                  <a:lnTo>
                    <a:pt x="775425" y="4319"/>
                  </a:lnTo>
                  <a:lnTo>
                    <a:pt x="713511" y="9609"/>
                  </a:lnTo>
                  <a:lnTo>
                    <a:pt x="653130" y="16886"/>
                  </a:lnTo>
                  <a:lnTo>
                    <a:pt x="594433" y="26078"/>
                  </a:lnTo>
                  <a:lnTo>
                    <a:pt x="537573" y="37110"/>
                  </a:lnTo>
                  <a:lnTo>
                    <a:pt x="482704" y="49910"/>
                  </a:lnTo>
                  <a:lnTo>
                    <a:pt x="429977" y="64402"/>
                  </a:lnTo>
                  <a:lnTo>
                    <a:pt x="379545" y="80515"/>
                  </a:lnTo>
                  <a:lnTo>
                    <a:pt x="331561" y="98173"/>
                  </a:lnTo>
                  <a:lnTo>
                    <a:pt x="286177" y="117304"/>
                  </a:lnTo>
                  <a:lnTo>
                    <a:pt x="243547" y="137833"/>
                  </a:lnTo>
                  <a:lnTo>
                    <a:pt x="203823" y="159687"/>
                  </a:lnTo>
                  <a:lnTo>
                    <a:pt x="167158" y="182792"/>
                  </a:lnTo>
                  <a:lnTo>
                    <a:pt x="133704" y="207075"/>
                  </a:lnTo>
                  <a:lnTo>
                    <a:pt x="103614" y="232461"/>
                  </a:lnTo>
                  <a:lnTo>
                    <a:pt x="54136" y="286251"/>
                  </a:lnTo>
                  <a:lnTo>
                    <a:pt x="19947" y="343572"/>
                  </a:lnTo>
                  <a:lnTo>
                    <a:pt x="2267" y="403835"/>
                  </a:lnTo>
                  <a:lnTo>
                    <a:pt x="0" y="434886"/>
                  </a:lnTo>
                  <a:lnTo>
                    <a:pt x="2267" y="465980"/>
                  </a:lnTo>
                  <a:lnTo>
                    <a:pt x="19947" y="526321"/>
                  </a:lnTo>
                  <a:lnTo>
                    <a:pt x="54136" y="583705"/>
                  </a:lnTo>
                  <a:lnTo>
                    <a:pt x="103614" y="637546"/>
                  </a:lnTo>
                  <a:lnTo>
                    <a:pt x="133704" y="662954"/>
                  </a:lnTo>
                  <a:lnTo>
                    <a:pt x="167158" y="687255"/>
                  </a:lnTo>
                  <a:lnTo>
                    <a:pt x="203823" y="710376"/>
                  </a:lnTo>
                  <a:lnTo>
                    <a:pt x="243547" y="732244"/>
                  </a:lnTo>
                  <a:lnTo>
                    <a:pt x="286177" y="752784"/>
                  </a:lnTo>
                  <a:lnTo>
                    <a:pt x="331561" y="771924"/>
                  </a:lnTo>
                  <a:lnTo>
                    <a:pt x="379545" y="789591"/>
                  </a:lnTo>
                  <a:lnTo>
                    <a:pt x="429977" y="805709"/>
                  </a:lnTo>
                  <a:lnTo>
                    <a:pt x="482704" y="820207"/>
                  </a:lnTo>
                  <a:lnTo>
                    <a:pt x="537573" y="833010"/>
                  </a:lnTo>
                  <a:lnTo>
                    <a:pt x="594433" y="844045"/>
                  </a:lnTo>
                  <a:lnTo>
                    <a:pt x="653130" y="853239"/>
                  </a:lnTo>
                  <a:lnTo>
                    <a:pt x="713511" y="860517"/>
                  </a:lnTo>
                  <a:lnTo>
                    <a:pt x="775425" y="865807"/>
                  </a:lnTo>
                  <a:lnTo>
                    <a:pt x="838717" y="869035"/>
                  </a:lnTo>
                  <a:lnTo>
                    <a:pt x="903236" y="870127"/>
                  </a:lnTo>
                  <a:lnTo>
                    <a:pt x="967713" y="869035"/>
                  </a:lnTo>
                  <a:lnTo>
                    <a:pt x="1030970" y="865807"/>
                  </a:lnTo>
                  <a:lnTo>
                    <a:pt x="1092856" y="860517"/>
                  </a:lnTo>
                  <a:lnTo>
                    <a:pt x="1153216" y="853239"/>
                  </a:lnTo>
                  <a:lnTo>
                    <a:pt x="1211897" y="844045"/>
                  </a:lnTo>
                  <a:lnTo>
                    <a:pt x="1268747" y="833010"/>
                  </a:lnTo>
                  <a:lnTo>
                    <a:pt x="1323612" y="820207"/>
                  </a:lnTo>
                  <a:lnTo>
                    <a:pt x="1376338" y="805709"/>
                  </a:lnTo>
                  <a:lnTo>
                    <a:pt x="1426773" y="789591"/>
                  </a:lnTo>
                  <a:lnTo>
                    <a:pt x="1474763" y="771924"/>
                  </a:lnTo>
                  <a:lnTo>
                    <a:pt x="1520156" y="752784"/>
                  </a:lnTo>
                  <a:lnTo>
                    <a:pt x="1562798" y="732244"/>
                  </a:lnTo>
                  <a:lnTo>
                    <a:pt x="1602535" y="710376"/>
                  </a:lnTo>
                  <a:lnTo>
                    <a:pt x="1639215" y="687255"/>
                  </a:lnTo>
                  <a:lnTo>
                    <a:pt x="1672684" y="662954"/>
                  </a:lnTo>
                  <a:lnTo>
                    <a:pt x="1702790" y="637546"/>
                  </a:lnTo>
                  <a:lnTo>
                    <a:pt x="1752297" y="583705"/>
                  </a:lnTo>
                  <a:lnTo>
                    <a:pt x="1786510" y="526321"/>
                  </a:lnTo>
                  <a:lnTo>
                    <a:pt x="1804204" y="465980"/>
                  </a:lnTo>
                  <a:lnTo>
                    <a:pt x="1806473" y="434886"/>
                  </a:lnTo>
                  <a:lnTo>
                    <a:pt x="1804204" y="403835"/>
                  </a:lnTo>
                  <a:lnTo>
                    <a:pt x="1786510" y="343572"/>
                  </a:lnTo>
                  <a:lnTo>
                    <a:pt x="1752297" y="286251"/>
                  </a:lnTo>
                  <a:lnTo>
                    <a:pt x="1702790" y="232461"/>
                  </a:lnTo>
                  <a:lnTo>
                    <a:pt x="1672684" y="207075"/>
                  </a:lnTo>
                  <a:lnTo>
                    <a:pt x="1639215" y="182792"/>
                  </a:lnTo>
                  <a:lnTo>
                    <a:pt x="1602535" y="159687"/>
                  </a:lnTo>
                  <a:lnTo>
                    <a:pt x="1562798" y="137833"/>
                  </a:lnTo>
                  <a:lnTo>
                    <a:pt x="1520156" y="117304"/>
                  </a:lnTo>
                  <a:lnTo>
                    <a:pt x="1474763" y="98173"/>
                  </a:lnTo>
                  <a:lnTo>
                    <a:pt x="1426773" y="80515"/>
                  </a:lnTo>
                  <a:lnTo>
                    <a:pt x="1376338" y="64402"/>
                  </a:lnTo>
                  <a:lnTo>
                    <a:pt x="1323612" y="49910"/>
                  </a:lnTo>
                  <a:lnTo>
                    <a:pt x="1268747" y="37110"/>
                  </a:lnTo>
                  <a:lnTo>
                    <a:pt x="1211897" y="26078"/>
                  </a:lnTo>
                  <a:lnTo>
                    <a:pt x="1153216" y="16886"/>
                  </a:lnTo>
                  <a:lnTo>
                    <a:pt x="1092856" y="9609"/>
                  </a:lnTo>
                  <a:lnTo>
                    <a:pt x="1030970" y="4319"/>
                  </a:lnTo>
                  <a:lnTo>
                    <a:pt x="967713" y="1092"/>
                  </a:lnTo>
                  <a:lnTo>
                    <a:pt x="903236" y="0"/>
                  </a:lnTo>
                  <a:close/>
                </a:path>
              </a:pathLst>
            </a:custGeom>
            <a:solidFill>
              <a:srgbClr val="B400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791401" y="4277156"/>
              <a:ext cx="1806575" cy="870585"/>
            </a:xfrm>
            <a:custGeom>
              <a:avLst/>
              <a:gdLst/>
              <a:ahLst/>
              <a:cxnLst/>
              <a:rect l="l" t="t" r="r" b="b"/>
              <a:pathLst>
                <a:path w="1806575" h="870585">
                  <a:moveTo>
                    <a:pt x="0" y="434886"/>
                  </a:moveTo>
                  <a:lnTo>
                    <a:pt x="8967" y="373373"/>
                  </a:lnTo>
                  <a:lnTo>
                    <a:pt x="35054" y="314507"/>
                  </a:lnTo>
                  <a:lnTo>
                    <a:pt x="77040" y="258878"/>
                  </a:lnTo>
                  <a:lnTo>
                    <a:pt x="133704" y="207075"/>
                  </a:lnTo>
                  <a:lnTo>
                    <a:pt x="167158" y="182792"/>
                  </a:lnTo>
                  <a:lnTo>
                    <a:pt x="203823" y="159687"/>
                  </a:lnTo>
                  <a:lnTo>
                    <a:pt x="243547" y="137833"/>
                  </a:lnTo>
                  <a:lnTo>
                    <a:pt x="286177" y="117304"/>
                  </a:lnTo>
                  <a:lnTo>
                    <a:pt x="331561" y="98173"/>
                  </a:lnTo>
                  <a:lnTo>
                    <a:pt x="379545" y="80515"/>
                  </a:lnTo>
                  <a:lnTo>
                    <a:pt x="429977" y="64402"/>
                  </a:lnTo>
                  <a:lnTo>
                    <a:pt x="482704" y="49910"/>
                  </a:lnTo>
                  <a:lnTo>
                    <a:pt x="537573" y="37110"/>
                  </a:lnTo>
                  <a:lnTo>
                    <a:pt x="594433" y="26078"/>
                  </a:lnTo>
                  <a:lnTo>
                    <a:pt x="653130" y="16886"/>
                  </a:lnTo>
                  <a:lnTo>
                    <a:pt x="713511" y="9609"/>
                  </a:lnTo>
                  <a:lnTo>
                    <a:pt x="775425" y="4319"/>
                  </a:lnTo>
                  <a:lnTo>
                    <a:pt x="838717" y="1092"/>
                  </a:lnTo>
                  <a:lnTo>
                    <a:pt x="903236" y="0"/>
                  </a:lnTo>
                  <a:lnTo>
                    <a:pt x="967713" y="1092"/>
                  </a:lnTo>
                  <a:lnTo>
                    <a:pt x="1030970" y="4319"/>
                  </a:lnTo>
                  <a:lnTo>
                    <a:pt x="1092856" y="9609"/>
                  </a:lnTo>
                  <a:lnTo>
                    <a:pt x="1153216" y="16886"/>
                  </a:lnTo>
                  <a:lnTo>
                    <a:pt x="1211897" y="26078"/>
                  </a:lnTo>
                  <a:lnTo>
                    <a:pt x="1268747" y="37110"/>
                  </a:lnTo>
                  <a:lnTo>
                    <a:pt x="1323612" y="49910"/>
                  </a:lnTo>
                  <a:lnTo>
                    <a:pt x="1376338" y="64402"/>
                  </a:lnTo>
                  <a:lnTo>
                    <a:pt x="1426773" y="80515"/>
                  </a:lnTo>
                  <a:lnTo>
                    <a:pt x="1474763" y="98173"/>
                  </a:lnTo>
                  <a:lnTo>
                    <a:pt x="1520156" y="117304"/>
                  </a:lnTo>
                  <a:lnTo>
                    <a:pt x="1562798" y="137833"/>
                  </a:lnTo>
                  <a:lnTo>
                    <a:pt x="1602535" y="159687"/>
                  </a:lnTo>
                  <a:lnTo>
                    <a:pt x="1639215" y="182792"/>
                  </a:lnTo>
                  <a:lnTo>
                    <a:pt x="1672684" y="207075"/>
                  </a:lnTo>
                  <a:lnTo>
                    <a:pt x="1702790" y="232461"/>
                  </a:lnTo>
                  <a:lnTo>
                    <a:pt x="1752297" y="286251"/>
                  </a:lnTo>
                  <a:lnTo>
                    <a:pt x="1786510" y="343572"/>
                  </a:lnTo>
                  <a:lnTo>
                    <a:pt x="1804204" y="403835"/>
                  </a:lnTo>
                  <a:lnTo>
                    <a:pt x="1806473" y="434886"/>
                  </a:lnTo>
                  <a:lnTo>
                    <a:pt x="1804204" y="465980"/>
                  </a:lnTo>
                  <a:lnTo>
                    <a:pt x="1797498" y="496483"/>
                  </a:lnTo>
                  <a:lnTo>
                    <a:pt x="1771392" y="555419"/>
                  </a:lnTo>
                  <a:lnTo>
                    <a:pt x="1729378" y="611105"/>
                  </a:lnTo>
                  <a:lnTo>
                    <a:pt x="1672684" y="662954"/>
                  </a:lnTo>
                  <a:lnTo>
                    <a:pt x="1639215" y="687255"/>
                  </a:lnTo>
                  <a:lnTo>
                    <a:pt x="1602535" y="710376"/>
                  </a:lnTo>
                  <a:lnTo>
                    <a:pt x="1562798" y="732244"/>
                  </a:lnTo>
                  <a:lnTo>
                    <a:pt x="1520156" y="752784"/>
                  </a:lnTo>
                  <a:lnTo>
                    <a:pt x="1474763" y="771924"/>
                  </a:lnTo>
                  <a:lnTo>
                    <a:pt x="1426773" y="789591"/>
                  </a:lnTo>
                  <a:lnTo>
                    <a:pt x="1376338" y="805709"/>
                  </a:lnTo>
                  <a:lnTo>
                    <a:pt x="1323612" y="820207"/>
                  </a:lnTo>
                  <a:lnTo>
                    <a:pt x="1268747" y="833010"/>
                  </a:lnTo>
                  <a:lnTo>
                    <a:pt x="1211897" y="844045"/>
                  </a:lnTo>
                  <a:lnTo>
                    <a:pt x="1153216" y="853239"/>
                  </a:lnTo>
                  <a:lnTo>
                    <a:pt x="1092856" y="860517"/>
                  </a:lnTo>
                  <a:lnTo>
                    <a:pt x="1030970" y="865807"/>
                  </a:lnTo>
                  <a:lnTo>
                    <a:pt x="967713" y="869035"/>
                  </a:lnTo>
                  <a:lnTo>
                    <a:pt x="903236" y="870127"/>
                  </a:lnTo>
                  <a:lnTo>
                    <a:pt x="838717" y="869035"/>
                  </a:lnTo>
                  <a:lnTo>
                    <a:pt x="775425" y="865807"/>
                  </a:lnTo>
                  <a:lnTo>
                    <a:pt x="713511" y="860517"/>
                  </a:lnTo>
                  <a:lnTo>
                    <a:pt x="653130" y="853239"/>
                  </a:lnTo>
                  <a:lnTo>
                    <a:pt x="594433" y="844045"/>
                  </a:lnTo>
                  <a:lnTo>
                    <a:pt x="537573" y="833010"/>
                  </a:lnTo>
                  <a:lnTo>
                    <a:pt x="482704" y="820207"/>
                  </a:lnTo>
                  <a:lnTo>
                    <a:pt x="429977" y="805709"/>
                  </a:lnTo>
                  <a:lnTo>
                    <a:pt x="379545" y="789591"/>
                  </a:lnTo>
                  <a:lnTo>
                    <a:pt x="331561" y="771924"/>
                  </a:lnTo>
                  <a:lnTo>
                    <a:pt x="286177" y="752784"/>
                  </a:lnTo>
                  <a:lnTo>
                    <a:pt x="243547" y="732244"/>
                  </a:lnTo>
                  <a:lnTo>
                    <a:pt x="203823" y="710376"/>
                  </a:lnTo>
                  <a:lnTo>
                    <a:pt x="167158" y="687255"/>
                  </a:lnTo>
                  <a:lnTo>
                    <a:pt x="133704" y="662954"/>
                  </a:lnTo>
                  <a:lnTo>
                    <a:pt x="103614" y="637546"/>
                  </a:lnTo>
                  <a:lnTo>
                    <a:pt x="54136" y="583705"/>
                  </a:lnTo>
                  <a:lnTo>
                    <a:pt x="19947" y="526321"/>
                  </a:lnTo>
                  <a:lnTo>
                    <a:pt x="2267" y="465980"/>
                  </a:lnTo>
                  <a:lnTo>
                    <a:pt x="0" y="434886"/>
                  </a:lnTo>
                  <a:close/>
                </a:path>
              </a:pathLst>
            </a:custGeom>
            <a:ln w="24815">
              <a:solidFill>
                <a:srgbClr val="6E6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7193424" y="4475429"/>
            <a:ext cx="995680" cy="44958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 indent="81915">
              <a:lnSpc>
                <a:spcPct val="104500"/>
              </a:lnSpc>
              <a:spcBef>
                <a:spcPts val="45"/>
              </a:spcBef>
            </a:pPr>
            <a:r>
              <a:rPr sz="1350" b="1" spc="5" dirty="0">
                <a:solidFill>
                  <a:srgbClr val="FFFFFF"/>
                </a:solidFill>
                <a:latin typeface="Comic Sans MS"/>
                <a:cs typeface="Comic Sans MS"/>
              </a:rPr>
              <a:t>CALIDAD </a:t>
            </a:r>
            <a:r>
              <a:rPr sz="1350" b="1" spc="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350" b="1" dirty="0">
                <a:solidFill>
                  <a:srgbClr val="FFFFFF"/>
                </a:solidFill>
                <a:latin typeface="Comic Sans MS"/>
                <a:cs typeface="Comic Sans MS"/>
              </a:rPr>
              <a:t>P</a:t>
            </a:r>
            <a:r>
              <a:rPr sz="1350" b="1" spc="-5" dirty="0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sz="1350" b="1" spc="-35" dirty="0">
                <a:solidFill>
                  <a:srgbClr val="FFFFFF"/>
                </a:solidFill>
                <a:latin typeface="Comic Sans MS"/>
                <a:cs typeface="Comic Sans MS"/>
              </a:rPr>
              <a:t>R</a:t>
            </a:r>
            <a:r>
              <a:rPr sz="1350" b="1" spc="15" dirty="0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r>
              <a:rPr sz="1350" b="1" spc="30" dirty="0">
                <a:solidFill>
                  <a:srgbClr val="FFFFFF"/>
                </a:solidFill>
                <a:latin typeface="Comic Sans MS"/>
                <a:cs typeface="Comic Sans MS"/>
              </a:rPr>
              <a:t>I</a:t>
            </a:r>
            <a:r>
              <a:rPr sz="1350" b="1" dirty="0">
                <a:solidFill>
                  <a:srgbClr val="FFFFFF"/>
                </a:solidFill>
                <a:latin typeface="Comic Sans MS"/>
                <a:cs typeface="Comic Sans MS"/>
              </a:rPr>
              <a:t>B</a:t>
            </a:r>
            <a:r>
              <a:rPr sz="1350" b="1" spc="30" dirty="0">
                <a:solidFill>
                  <a:srgbClr val="FFFFFF"/>
                </a:solidFill>
                <a:latin typeface="Comic Sans MS"/>
                <a:cs typeface="Comic Sans MS"/>
              </a:rPr>
              <a:t>I</a:t>
            </a:r>
            <a:r>
              <a:rPr sz="1350" b="1" spc="-5" dirty="0">
                <a:solidFill>
                  <a:srgbClr val="FFFFFF"/>
                </a:solidFill>
                <a:latin typeface="Comic Sans MS"/>
                <a:cs typeface="Comic Sans MS"/>
              </a:rPr>
              <a:t>D</a:t>
            </a:r>
            <a:r>
              <a:rPr sz="1350" b="1" spc="5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endParaRPr sz="1350">
              <a:latin typeface="Comic Sans MS"/>
              <a:cs typeface="Comic Sans MS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4859997" y="3453117"/>
            <a:ext cx="4140200" cy="3171190"/>
            <a:chOff x="4859997" y="3453117"/>
            <a:chExt cx="4140200" cy="3171190"/>
          </a:xfrm>
        </p:grpSpPr>
        <p:sp>
          <p:nvSpPr>
            <p:cNvPr id="39" name="object 39"/>
            <p:cNvSpPr/>
            <p:nvPr/>
          </p:nvSpPr>
          <p:spPr>
            <a:xfrm>
              <a:off x="4989245" y="3461397"/>
              <a:ext cx="28575" cy="612140"/>
            </a:xfrm>
            <a:custGeom>
              <a:avLst/>
              <a:gdLst/>
              <a:ahLst/>
              <a:cxnLst/>
              <a:rect l="l" t="t" r="r" b="b"/>
              <a:pathLst>
                <a:path w="28575" h="612139">
                  <a:moveTo>
                    <a:pt x="0" y="0"/>
                  </a:moveTo>
                  <a:lnTo>
                    <a:pt x="28435" y="611644"/>
                  </a:lnTo>
                </a:path>
              </a:pathLst>
            </a:custGeom>
            <a:ln w="16560">
              <a:solidFill>
                <a:srgbClr val="3B3B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978793" y="4066196"/>
              <a:ext cx="77470" cy="68580"/>
            </a:xfrm>
            <a:custGeom>
              <a:avLst/>
              <a:gdLst/>
              <a:ahLst/>
              <a:cxnLst/>
              <a:rect l="l" t="t" r="r" b="b"/>
              <a:pathLst>
                <a:path w="77470" h="68579">
                  <a:moveTo>
                    <a:pt x="77050" y="0"/>
                  </a:moveTo>
                  <a:lnTo>
                    <a:pt x="0" y="3238"/>
                  </a:lnTo>
                  <a:lnTo>
                    <a:pt x="41402" y="68046"/>
                  </a:lnTo>
                  <a:lnTo>
                    <a:pt x="77050" y="0"/>
                  </a:lnTo>
                  <a:close/>
                </a:path>
              </a:pathLst>
            </a:custGeom>
            <a:solidFill>
              <a:srgbClr val="3B3B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859997" y="6083998"/>
              <a:ext cx="4140200" cy="540385"/>
            </a:xfrm>
            <a:custGeom>
              <a:avLst/>
              <a:gdLst/>
              <a:ahLst/>
              <a:cxnLst/>
              <a:rect l="l" t="t" r="r" b="b"/>
              <a:pathLst>
                <a:path w="4140200" h="540384">
                  <a:moveTo>
                    <a:pt x="2069998" y="540004"/>
                  </a:moveTo>
                  <a:lnTo>
                    <a:pt x="0" y="540004"/>
                  </a:lnTo>
                  <a:lnTo>
                    <a:pt x="0" y="0"/>
                  </a:lnTo>
                  <a:lnTo>
                    <a:pt x="4139996" y="0"/>
                  </a:lnTo>
                  <a:lnTo>
                    <a:pt x="4139996" y="540004"/>
                  </a:lnTo>
                  <a:lnTo>
                    <a:pt x="2069998" y="5400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295"/>
              </a:lnSpc>
            </a:pPr>
            <a:r>
              <a:rPr spc="-5" dirty="0"/>
              <a:t>Dirección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Operaciones</a:t>
            </a:r>
            <a:r>
              <a:rPr spc="-10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5" dirty="0"/>
              <a:t>Servicios</a:t>
            </a:r>
          </a:p>
          <a:p>
            <a:pPr algn="ctr">
              <a:lnSpc>
                <a:spcPts val="1545"/>
              </a:lnSpc>
            </a:pP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Grado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en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Ciencia</a:t>
            </a:r>
            <a:r>
              <a:rPr i="0" spc="-15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Gestión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Ingeniería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de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Servicios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9150350" cy="6864350"/>
            <a:chOff x="-6350" y="0"/>
            <a:chExt cx="9150350" cy="6864350"/>
          </a:xfrm>
        </p:grpSpPr>
        <p:sp>
          <p:nvSpPr>
            <p:cNvPr id="3" name="object 3"/>
            <p:cNvSpPr/>
            <p:nvPr/>
          </p:nvSpPr>
          <p:spPr>
            <a:xfrm>
              <a:off x="9001073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570" y="0"/>
                  </a:moveTo>
                  <a:lnTo>
                    <a:pt x="0" y="0"/>
                  </a:lnTo>
                  <a:lnTo>
                    <a:pt x="0" y="1371231"/>
                  </a:lnTo>
                  <a:lnTo>
                    <a:pt x="71285" y="1371231"/>
                  </a:lnTo>
                  <a:lnTo>
                    <a:pt x="142570" y="1371231"/>
                  </a:lnTo>
                  <a:lnTo>
                    <a:pt x="142570" y="0"/>
                  </a:lnTo>
                  <a:close/>
                </a:path>
              </a:pathLst>
            </a:custGeom>
            <a:solidFill>
              <a:srgbClr val="D02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001073" y="1371244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570" y="0"/>
                  </a:moveTo>
                  <a:lnTo>
                    <a:pt x="0" y="0"/>
                  </a:lnTo>
                  <a:lnTo>
                    <a:pt x="0" y="5486031"/>
                  </a:lnTo>
                  <a:lnTo>
                    <a:pt x="71285" y="5486031"/>
                  </a:lnTo>
                  <a:lnTo>
                    <a:pt x="142570" y="5486031"/>
                  </a:lnTo>
                  <a:lnTo>
                    <a:pt x="1425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78144"/>
              <a:ext cx="9143631" cy="8795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024244"/>
              <a:ext cx="9117965" cy="833755"/>
            </a:xfrm>
            <a:custGeom>
              <a:avLst/>
              <a:gdLst/>
              <a:ahLst/>
              <a:cxnLst/>
              <a:rect l="l" t="t" r="r" b="b"/>
              <a:pathLst>
                <a:path w="9117965" h="833754">
                  <a:moveTo>
                    <a:pt x="0" y="833399"/>
                  </a:moveTo>
                  <a:lnTo>
                    <a:pt x="0" y="0"/>
                  </a:lnTo>
                  <a:lnTo>
                    <a:pt x="9117355" y="0"/>
                  </a:lnTo>
                  <a:lnTo>
                    <a:pt x="9117355" y="833399"/>
                  </a:lnTo>
                  <a:lnTo>
                    <a:pt x="0" y="8333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6024244"/>
              <a:ext cx="9117965" cy="833755"/>
            </a:xfrm>
            <a:custGeom>
              <a:avLst/>
              <a:gdLst/>
              <a:ahLst/>
              <a:cxnLst/>
              <a:rect l="l" t="t" r="r" b="b"/>
              <a:pathLst>
                <a:path w="9117965" h="833754">
                  <a:moveTo>
                    <a:pt x="0" y="0"/>
                  </a:moveTo>
                  <a:lnTo>
                    <a:pt x="9117355" y="0"/>
                  </a:lnTo>
                  <a:lnTo>
                    <a:pt x="9117355" y="833399"/>
                  </a:lnTo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24" y="6137287"/>
              <a:ext cx="1423784" cy="54251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10374" y="787222"/>
            <a:ext cx="871855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1</a:t>
            </a:r>
            <a:r>
              <a:rPr sz="650" spc="5" dirty="0">
                <a:solidFill>
                  <a:srgbClr val="F1F1F1"/>
                </a:solidFill>
                <a:latin typeface="Gill Sans MT"/>
                <a:cs typeface="Gill Sans MT"/>
              </a:rPr>
              <a:t>.</a:t>
            </a:r>
            <a:r>
              <a:rPr sz="650" spc="-25" dirty="0">
                <a:solidFill>
                  <a:srgbClr val="F1F1F1"/>
                </a:solidFill>
                <a:latin typeface="Gill Sans MT"/>
                <a:cs typeface="Gill Sans MT"/>
              </a:rPr>
              <a:t>C</a:t>
            </a:r>
            <a:r>
              <a:rPr sz="650" spc="-35" dirty="0">
                <a:solidFill>
                  <a:srgbClr val="F1F1F1"/>
                </a:solidFill>
                <a:latin typeface="Gill Sans MT"/>
                <a:cs typeface="Gill Sans MT"/>
              </a:rPr>
              <a:t>AM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PU</a:t>
            </a:r>
            <a:r>
              <a:rPr sz="650" spc="1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10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D</a:t>
            </a:r>
            <a:r>
              <a:rPr sz="650" spc="15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650" spc="-9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650" spc="-30" dirty="0">
                <a:solidFill>
                  <a:srgbClr val="F1F1F1"/>
                </a:solidFill>
                <a:latin typeface="Gill Sans MT"/>
                <a:cs typeface="Gill Sans MT"/>
              </a:rPr>
              <a:t>Ó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80" dirty="0">
                <a:solidFill>
                  <a:srgbClr val="F1F1F1"/>
                </a:solidFill>
                <a:latin typeface="Gill Sans MT"/>
                <a:cs typeface="Gill Sans MT"/>
              </a:rPr>
              <a:t>T</a:t>
            </a: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O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LE</a:t>
            </a:r>
            <a:r>
              <a:rPr sz="650" spc="1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957237"/>
            <a:ext cx="3150870" cy="375920"/>
          </a:xfrm>
          <a:custGeom>
            <a:avLst/>
            <a:gdLst/>
            <a:ahLst/>
            <a:cxnLst/>
            <a:rect l="l" t="t" r="r" b="b"/>
            <a:pathLst>
              <a:path w="3150870" h="375919">
                <a:moveTo>
                  <a:pt x="3150717" y="0"/>
                </a:moveTo>
                <a:lnTo>
                  <a:pt x="0" y="0"/>
                </a:lnTo>
                <a:lnTo>
                  <a:pt x="0" y="375843"/>
                </a:lnTo>
                <a:lnTo>
                  <a:pt x="1575358" y="375843"/>
                </a:lnTo>
                <a:lnTo>
                  <a:pt x="3150717" y="375843"/>
                </a:lnTo>
                <a:lnTo>
                  <a:pt x="3150717" y="0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91704" y="989545"/>
            <a:ext cx="9150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D0272D"/>
                </a:solidFill>
                <a:latin typeface="Gill Sans MT"/>
                <a:cs typeface="Gill Sans MT"/>
              </a:rPr>
              <a:t>Subtítulo</a:t>
            </a:r>
            <a:r>
              <a:rPr sz="1600" spc="-75" dirty="0">
                <a:solidFill>
                  <a:srgbClr val="D0272D"/>
                </a:solidFill>
                <a:latin typeface="Gill Sans MT"/>
                <a:cs typeface="Gill Sans MT"/>
              </a:rPr>
              <a:t> </a:t>
            </a:r>
            <a:r>
              <a:rPr sz="1600" spc="-5" dirty="0">
                <a:solidFill>
                  <a:srgbClr val="D0272D"/>
                </a:solidFill>
                <a:latin typeface="Gill Sans MT"/>
                <a:cs typeface="Gill Sans MT"/>
              </a:rPr>
              <a:t>1</a:t>
            </a:r>
            <a:endParaRPr sz="1600">
              <a:latin typeface="Gill Sans MT"/>
              <a:cs typeface="Gill Sans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-355" y="424802"/>
            <a:ext cx="8964930" cy="1019175"/>
            <a:chOff x="-355" y="424802"/>
            <a:chExt cx="8964930" cy="1019175"/>
          </a:xfrm>
        </p:grpSpPr>
        <p:sp>
          <p:nvSpPr>
            <p:cNvPr id="13" name="object 13"/>
            <p:cNvSpPr/>
            <p:nvPr/>
          </p:nvSpPr>
          <p:spPr>
            <a:xfrm>
              <a:off x="-355" y="956881"/>
              <a:ext cx="4572000" cy="487680"/>
            </a:xfrm>
            <a:custGeom>
              <a:avLst/>
              <a:gdLst/>
              <a:ahLst/>
              <a:cxnLst/>
              <a:rect l="l" t="t" r="r" b="b"/>
              <a:pathLst>
                <a:path w="4572000" h="487680">
                  <a:moveTo>
                    <a:pt x="4571631" y="0"/>
                  </a:moveTo>
                  <a:lnTo>
                    <a:pt x="0" y="0"/>
                  </a:lnTo>
                  <a:lnTo>
                    <a:pt x="0" y="487083"/>
                  </a:lnTo>
                  <a:lnTo>
                    <a:pt x="2286000" y="487083"/>
                  </a:lnTo>
                  <a:lnTo>
                    <a:pt x="4571631" y="487083"/>
                  </a:lnTo>
                  <a:lnTo>
                    <a:pt x="4571631" y="0"/>
                  </a:lnTo>
                  <a:close/>
                </a:path>
              </a:pathLst>
            </a:custGeom>
            <a:solidFill>
              <a:srgbClr val="D02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424802"/>
              <a:ext cx="8964295" cy="561975"/>
            </a:xfrm>
            <a:custGeom>
              <a:avLst/>
              <a:gdLst/>
              <a:ahLst/>
              <a:cxnLst/>
              <a:rect l="l" t="t" r="r" b="b"/>
              <a:pathLst>
                <a:path w="8964295" h="561975">
                  <a:moveTo>
                    <a:pt x="8964002" y="0"/>
                  </a:moveTo>
                  <a:lnTo>
                    <a:pt x="0" y="0"/>
                  </a:lnTo>
                  <a:lnTo>
                    <a:pt x="0" y="561593"/>
                  </a:lnTo>
                  <a:lnTo>
                    <a:pt x="4481995" y="561593"/>
                  </a:lnTo>
                  <a:lnTo>
                    <a:pt x="8964002" y="561593"/>
                  </a:lnTo>
                  <a:lnTo>
                    <a:pt x="8964002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47497" y="457111"/>
            <a:ext cx="733805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5.4.</a:t>
            </a:r>
            <a:r>
              <a:rPr spc="-245" dirty="0"/>
              <a:t> </a:t>
            </a:r>
            <a:r>
              <a:rPr spc="-10" dirty="0"/>
              <a:t>Medida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5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5" dirty="0"/>
              <a:t>calidad</a:t>
            </a:r>
            <a:r>
              <a:rPr spc="-25" dirty="0"/>
              <a:t> </a:t>
            </a:r>
            <a:r>
              <a:rPr spc="-5" dirty="0"/>
              <a:t>en</a:t>
            </a:r>
            <a:r>
              <a:rPr spc="-25" dirty="0"/>
              <a:t> </a:t>
            </a:r>
            <a:r>
              <a:rPr dirty="0"/>
              <a:t>servicios:</a:t>
            </a:r>
            <a:r>
              <a:rPr spc="-245" dirty="0"/>
              <a:t> </a:t>
            </a:r>
            <a:r>
              <a:rPr spc="-20" dirty="0"/>
              <a:t>Programa</a:t>
            </a:r>
            <a:r>
              <a:rPr spc="-15" dirty="0"/>
              <a:t> </a:t>
            </a:r>
            <a:r>
              <a:rPr spc="-45" dirty="0"/>
              <a:t>SERVQUAL</a:t>
            </a:r>
          </a:p>
        </p:txBody>
      </p:sp>
      <p:sp>
        <p:nvSpPr>
          <p:cNvPr id="16" name="object 16"/>
          <p:cNvSpPr/>
          <p:nvPr/>
        </p:nvSpPr>
        <p:spPr>
          <a:xfrm>
            <a:off x="127444" y="1616405"/>
            <a:ext cx="8709660" cy="4236085"/>
          </a:xfrm>
          <a:custGeom>
            <a:avLst/>
            <a:gdLst/>
            <a:ahLst/>
            <a:cxnLst/>
            <a:rect l="l" t="t" r="r" b="b"/>
            <a:pathLst>
              <a:path w="8709660" h="4236085">
                <a:moveTo>
                  <a:pt x="4354550" y="4235754"/>
                </a:moveTo>
                <a:lnTo>
                  <a:pt x="0" y="4235754"/>
                </a:lnTo>
                <a:lnTo>
                  <a:pt x="0" y="0"/>
                </a:lnTo>
                <a:lnTo>
                  <a:pt x="8709113" y="0"/>
                </a:lnTo>
                <a:lnTo>
                  <a:pt x="8709113" y="4235754"/>
                </a:lnTo>
                <a:lnTo>
                  <a:pt x="4354550" y="4235754"/>
                </a:lnTo>
                <a:close/>
              </a:path>
            </a:pathLst>
          </a:custGeom>
          <a:ln w="9359">
            <a:solidFill>
              <a:srgbClr val="D027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23900" y="1649780"/>
            <a:ext cx="7804784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BF0000"/>
                </a:solidFill>
                <a:latin typeface="Gill Sans Ultra Bold"/>
                <a:cs typeface="Gill Sans Ultra Bold"/>
              </a:rPr>
              <a:t>3)</a:t>
            </a:r>
            <a:r>
              <a:rPr sz="2800" b="1" spc="-10" dirty="0">
                <a:latin typeface="Gill Sans Ultra Bold"/>
                <a:cs typeface="Gill Sans Ultra Bold"/>
              </a:rPr>
              <a:t>¿Qué</a:t>
            </a:r>
            <a:r>
              <a:rPr sz="2800" b="1" spc="-5" dirty="0">
                <a:latin typeface="Gill Sans Ultra Bold"/>
                <a:cs typeface="Gill Sans Ultra Bold"/>
              </a:rPr>
              <a:t> </a:t>
            </a:r>
            <a:r>
              <a:rPr sz="2800" b="1" spc="-20" dirty="0">
                <a:latin typeface="Gill Sans Ultra Bold"/>
                <a:cs typeface="Gill Sans Ultra Bold"/>
              </a:rPr>
              <a:t>preguntas</a:t>
            </a:r>
            <a:r>
              <a:rPr sz="2800" b="1" spc="-10" dirty="0">
                <a:latin typeface="Gill Sans Ultra Bold"/>
                <a:cs typeface="Gill Sans Ultra Bold"/>
              </a:rPr>
              <a:t> </a:t>
            </a:r>
            <a:r>
              <a:rPr sz="2800" b="1" spc="-5" dirty="0">
                <a:latin typeface="Gill Sans Ultra Bold"/>
                <a:cs typeface="Gill Sans Ultra Bold"/>
              </a:rPr>
              <a:t>debe </a:t>
            </a:r>
            <a:r>
              <a:rPr sz="2800" b="1" spc="-20" dirty="0">
                <a:latin typeface="Gill Sans Ultra Bold"/>
                <a:cs typeface="Gill Sans Ultra Bold"/>
              </a:rPr>
              <a:t>integrar</a:t>
            </a:r>
            <a:r>
              <a:rPr sz="2800" b="1" spc="-15" dirty="0">
                <a:latin typeface="Gill Sans Ultra Bold"/>
                <a:cs typeface="Gill Sans Ultra Bold"/>
              </a:rPr>
              <a:t> </a:t>
            </a:r>
            <a:r>
              <a:rPr sz="2800" b="1" spc="-5" dirty="0">
                <a:latin typeface="Gill Sans Ultra Bold"/>
                <a:cs typeface="Gill Sans Ultra Bold"/>
              </a:rPr>
              <a:t>un </a:t>
            </a:r>
            <a:r>
              <a:rPr sz="2800" b="1" spc="-919" dirty="0">
                <a:latin typeface="Gill Sans Ultra Bold"/>
                <a:cs typeface="Gill Sans Ultra Bold"/>
              </a:rPr>
              <a:t> </a:t>
            </a:r>
            <a:r>
              <a:rPr sz="2800" b="1" spc="-15" dirty="0">
                <a:latin typeface="Gill Sans Ultra Bold"/>
                <a:cs typeface="Gill Sans Ultra Bold"/>
              </a:rPr>
              <a:t>cuestionario</a:t>
            </a:r>
            <a:r>
              <a:rPr sz="2800" b="1" dirty="0">
                <a:latin typeface="Gill Sans Ultra Bold"/>
                <a:cs typeface="Gill Sans Ultra Bold"/>
              </a:rPr>
              <a:t> </a:t>
            </a:r>
            <a:r>
              <a:rPr sz="2800" b="1" spc="-5" dirty="0">
                <a:latin typeface="Gill Sans Ultra Bold"/>
                <a:cs typeface="Gill Sans Ultra Bold"/>
              </a:rPr>
              <a:t>de</a:t>
            </a:r>
            <a:r>
              <a:rPr sz="2800" b="1" spc="5" dirty="0">
                <a:latin typeface="Gill Sans Ultra Bold"/>
                <a:cs typeface="Gill Sans Ultra Bold"/>
              </a:rPr>
              <a:t> </a:t>
            </a:r>
            <a:r>
              <a:rPr sz="2800" b="1" spc="-10" dirty="0">
                <a:latin typeface="Gill Sans Ultra Bold"/>
                <a:cs typeface="Gill Sans Ultra Bold"/>
              </a:rPr>
              <a:t>calidad?</a:t>
            </a:r>
            <a:endParaRPr sz="2800">
              <a:latin typeface="Gill Sans Ultra Bold"/>
              <a:cs typeface="Gill Sans Ultra Bol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66939" y="3216871"/>
            <a:ext cx="1651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BF0000"/>
                </a:solidFill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66939" y="2502979"/>
            <a:ext cx="75704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BF0000"/>
              </a:buClr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2400" spc="-5" dirty="0">
                <a:latin typeface="Gill Sans MT"/>
                <a:cs typeface="Gill Sans MT"/>
              </a:rPr>
              <a:t>El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cuestionario</a:t>
            </a:r>
            <a:r>
              <a:rPr sz="2400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debe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recoger</a:t>
            </a:r>
            <a:r>
              <a:rPr sz="2400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percepciones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y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expectativas </a:t>
            </a:r>
            <a:r>
              <a:rPr sz="2400" spc="-65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de los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clientes</a:t>
            </a:r>
            <a:endParaRPr sz="2400">
              <a:latin typeface="Gill Sans MT"/>
              <a:cs typeface="Gill Sans MT"/>
            </a:endParaRPr>
          </a:p>
          <a:p>
            <a:pPr marL="469900">
              <a:lnSpc>
                <a:spcPct val="100000"/>
              </a:lnSpc>
            </a:pPr>
            <a:r>
              <a:rPr sz="2400" spc="-5" dirty="0">
                <a:latin typeface="Gill Sans MT"/>
                <a:cs typeface="Gill Sans MT"/>
              </a:rPr>
              <a:t>Generalmente</a:t>
            </a:r>
            <a:r>
              <a:rPr sz="2400" spc="-1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consta de: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66900" y="3615372"/>
            <a:ext cx="1422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BF0000"/>
                </a:solidFill>
                <a:latin typeface="Wingdings"/>
                <a:cs typeface="Wingdings"/>
              </a:rPr>
              <a:t>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66900" y="3600259"/>
            <a:ext cx="696785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5080" indent="6921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Gill Sans MT"/>
                <a:cs typeface="Gill Sans MT"/>
              </a:rPr>
              <a:t>44 </a:t>
            </a:r>
            <a:r>
              <a:rPr sz="2400" spc="-10" dirty="0">
                <a:latin typeface="Gill Sans MT"/>
                <a:cs typeface="Gill Sans MT"/>
              </a:rPr>
              <a:t>preguntas </a:t>
            </a:r>
            <a:r>
              <a:rPr sz="2400" dirty="0">
                <a:latin typeface="Gill Sans MT"/>
                <a:cs typeface="Gill Sans MT"/>
              </a:rPr>
              <a:t>(22 ítemes </a:t>
            </a:r>
            <a:r>
              <a:rPr sz="2400" spc="-5" dirty="0">
                <a:latin typeface="Gill Sans MT"/>
                <a:cs typeface="Gill Sans MT"/>
              </a:rPr>
              <a:t>para </a:t>
            </a:r>
            <a:r>
              <a:rPr sz="2400" dirty="0">
                <a:latin typeface="Gill Sans MT"/>
                <a:cs typeface="Gill Sans MT"/>
              </a:rPr>
              <a:t>expectativas y 22 </a:t>
            </a:r>
            <a:r>
              <a:rPr sz="2400" spc="-5" dirty="0">
                <a:latin typeface="Gill Sans MT"/>
                <a:cs typeface="Gill Sans MT"/>
              </a:rPr>
              <a:t>para </a:t>
            </a:r>
            <a:r>
              <a:rPr sz="2400" spc="-655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percepciones)</a:t>
            </a:r>
            <a:endParaRPr sz="2400">
              <a:latin typeface="Gill Sans MT"/>
              <a:cs typeface="Gill Sans MT"/>
            </a:endParaRPr>
          </a:p>
          <a:p>
            <a:pPr marL="469265" marR="190500" indent="-457200">
              <a:lnSpc>
                <a:spcPct val="100000"/>
              </a:lnSpc>
              <a:buClr>
                <a:srgbClr val="BF0000"/>
              </a:buClr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2400" dirty="0">
                <a:latin typeface="Gill Sans MT"/>
                <a:cs typeface="Gill Sans MT"/>
              </a:rPr>
              <a:t>5 </a:t>
            </a:r>
            <a:r>
              <a:rPr sz="2400" spc="-5" dirty="0">
                <a:latin typeface="Gill Sans MT"/>
                <a:cs typeface="Gill Sans MT"/>
              </a:rPr>
              <a:t>cuestiones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para valorar </a:t>
            </a:r>
            <a:r>
              <a:rPr sz="2400" dirty="0">
                <a:latin typeface="Gill Sans MT"/>
                <a:cs typeface="Gill Sans MT"/>
              </a:rPr>
              <a:t>la</a:t>
            </a:r>
            <a:r>
              <a:rPr sz="2400" spc="-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importancia</a:t>
            </a:r>
            <a:r>
              <a:rPr sz="2400" spc="-5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relativa</a:t>
            </a:r>
            <a:r>
              <a:rPr sz="2400" spc="-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de </a:t>
            </a:r>
            <a:r>
              <a:rPr sz="2400" spc="-65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cada dimensión</a:t>
            </a:r>
            <a:r>
              <a:rPr sz="2400" dirty="0">
                <a:latin typeface="Gill Sans MT"/>
                <a:cs typeface="Gill Sans MT"/>
              </a:rPr>
              <a:t> de la</a:t>
            </a:r>
            <a:r>
              <a:rPr sz="2400" spc="-10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calidad </a:t>
            </a:r>
            <a:r>
              <a:rPr sz="2400" dirty="0">
                <a:latin typeface="Gill Sans MT"/>
                <a:cs typeface="Gill Sans MT"/>
              </a:rPr>
              <a:t>del </a:t>
            </a:r>
            <a:r>
              <a:rPr sz="2400" spc="5" dirty="0">
                <a:latin typeface="Gill Sans MT"/>
                <a:cs typeface="Gill Sans MT"/>
              </a:rPr>
              <a:t>servicio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66939" y="5045671"/>
            <a:ext cx="1651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BF0000"/>
                </a:solidFill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24139" y="5063299"/>
            <a:ext cx="10128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Gill Sans MT"/>
                <a:cs typeface="Gill Sans MT"/>
              </a:rPr>
              <a:t>E</a:t>
            </a:r>
            <a:r>
              <a:rPr sz="2400" dirty="0">
                <a:latin typeface="Gill Sans MT"/>
                <a:cs typeface="Gill Sans MT"/>
              </a:rPr>
              <a:t>j</a:t>
            </a:r>
            <a:r>
              <a:rPr sz="2400" spc="5" dirty="0">
                <a:latin typeface="Gill Sans MT"/>
                <a:cs typeface="Gill Sans MT"/>
              </a:rPr>
              <a:t>e</a:t>
            </a:r>
            <a:r>
              <a:rPr sz="2400" spc="-10" dirty="0">
                <a:latin typeface="Gill Sans MT"/>
                <a:cs typeface="Gill Sans MT"/>
              </a:rPr>
              <a:t>m</a:t>
            </a:r>
            <a:r>
              <a:rPr sz="2400" dirty="0">
                <a:latin typeface="Gill Sans MT"/>
                <a:cs typeface="Gill Sans MT"/>
              </a:rPr>
              <a:t>plo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859997" y="6083998"/>
            <a:ext cx="4140200" cy="540385"/>
          </a:xfrm>
          <a:custGeom>
            <a:avLst/>
            <a:gdLst/>
            <a:ahLst/>
            <a:cxnLst/>
            <a:rect l="l" t="t" r="r" b="b"/>
            <a:pathLst>
              <a:path w="4140200" h="540384">
                <a:moveTo>
                  <a:pt x="2069998" y="540004"/>
                </a:moveTo>
                <a:lnTo>
                  <a:pt x="0" y="540004"/>
                </a:lnTo>
                <a:lnTo>
                  <a:pt x="0" y="0"/>
                </a:lnTo>
                <a:lnTo>
                  <a:pt x="4139996" y="0"/>
                </a:lnTo>
                <a:lnTo>
                  <a:pt x="4139996" y="540004"/>
                </a:lnTo>
                <a:lnTo>
                  <a:pt x="2069998" y="54000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295"/>
              </a:lnSpc>
            </a:pPr>
            <a:r>
              <a:rPr spc="-5" dirty="0"/>
              <a:t>Dirección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Operaciones</a:t>
            </a:r>
            <a:r>
              <a:rPr spc="-10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5" dirty="0"/>
              <a:t>Servicios</a:t>
            </a:r>
          </a:p>
          <a:p>
            <a:pPr algn="ctr">
              <a:lnSpc>
                <a:spcPts val="1545"/>
              </a:lnSpc>
            </a:pP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Grado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en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Ciencia</a:t>
            </a:r>
            <a:r>
              <a:rPr i="0" spc="-15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Gestión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Ingeniería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de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Servicios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49" y="0"/>
            <a:ext cx="9150350" cy="6864350"/>
            <a:chOff x="-6349" y="0"/>
            <a:chExt cx="9150350" cy="6864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78144"/>
              <a:ext cx="9143631" cy="8795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024244"/>
              <a:ext cx="9117965" cy="833755"/>
            </a:xfrm>
            <a:custGeom>
              <a:avLst/>
              <a:gdLst/>
              <a:ahLst/>
              <a:cxnLst/>
              <a:rect l="l" t="t" r="r" b="b"/>
              <a:pathLst>
                <a:path w="9117965" h="833754">
                  <a:moveTo>
                    <a:pt x="0" y="833399"/>
                  </a:moveTo>
                  <a:lnTo>
                    <a:pt x="0" y="0"/>
                  </a:lnTo>
                  <a:lnTo>
                    <a:pt x="9117355" y="0"/>
                  </a:lnTo>
                  <a:lnTo>
                    <a:pt x="9117355" y="833399"/>
                  </a:lnTo>
                  <a:lnTo>
                    <a:pt x="0" y="8333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024244"/>
              <a:ext cx="9117965" cy="833755"/>
            </a:xfrm>
            <a:custGeom>
              <a:avLst/>
              <a:gdLst/>
              <a:ahLst/>
              <a:cxnLst/>
              <a:rect l="l" t="t" r="r" b="b"/>
              <a:pathLst>
                <a:path w="9117965" h="833754">
                  <a:moveTo>
                    <a:pt x="0" y="0"/>
                  </a:moveTo>
                  <a:lnTo>
                    <a:pt x="9117355" y="0"/>
                  </a:lnTo>
                  <a:lnTo>
                    <a:pt x="9117355" y="833399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24" y="6137287"/>
              <a:ext cx="1423784" cy="54251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10374" y="787222"/>
            <a:ext cx="871855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1</a:t>
            </a:r>
            <a:r>
              <a:rPr sz="650" spc="5" dirty="0">
                <a:solidFill>
                  <a:srgbClr val="F1F1F1"/>
                </a:solidFill>
                <a:latin typeface="Gill Sans MT"/>
                <a:cs typeface="Gill Sans MT"/>
              </a:rPr>
              <a:t>.</a:t>
            </a:r>
            <a:r>
              <a:rPr sz="650" spc="-25" dirty="0">
                <a:solidFill>
                  <a:srgbClr val="F1F1F1"/>
                </a:solidFill>
                <a:latin typeface="Gill Sans MT"/>
                <a:cs typeface="Gill Sans MT"/>
              </a:rPr>
              <a:t>C</a:t>
            </a:r>
            <a:r>
              <a:rPr sz="650" spc="-35" dirty="0">
                <a:solidFill>
                  <a:srgbClr val="F1F1F1"/>
                </a:solidFill>
                <a:latin typeface="Gill Sans MT"/>
                <a:cs typeface="Gill Sans MT"/>
              </a:rPr>
              <a:t>AM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PU</a:t>
            </a:r>
            <a:r>
              <a:rPr sz="650" spc="1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10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D</a:t>
            </a:r>
            <a:r>
              <a:rPr sz="650" spc="15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650" spc="-9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650" spc="-30" dirty="0">
                <a:solidFill>
                  <a:srgbClr val="F1F1F1"/>
                </a:solidFill>
                <a:latin typeface="Gill Sans MT"/>
                <a:cs typeface="Gill Sans MT"/>
              </a:rPr>
              <a:t>Ó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80" dirty="0">
                <a:solidFill>
                  <a:srgbClr val="F1F1F1"/>
                </a:solidFill>
                <a:latin typeface="Gill Sans MT"/>
                <a:cs typeface="Gill Sans MT"/>
              </a:rPr>
              <a:t>T</a:t>
            </a:r>
            <a:r>
              <a:rPr sz="650" spc="-40" dirty="0">
                <a:solidFill>
                  <a:srgbClr val="F1F1F1"/>
                </a:solidFill>
                <a:latin typeface="Gill Sans MT"/>
                <a:cs typeface="Gill Sans MT"/>
              </a:rPr>
              <a:t>O</a:t>
            </a:r>
            <a:r>
              <a:rPr sz="650" spc="-45" dirty="0">
                <a:solidFill>
                  <a:srgbClr val="F1F1F1"/>
                </a:solidFill>
                <a:latin typeface="Gill Sans MT"/>
                <a:cs typeface="Gill Sans MT"/>
              </a:rPr>
              <a:t>LE</a:t>
            </a:r>
            <a:r>
              <a:rPr sz="650" spc="1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endParaRPr sz="650">
              <a:latin typeface="Gill Sans MT"/>
              <a:cs typeface="Gill Sans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-355" y="956881"/>
            <a:ext cx="4572000" cy="487680"/>
            <a:chOff x="-355" y="956881"/>
            <a:chExt cx="4572000" cy="487680"/>
          </a:xfrm>
        </p:grpSpPr>
        <p:sp>
          <p:nvSpPr>
            <p:cNvPr id="9" name="object 9"/>
            <p:cNvSpPr/>
            <p:nvPr/>
          </p:nvSpPr>
          <p:spPr>
            <a:xfrm>
              <a:off x="0" y="957237"/>
              <a:ext cx="3150870" cy="375920"/>
            </a:xfrm>
            <a:custGeom>
              <a:avLst/>
              <a:gdLst/>
              <a:ahLst/>
              <a:cxnLst/>
              <a:rect l="l" t="t" r="r" b="b"/>
              <a:pathLst>
                <a:path w="3150870" h="375919">
                  <a:moveTo>
                    <a:pt x="3150717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575358" y="375843"/>
                  </a:lnTo>
                  <a:lnTo>
                    <a:pt x="3150717" y="375843"/>
                  </a:lnTo>
                  <a:lnTo>
                    <a:pt x="3150717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355" y="956881"/>
              <a:ext cx="4572000" cy="487680"/>
            </a:xfrm>
            <a:custGeom>
              <a:avLst/>
              <a:gdLst/>
              <a:ahLst/>
              <a:cxnLst/>
              <a:rect l="l" t="t" r="r" b="b"/>
              <a:pathLst>
                <a:path w="4572000" h="487680">
                  <a:moveTo>
                    <a:pt x="4571631" y="0"/>
                  </a:moveTo>
                  <a:lnTo>
                    <a:pt x="0" y="0"/>
                  </a:lnTo>
                  <a:lnTo>
                    <a:pt x="0" y="487083"/>
                  </a:lnTo>
                  <a:lnTo>
                    <a:pt x="2286000" y="487083"/>
                  </a:lnTo>
                  <a:lnTo>
                    <a:pt x="4571631" y="487083"/>
                  </a:lnTo>
                  <a:lnTo>
                    <a:pt x="4571631" y="0"/>
                  </a:lnTo>
                  <a:close/>
                </a:path>
              </a:pathLst>
            </a:custGeom>
            <a:solidFill>
              <a:srgbClr val="D12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78981" y="989177"/>
            <a:ext cx="2692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i="1" spc="-225" dirty="0">
                <a:solidFill>
                  <a:srgbClr val="FFFFFF"/>
                </a:solidFill>
                <a:latin typeface="Gill Sans MT"/>
                <a:cs typeface="Gill Sans MT"/>
              </a:rPr>
              <a:t>Parasun</a:t>
            </a:r>
            <a:r>
              <a:rPr sz="2400" spc="-337" baseline="6944" dirty="0">
                <a:solidFill>
                  <a:srgbClr val="D1282D"/>
                </a:solidFill>
                <a:latin typeface="Gill Sans MT"/>
                <a:cs typeface="Gill Sans MT"/>
              </a:rPr>
              <a:t>S</a:t>
            </a:r>
            <a:r>
              <a:rPr sz="1800" b="1" i="1" spc="-225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400" spc="-337" baseline="6944" dirty="0">
                <a:solidFill>
                  <a:srgbClr val="D1282D"/>
                </a:solidFill>
                <a:latin typeface="Gill Sans MT"/>
                <a:cs typeface="Gill Sans MT"/>
              </a:rPr>
              <a:t>u</a:t>
            </a:r>
            <a:r>
              <a:rPr sz="1800" b="1" i="1" spc="-225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400" spc="-337" baseline="6944" dirty="0">
                <a:solidFill>
                  <a:srgbClr val="D1282D"/>
                </a:solidFill>
                <a:latin typeface="Gill Sans MT"/>
                <a:cs typeface="Gill Sans MT"/>
              </a:rPr>
              <a:t>bt</a:t>
            </a:r>
            <a:r>
              <a:rPr sz="1800" b="1" i="1" spc="-225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400" spc="-337" baseline="6944" dirty="0">
                <a:solidFill>
                  <a:srgbClr val="D1282D"/>
                </a:solidFill>
                <a:latin typeface="Gill Sans MT"/>
                <a:cs typeface="Gill Sans MT"/>
              </a:rPr>
              <a:t>ít</a:t>
            </a:r>
            <a:r>
              <a:rPr sz="1800" b="1" i="1" spc="-225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400" spc="-337" baseline="6944" dirty="0">
                <a:solidFill>
                  <a:srgbClr val="D1282D"/>
                </a:solidFill>
                <a:latin typeface="Gill Sans MT"/>
                <a:cs typeface="Gill Sans MT"/>
              </a:rPr>
              <a:t>ulo</a:t>
            </a:r>
            <a:r>
              <a:rPr sz="1800" b="1" i="1" spc="-225" dirty="0">
                <a:solidFill>
                  <a:srgbClr val="FFFFFF"/>
                </a:solidFill>
                <a:latin typeface="Gill Sans MT"/>
                <a:cs typeface="Gill Sans MT"/>
              </a:rPr>
              <a:t>et</a:t>
            </a:r>
            <a:r>
              <a:rPr sz="2400" spc="-337" baseline="6944" dirty="0">
                <a:solidFill>
                  <a:srgbClr val="D1282D"/>
                </a:solidFill>
                <a:latin typeface="Gill Sans MT"/>
                <a:cs typeface="Gill Sans MT"/>
              </a:rPr>
              <a:t>1</a:t>
            </a:r>
            <a:r>
              <a:rPr sz="1800" b="1" i="1" spc="-225" dirty="0">
                <a:solidFill>
                  <a:srgbClr val="FFFFFF"/>
                </a:solidFill>
                <a:latin typeface="Gill Sans MT"/>
                <a:cs typeface="Gill Sans MT"/>
              </a:rPr>
              <a:t>al.</a:t>
            </a:r>
            <a:r>
              <a:rPr sz="1800" b="1" i="1" spc="-1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Gill Sans MT"/>
                <a:cs typeface="Gill Sans MT"/>
              </a:rPr>
              <a:t>(1985)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424802"/>
            <a:ext cx="8964295" cy="561975"/>
          </a:xfrm>
          <a:custGeom>
            <a:avLst/>
            <a:gdLst/>
            <a:ahLst/>
            <a:cxnLst/>
            <a:rect l="l" t="t" r="r" b="b"/>
            <a:pathLst>
              <a:path w="8964295" h="561975">
                <a:moveTo>
                  <a:pt x="8964002" y="0"/>
                </a:moveTo>
                <a:lnTo>
                  <a:pt x="0" y="0"/>
                </a:lnTo>
                <a:lnTo>
                  <a:pt x="0" y="561594"/>
                </a:lnTo>
                <a:lnTo>
                  <a:pt x="4481995" y="561594"/>
                </a:lnTo>
                <a:lnTo>
                  <a:pt x="8964002" y="561594"/>
                </a:lnTo>
                <a:lnTo>
                  <a:pt x="8964002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62623" y="457111"/>
            <a:ext cx="73374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5.4.</a:t>
            </a:r>
            <a:r>
              <a:rPr spc="-245" dirty="0"/>
              <a:t> </a:t>
            </a:r>
            <a:r>
              <a:rPr spc="-10" dirty="0"/>
              <a:t>Medida de</a:t>
            </a:r>
            <a:r>
              <a:rPr spc="-15" dirty="0"/>
              <a:t> </a:t>
            </a:r>
            <a:r>
              <a:rPr dirty="0"/>
              <a:t>la</a:t>
            </a:r>
            <a:r>
              <a:rPr spc="-10" dirty="0"/>
              <a:t> calidad en</a:t>
            </a:r>
            <a:r>
              <a:rPr spc="-15" dirty="0"/>
              <a:t> </a:t>
            </a:r>
            <a:r>
              <a:rPr dirty="0"/>
              <a:t>servicios:</a:t>
            </a:r>
            <a:r>
              <a:rPr spc="-240" dirty="0"/>
              <a:t> </a:t>
            </a:r>
            <a:r>
              <a:rPr spc="-20" dirty="0"/>
              <a:t>Programa</a:t>
            </a:r>
            <a:r>
              <a:rPr spc="-10" dirty="0"/>
              <a:t> </a:t>
            </a:r>
            <a:r>
              <a:rPr spc="-45" dirty="0"/>
              <a:t>SERVQUAL</a:t>
            </a: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680402" y="1516684"/>
          <a:ext cx="8034655" cy="43802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2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28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9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36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6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37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140" dirty="0">
                          <a:latin typeface="Times New Roman"/>
                          <a:cs typeface="Times New Roman"/>
                        </a:rPr>
                        <a:t>Dimensión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sz="1100" b="1" spc="145" dirty="0">
                          <a:latin typeface="Times New Roman"/>
                          <a:cs typeface="Times New Roman"/>
                        </a:rPr>
                        <a:t>Ítem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ct val="100000"/>
                        </a:lnSpc>
                      </a:pPr>
                      <a:r>
                        <a:rPr sz="1100" b="1" spc="135" dirty="0">
                          <a:latin typeface="Times New Roman"/>
                          <a:cs typeface="Times New Roman"/>
                        </a:rPr>
                        <a:t>Aspecto</a:t>
                      </a:r>
                      <a:r>
                        <a:rPr sz="1100" b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135" dirty="0">
                          <a:latin typeface="Times New Roman"/>
                          <a:cs typeface="Times New Roman"/>
                        </a:rPr>
                        <a:t>valorado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89255" marR="57150" indent="-328930">
                        <a:lnSpc>
                          <a:spcPct val="100000"/>
                        </a:lnSpc>
                      </a:pP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ec</a:t>
                      </a: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tat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a  </a:t>
                      </a:r>
                      <a:r>
                        <a:rPr sz="1100" b="1" spc="120" dirty="0">
                          <a:latin typeface="Times New Roman"/>
                          <a:cs typeface="Times New Roman"/>
                        </a:rPr>
                        <a:t>(E)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77190" marR="69215" indent="-30353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100" b="1" spc="1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rce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100" b="1" spc="1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b="1" spc="20" dirty="0">
                          <a:latin typeface="Times New Roman"/>
                          <a:cs typeface="Times New Roman"/>
                        </a:rPr>
                        <a:t>ó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n  </a:t>
                      </a:r>
                      <a:r>
                        <a:rPr sz="1100" b="1" spc="120" dirty="0">
                          <a:latin typeface="Times New Roman"/>
                          <a:cs typeface="Times New Roman"/>
                        </a:rPr>
                        <a:t>(P)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740" marR="75565" algn="ctr">
                        <a:lnSpc>
                          <a:spcPts val="1320"/>
                        </a:lnSpc>
                        <a:spcBef>
                          <a:spcPts val="25"/>
                        </a:spcBef>
                      </a:pPr>
                      <a:r>
                        <a:rPr sz="1100" b="1" spc="135" dirty="0">
                          <a:latin typeface="Times New Roman"/>
                          <a:cs typeface="Times New Roman"/>
                        </a:rPr>
                        <a:t>Importacia</a:t>
                      </a:r>
                      <a:r>
                        <a:rPr sz="11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140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11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105" dirty="0">
                          <a:latin typeface="Times New Roman"/>
                          <a:cs typeface="Times New Roman"/>
                        </a:rPr>
                        <a:t>la </a:t>
                      </a:r>
                      <a:r>
                        <a:rPr sz="1100" b="1" spc="-2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135" dirty="0">
                          <a:latin typeface="Times New Roman"/>
                          <a:cs typeface="Times New Roman"/>
                        </a:rPr>
                        <a:t>dimensión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31140" marR="231140" algn="ctr">
                        <a:lnSpc>
                          <a:spcPts val="1300"/>
                        </a:lnSpc>
                      </a:pPr>
                      <a:r>
                        <a:rPr sz="1100" b="1" spc="125" dirty="0">
                          <a:latin typeface="Times New Roman"/>
                          <a:cs typeface="Times New Roman"/>
                        </a:rPr>
                        <a:t>(reparto</a:t>
                      </a: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140" dirty="0">
                          <a:latin typeface="Times New Roman"/>
                          <a:cs typeface="Times New Roman"/>
                        </a:rPr>
                        <a:t>100 </a:t>
                      </a:r>
                      <a:r>
                        <a:rPr sz="1100" b="1" spc="-2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120" dirty="0">
                          <a:latin typeface="Times New Roman"/>
                          <a:cs typeface="Times New Roman"/>
                        </a:rPr>
                        <a:t>ptos)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70180" marR="130175" indent="-34290">
                        <a:lnSpc>
                          <a:spcPts val="131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spc="2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S  </a:t>
                      </a:r>
                      <a:r>
                        <a:rPr sz="1100" spc="175" dirty="0">
                          <a:latin typeface="Times New Roman"/>
                          <a:cs typeface="Times New Roman"/>
                        </a:rPr>
                        <a:t>TANGIBLES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1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1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1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275"/>
                        </a:lnSpc>
                      </a:pPr>
                      <a:r>
                        <a:rPr sz="1100" spc="130" dirty="0">
                          <a:latin typeface="Times New Roman"/>
                          <a:cs typeface="Times New Roman"/>
                        </a:rPr>
                        <a:t>Equipamiento</a:t>
                      </a:r>
                      <a:r>
                        <a:rPr sz="11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30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1100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20" dirty="0">
                          <a:latin typeface="Times New Roman"/>
                          <a:cs typeface="Times New Roman"/>
                        </a:rPr>
                        <a:t>aspecto</a:t>
                      </a:r>
                      <a:r>
                        <a:rPr sz="11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40" dirty="0">
                          <a:latin typeface="Times New Roman"/>
                          <a:cs typeface="Times New Roman"/>
                        </a:rPr>
                        <a:t>moderno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0960" marR="227329" indent="-635">
                        <a:lnSpc>
                          <a:spcPct val="99600"/>
                        </a:lnSpc>
                      </a:pPr>
                      <a:r>
                        <a:rPr sz="1100" spc="110" dirty="0">
                          <a:latin typeface="Times New Roman"/>
                          <a:cs typeface="Times New Roman"/>
                        </a:rPr>
                        <a:t>Instalaciones </a:t>
                      </a:r>
                      <a:r>
                        <a:rPr sz="1100" spc="100" dirty="0">
                          <a:latin typeface="Times New Roman"/>
                          <a:cs typeface="Times New Roman"/>
                        </a:rPr>
                        <a:t>físicas </a:t>
                      </a:r>
                      <a:r>
                        <a:rPr sz="1100" spc="105" dirty="0">
                          <a:latin typeface="Times New Roman"/>
                          <a:cs typeface="Times New Roman"/>
                        </a:rPr>
                        <a:t>atractivas </a:t>
                      </a:r>
                      <a:r>
                        <a:rPr sz="1100" spc="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20" dirty="0">
                          <a:latin typeface="Times New Roman"/>
                          <a:cs typeface="Times New Roman"/>
                        </a:rPr>
                        <a:t>Apariencia</a:t>
                      </a:r>
                      <a:r>
                        <a:rPr sz="11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14" dirty="0">
                          <a:latin typeface="Times New Roman"/>
                          <a:cs typeface="Times New Roman"/>
                        </a:rPr>
                        <a:t>pulcra</a:t>
                      </a:r>
                      <a:r>
                        <a:rPr sz="11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40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11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20" dirty="0">
                          <a:latin typeface="Times New Roman"/>
                          <a:cs typeface="Times New Roman"/>
                        </a:rPr>
                        <a:t>colaboradores </a:t>
                      </a:r>
                      <a:r>
                        <a:rPr sz="1100" spc="-2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30" dirty="0">
                          <a:latin typeface="Times New Roman"/>
                          <a:cs typeface="Times New Roman"/>
                        </a:rPr>
                        <a:t>Elementos</a:t>
                      </a:r>
                      <a:r>
                        <a:rPr sz="11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10" dirty="0">
                          <a:latin typeface="Times New Roman"/>
                          <a:cs typeface="Times New Roman"/>
                        </a:rPr>
                        <a:t>tangibles</a:t>
                      </a:r>
                      <a:r>
                        <a:rPr sz="1100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5" dirty="0">
                          <a:latin typeface="Times New Roman"/>
                          <a:cs typeface="Times New Roman"/>
                        </a:rPr>
                        <a:t>atractivos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R="332105" algn="r">
                        <a:lnSpc>
                          <a:spcPct val="100000"/>
                        </a:lnSpc>
                      </a:pPr>
                      <a:r>
                        <a:rPr sz="1100" spc="13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1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2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35" dirty="0">
                          <a:latin typeface="Times New Roman"/>
                          <a:cs typeface="Times New Roman"/>
                        </a:rPr>
                        <a:t>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13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1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2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35" dirty="0">
                          <a:latin typeface="Times New Roman"/>
                          <a:cs typeface="Times New Roman"/>
                        </a:rPr>
                        <a:t>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%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0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160" dirty="0">
                          <a:latin typeface="Times New Roman"/>
                          <a:cs typeface="Times New Roman"/>
                        </a:rPr>
                        <a:t>FIABILIDAD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1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1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1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1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275"/>
                        </a:lnSpc>
                      </a:pPr>
                      <a:r>
                        <a:rPr sz="1100" spc="135" dirty="0">
                          <a:latin typeface="Times New Roman"/>
                          <a:cs typeface="Times New Roman"/>
                        </a:rPr>
                        <a:t>Cumplimiento</a:t>
                      </a:r>
                      <a:r>
                        <a:rPr sz="11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35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11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30" dirty="0">
                          <a:latin typeface="Times New Roman"/>
                          <a:cs typeface="Times New Roman"/>
                        </a:rPr>
                        <a:t>promesas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0960" marR="402590">
                        <a:lnSpc>
                          <a:spcPts val="1310"/>
                        </a:lnSpc>
                        <a:spcBef>
                          <a:spcPts val="5"/>
                        </a:spcBef>
                      </a:pPr>
                      <a:r>
                        <a:rPr sz="1100" spc="105" dirty="0">
                          <a:latin typeface="Times New Roman"/>
                          <a:cs typeface="Times New Roman"/>
                        </a:rPr>
                        <a:t>Interés</a:t>
                      </a:r>
                      <a:r>
                        <a:rPr sz="11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30" dirty="0">
                          <a:latin typeface="Times New Roman"/>
                          <a:cs typeface="Times New Roman"/>
                        </a:rPr>
                        <a:t>en</a:t>
                      </a:r>
                      <a:r>
                        <a:rPr sz="11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14" dirty="0">
                          <a:latin typeface="Times New Roman"/>
                          <a:cs typeface="Times New Roman"/>
                        </a:rPr>
                        <a:t>resolver</a:t>
                      </a:r>
                      <a:r>
                        <a:rPr sz="1100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5" dirty="0">
                          <a:latin typeface="Times New Roman"/>
                          <a:cs typeface="Times New Roman"/>
                        </a:rPr>
                        <a:t>los</a:t>
                      </a:r>
                      <a:r>
                        <a:rPr sz="11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30" dirty="0">
                          <a:latin typeface="Times New Roman"/>
                          <a:cs typeface="Times New Roman"/>
                        </a:rPr>
                        <a:t>problemas </a:t>
                      </a:r>
                      <a:r>
                        <a:rPr sz="1100" spc="-2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14" dirty="0">
                          <a:latin typeface="Times New Roman"/>
                          <a:cs typeface="Times New Roman"/>
                        </a:rPr>
                        <a:t>Realizar </a:t>
                      </a:r>
                      <a:r>
                        <a:rPr sz="1100" spc="95" dirty="0">
                          <a:latin typeface="Times New Roman"/>
                          <a:cs typeface="Times New Roman"/>
                        </a:rPr>
                        <a:t>el </a:t>
                      </a:r>
                      <a:r>
                        <a:rPr sz="1100" spc="110" dirty="0">
                          <a:latin typeface="Times New Roman"/>
                          <a:cs typeface="Times New Roman"/>
                        </a:rPr>
                        <a:t>servicio </a:t>
                      </a:r>
                      <a:r>
                        <a:rPr sz="1100" spc="120" dirty="0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sz="1100" spc="100" dirty="0">
                          <a:latin typeface="Times New Roman"/>
                          <a:cs typeface="Times New Roman"/>
                        </a:rPr>
                        <a:t>la </a:t>
                      </a:r>
                      <a:r>
                        <a:rPr sz="1100" spc="125" dirty="0">
                          <a:latin typeface="Times New Roman"/>
                          <a:cs typeface="Times New Roman"/>
                        </a:rPr>
                        <a:t>primera </a:t>
                      </a:r>
                      <a:r>
                        <a:rPr sz="1100" spc="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20" dirty="0">
                          <a:latin typeface="Times New Roman"/>
                          <a:cs typeface="Times New Roman"/>
                        </a:rPr>
                        <a:t>Concluir </a:t>
                      </a:r>
                      <a:r>
                        <a:rPr sz="1100" spc="130" dirty="0">
                          <a:latin typeface="Times New Roman"/>
                          <a:cs typeface="Times New Roman"/>
                        </a:rPr>
                        <a:t>en </a:t>
                      </a:r>
                      <a:r>
                        <a:rPr sz="1100" spc="95" dirty="0">
                          <a:latin typeface="Times New Roman"/>
                          <a:cs typeface="Times New Roman"/>
                        </a:rPr>
                        <a:t>el </a:t>
                      </a:r>
                      <a:r>
                        <a:rPr sz="1100" spc="120" dirty="0">
                          <a:latin typeface="Times New Roman"/>
                          <a:cs typeface="Times New Roman"/>
                        </a:rPr>
                        <a:t>plazo </a:t>
                      </a:r>
                      <a:r>
                        <a:rPr sz="1100" spc="125" dirty="0">
                          <a:latin typeface="Times New Roman"/>
                          <a:cs typeface="Times New Roman"/>
                        </a:rPr>
                        <a:t>prometido </a:t>
                      </a:r>
                      <a:r>
                        <a:rPr sz="1100" spc="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70" dirty="0">
                          <a:latin typeface="Times New Roman"/>
                          <a:cs typeface="Times New Roman"/>
                        </a:rPr>
                        <a:t>No</a:t>
                      </a:r>
                      <a:r>
                        <a:rPr sz="11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25" dirty="0">
                          <a:latin typeface="Times New Roman"/>
                          <a:cs typeface="Times New Roman"/>
                        </a:rPr>
                        <a:t>cometer</a:t>
                      </a:r>
                      <a:r>
                        <a:rPr sz="110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14" dirty="0">
                          <a:latin typeface="Times New Roman"/>
                          <a:cs typeface="Times New Roman"/>
                        </a:rPr>
                        <a:t>errores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332105" algn="r">
                        <a:lnSpc>
                          <a:spcPct val="100000"/>
                        </a:lnSpc>
                      </a:pPr>
                      <a:r>
                        <a:rPr sz="1100" spc="13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1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2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35" dirty="0">
                          <a:latin typeface="Times New Roman"/>
                          <a:cs typeface="Times New Roman"/>
                        </a:rPr>
                        <a:t>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13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1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2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35" dirty="0">
                          <a:latin typeface="Times New Roman"/>
                          <a:cs typeface="Times New Roman"/>
                        </a:rPr>
                        <a:t>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%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5640">
                <a:tc>
                  <a:txBody>
                    <a:bodyPr/>
                    <a:lstStyle/>
                    <a:p>
                      <a:pPr marL="147320" marR="13970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3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ACI</a:t>
                      </a:r>
                      <a:r>
                        <a:rPr sz="1100" spc="3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D  </a:t>
                      </a:r>
                      <a:r>
                        <a:rPr sz="1100" spc="185" dirty="0">
                          <a:latin typeface="Times New Roman"/>
                          <a:cs typeface="Times New Roman"/>
                        </a:rPr>
                        <a:t>DE </a:t>
                      </a:r>
                      <a:r>
                        <a:rPr sz="1100" spc="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75" dirty="0">
                          <a:latin typeface="Times New Roman"/>
                          <a:cs typeface="Times New Roman"/>
                        </a:rPr>
                        <a:t>RESPUESTA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774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ts val="1275"/>
                        </a:lnSpc>
                      </a:pPr>
                      <a:r>
                        <a:rPr sz="1100" spc="140" dirty="0">
                          <a:latin typeface="Times New Roman"/>
                          <a:cs typeface="Times New Roman"/>
                        </a:rPr>
                        <a:t>10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54305">
                        <a:lnSpc>
                          <a:spcPct val="100000"/>
                        </a:lnSpc>
                      </a:pPr>
                      <a:r>
                        <a:rPr sz="1100" spc="140" dirty="0">
                          <a:latin typeface="Times New Roman"/>
                          <a:cs typeface="Times New Roman"/>
                        </a:rPr>
                        <a:t>11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54305">
                        <a:lnSpc>
                          <a:spcPts val="1315"/>
                        </a:lnSpc>
                      </a:pPr>
                      <a:r>
                        <a:rPr sz="1100" spc="140" dirty="0">
                          <a:latin typeface="Times New Roman"/>
                          <a:cs typeface="Times New Roman"/>
                        </a:rPr>
                        <a:t>12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54305">
                        <a:lnSpc>
                          <a:spcPts val="1310"/>
                        </a:lnSpc>
                      </a:pPr>
                      <a:r>
                        <a:rPr sz="1100" spc="140" dirty="0">
                          <a:latin typeface="Times New Roman"/>
                          <a:cs typeface="Times New Roman"/>
                        </a:rPr>
                        <a:t>13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 marR="631190">
                        <a:lnSpc>
                          <a:spcPts val="1320"/>
                        </a:lnSpc>
                      </a:pPr>
                      <a:r>
                        <a:rPr sz="1100" spc="125" dirty="0">
                          <a:latin typeface="Times New Roman"/>
                          <a:cs typeface="Times New Roman"/>
                        </a:rPr>
                        <a:t>Colaboradores</a:t>
                      </a:r>
                      <a:r>
                        <a:rPr sz="11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25" dirty="0">
                          <a:latin typeface="Times New Roman"/>
                          <a:cs typeface="Times New Roman"/>
                        </a:rPr>
                        <a:t>comunicativos </a:t>
                      </a:r>
                      <a:r>
                        <a:rPr sz="1100" spc="-2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25" dirty="0">
                          <a:latin typeface="Times New Roman"/>
                          <a:cs typeface="Times New Roman"/>
                        </a:rPr>
                        <a:t>Colaboradores</a:t>
                      </a:r>
                      <a:r>
                        <a:rPr sz="11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14" dirty="0">
                          <a:latin typeface="Times New Roman"/>
                          <a:cs typeface="Times New Roman"/>
                        </a:rPr>
                        <a:t>rápidos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0960" marR="398780">
                        <a:lnSpc>
                          <a:spcPts val="1310"/>
                        </a:lnSpc>
                      </a:pPr>
                      <a:r>
                        <a:rPr sz="1100" spc="125" dirty="0">
                          <a:latin typeface="Times New Roman"/>
                          <a:cs typeface="Times New Roman"/>
                        </a:rPr>
                        <a:t>Colaboradores</a:t>
                      </a:r>
                      <a:r>
                        <a:rPr sz="11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14" dirty="0">
                          <a:latin typeface="Times New Roman"/>
                          <a:cs typeface="Times New Roman"/>
                        </a:rPr>
                        <a:t>dispuestos</a:t>
                      </a:r>
                      <a:r>
                        <a:rPr sz="11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30" dirty="0">
                          <a:latin typeface="Times New Roman"/>
                          <a:cs typeface="Times New Roman"/>
                        </a:rPr>
                        <a:t>ayudar </a:t>
                      </a:r>
                      <a:r>
                        <a:rPr sz="1100" spc="-2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25" dirty="0">
                          <a:latin typeface="Times New Roman"/>
                          <a:cs typeface="Times New Roman"/>
                        </a:rPr>
                        <a:t>Colaboradores</a:t>
                      </a:r>
                      <a:r>
                        <a:rPr sz="11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30" dirty="0">
                          <a:latin typeface="Times New Roman"/>
                          <a:cs typeface="Times New Roman"/>
                        </a:rPr>
                        <a:t>que</a:t>
                      </a:r>
                      <a:r>
                        <a:rPr sz="11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25" dirty="0">
                          <a:latin typeface="Times New Roman"/>
                          <a:cs typeface="Times New Roman"/>
                        </a:rPr>
                        <a:t>responsen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R="332105" algn="r">
                        <a:lnSpc>
                          <a:spcPct val="100000"/>
                        </a:lnSpc>
                      </a:pPr>
                      <a:r>
                        <a:rPr sz="1100" spc="13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1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2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35" dirty="0">
                          <a:latin typeface="Times New Roman"/>
                          <a:cs typeface="Times New Roman"/>
                        </a:rPr>
                        <a:t>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13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1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2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35" dirty="0">
                          <a:latin typeface="Times New Roman"/>
                          <a:cs typeface="Times New Roman"/>
                        </a:rPr>
                        <a:t>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%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7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180" dirty="0">
                          <a:latin typeface="Times New Roman"/>
                          <a:cs typeface="Times New Roman"/>
                        </a:rPr>
                        <a:t>SEGURIDAD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ts val="1270"/>
                        </a:lnSpc>
                      </a:pPr>
                      <a:r>
                        <a:rPr sz="1100" spc="140" dirty="0">
                          <a:latin typeface="Times New Roman"/>
                          <a:cs typeface="Times New Roman"/>
                        </a:rPr>
                        <a:t>14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54305">
                        <a:lnSpc>
                          <a:spcPts val="1310"/>
                        </a:lnSpc>
                      </a:pPr>
                      <a:r>
                        <a:rPr sz="1100" spc="140" dirty="0">
                          <a:latin typeface="Times New Roman"/>
                          <a:cs typeface="Times New Roman"/>
                        </a:rPr>
                        <a:t>15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54305">
                        <a:lnSpc>
                          <a:spcPts val="1310"/>
                        </a:lnSpc>
                      </a:pPr>
                      <a:r>
                        <a:rPr sz="1100" spc="140" dirty="0">
                          <a:latin typeface="Times New Roman"/>
                          <a:cs typeface="Times New Roman"/>
                        </a:rPr>
                        <a:t>16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54305">
                        <a:lnSpc>
                          <a:spcPts val="1310"/>
                        </a:lnSpc>
                      </a:pPr>
                      <a:r>
                        <a:rPr sz="1100" spc="140" dirty="0">
                          <a:latin typeface="Times New Roman"/>
                          <a:cs typeface="Times New Roman"/>
                        </a:rPr>
                        <a:t>17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270"/>
                        </a:lnSpc>
                      </a:pPr>
                      <a:r>
                        <a:rPr sz="1100" spc="125" dirty="0">
                          <a:latin typeface="Times New Roman"/>
                          <a:cs typeface="Times New Roman"/>
                        </a:rPr>
                        <a:t>Colaboradores</a:t>
                      </a:r>
                      <a:r>
                        <a:rPr sz="1100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14" dirty="0">
                          <a:latin typeface="Times New Roman"/>
                          <a:cs typeface="Times New Roman"/>
                        </a:rPr>
                        <a:t>transmiten</a:t>
                      </a:r>
                      <a:r>
                        <a:rPr sz="11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20" dirty="0">
                          <a:latin typeface="Times New Roman"/>
                          <a:cs typeface="Times New Roman"/>
                        </a:rPr>
                        <a:t>confianza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0960" marR="308610">
                        <a:lnSpc>
                          <a:spcPct val="99200"/>
                        </a:lnSpc>
                        <a:spcBef>
                          <a:spcPts val="5"/>
                        </a:spcBef>
                      </a:pPr>
                      <a:r>
                        <a:rPr sz="1100" spc="110" dirty="0">
                          <a:latin typeface="Times New Roman"/>
                          <a:cs typeface="Times New Roman"/>
                        </a:rPr>
                        <a:t>Clientes</a:t>
                      </a:r>
                      <a:r>
                        <a:rPr sz="11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25" dirty="0">
                          <a:latin typeface="Times New Roman"/>
                          <a:cs typeface="Times New Roman"/>
                        </a:rPr>
                        <a:t>seguros</a:t>
                      </a:r>
                      <a:r>
                        <a:rPr sz="11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40" dirty="0">
                          <a:latin typeface="Times New Roman"/>
                          <a:cs typeface="Times New Roman"/>
                        </a:rPr>
                        <a:t>con</a:t>
                      </a:r>
                      <a:r>
                        <a:rPr sz="11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25" dirty="0">
                          <a:latin typeface="Times New Roman"/>
                          <a:cs typeface="Times New Roman"/>
                        </a:rPr>
                        <a:t>su</a:t>
                      </a:r>
                      <a:r>
                        <a:rPr sz="11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30" dirty="0">
                          <a:latin typeface="Times New Roman"/>
                          <a:cs typeface="Times New Roman"/>
                        </a:rPr>
                        <a:t>proveedor </a:t>
                      </a:r>
                      <a:r>
                        <a:rPr sz="1100" spc="-2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25" dirty="0">
                          <a:latin typeface="Times New Roman"/>
                          <a:cs typeface="Times New Roman"/>
                        </a:rPr>
                        <a:t>Colaboradores amables </a:t>
                      </a:r>
                      <a:r>
                        <a:rPr sz="1100" spc="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25" dirty="0">
                          <a:latin typeface="Times New Roman"/>
                          <a:cs typeface="Times New Roman"/>
                        </a:rPr>
                        <a:t>Colaboradores</a:t>
                      </a:r>
                      <a:r>
                        <a:rPr sz="11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20" dirty="0">
                          <a:latin typeface="Times New Roman"/>
                          <a:cs typeface="Times New Roman"/>
                        </a:rPr>
                        <a:t>bien</a:t>
                      </a:r>
                      <a:r>
                        <a:rPr sz="11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30" dirty="0">
                          <a:latin typeface="Times New Roman"/>
                          <a:cs typeface="Times New Roman"/>
                        </a:rPr>
                        <a:t>formados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R="33210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13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1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2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35" dirty="0">
                          <a:latin typeface="Times New Roman"/>
                          <a:cs typeface="Times New Roman"/>
                        </a:rPr>
                        <a:t>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13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1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2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35" dirty="0">
                          <a:latin typeface="Times New Roman"/>
                          <a:cs typeface="Times New Roman"/>
                        </a:rPr>
                        <a:t>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%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0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180" dirty="0">
                          <a:latin typeface="Times New Roman"/>
                          <a:cs typeface="Times New Roman"/>
                        </a:rPr>
                        <a:t>EMPATÍA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ts val="1280"/>
                        </a:lnSpc>
                      </a:pPr>
                      <a:r>
                        <a:rPr sz="1100" spc="140" dirty="0">
                          <a:latin typeface="Times New Roman"/>
                          <a:cs typeface="Times New Roman"/>
                        </a:rPr>
                        <a:t>18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54305">
                        <a:lnSpc>
                          <a:spcPts val="1315"/>
                        </a:lnSpc>
                      </a:pPr>
                      <a:r>
                        <a:rPr sz="1100" spc="140" dirty="0">
                          <a:latin typeface="Times New Roman"/>
                          <a:cs typeface="Times New Roman"/>
                        </a:rPr>
                        <a:t>19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54305">
                        <a:lnSpc>
                          <a:spcPts val="1315"/>
                        </a:lnSpc>
                      </a:pPr>
                      <a:r>
                        <a:rPr sz="1100" spc="140" dirty="0">
                          <a:latin typeface="Times New Roman"/>
                          <a:cs typeface="Times New Roman"/>
                        </a:rPr>
                        <a:t>20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54305">
                        <a:lnSpc>
                          <a:spcPts val="1310"/>
                        </a:lnSpc>
                      </a:pPr>
                      <a:r>
                        <a:rPr sz="1100" spc="140" dirty="0">
                          <a:latin typeface="Times New Roman"/>
                          <a:cs typeface="Times New Roman"/>
                        </a:rPr>
                        <a:t>21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54305">
                        <a:lnSpc>
                          <a:spcPts val="1305"/>
                        </a:lnSpc>
                      </a:pPr>
                      <a:r>
                        <a:rPr sz="1100" spc="140" dirty="0">
                          <a:latin typeface="Times New Roman"/>
                          <a:cs typeface="Times New Roman"/>
                        </a:rPr>
                        <a:t>22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 marR="269240">
                        <a:lnSpc>
                          <a:spcPts val="1320"/>
                        </a:lnSpc>
                      </a:pPr>
                      <a:r>
                        <a:rPr sz="1100" spc="125" dirty="0">
                          <a:latin typeface="Times New Roman"/>
                          <a:cs typeface="Times New Roman"/>
                        </a:rPr>
                        <a:t>Atención</a:t>
                      </a:r>
                      <a:r>
                        <a:rPr sz="11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14" dirty="0">
                          <a:latin typeface="Times New Roman"/>
                          <a:cs typeface="Times New Roman"/>
                        </a:rPr>
                        <a:t>individualizada</a:t>
                      </a:r>
                      <a:r>
                        <a:rPr sz="11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0" dirty="0">
                          <a:latin typeface="Times New Roman"/>
                          <a:cs typeface="Times New Roman"/>
                        </a:rPr>
                        <a:t>al</a:t>
                      </a:r>
                      <a:r>
                        <a:rPr sz="11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10" dirty="0">
                          <a:latin typeface="Times New Roman"/>
                          <a:cs typeface="Times New Roman"/>
                        </a:rPr>
                        <a:t>cliente </a:t>
                      </a:r>
                      <a:r>
                        <a:rPr sz="1100" spc="-2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25" dirty="0">
                          <a:latin typeface="Times New Roman"/>
                          <a:cs typeface="Times New Roman"/>
                        </a:rPr>
                        <a:t>Horario</a:t>
                      </a:r>
                      <a:r>
                        <a:rPr sz="11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20" dirty="0">
                          <a:latin typeface="Times New Roman"/>
                          <a:cs typeface="Times New Roman"/>
                        </a:rPr>
                        <a:t>conveniente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ts val="1265"/>
                        </a:lnSpc>
                      </a:pPr>
                      <a:r>
                        <a:rPr sz="1100" spc="125" dirty="0">
                          <a:latin typeface="Times New Roman"/>
                          <a:cs typeface="Times New Roman"/>
                        </a:rPr>
                        <a:t>Atención</a:t>
                      </a:r>
                      <a:r>
                        <a:rPr sz="11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20" dirty="0">
                          <a:latin typeface="Times New Roman"/>
                          <a:cs typeface="Times New Roman"/>
                        </a:rPr>
                        <a:t>personalizada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0960" marR="118745">
                        <a:lnSpc>
                          <a:spcPts val="1300"/>
                        </a:lnSpc>
                        <a:spcBef>
                          <a:spcPts val="20"/>
                        </a:spcBef>
                      </a:pPr>
                      <a:r>
                        <a:rPr sz="1100" spc="130" dirty="0">
                          <a:latin typeface="Times New Roman"/>
                          <a:cs typeface="Times New Roman"/>
                        </a:rPr>
                        <a:t>Preocupación </a:t>
                      </a:r>
                      <a:r>
                        <a:rPr sz="1100" spc="120" dirty="0">
                          <a:latin typeface="Times New Roman"/>
                          <a:cs typeface="Times New Roman"/>
                        </a:rPr>
                        <a:t>por </a:t>
                      </a:r>
                      <a:r>
                        <a:rPr sz="1100" spc="105" dirty="0">
                          <a:latin typeface="Times New Roman"/>
                          <a:cs typeface="Times New Roman"/>
                        </a:rPr>
                        <a:t>intereses cliente </a:t>
                      </a:r>
                      <a:r>
                        <a:rPr sz="1100" spc="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35" dirty="0">
                          <a:latin typeface="Times New Roman"/>
                          <a:cs typeface="Times New Roman"/>
                        </a:rPr>
                        <a:t>Comprensión</a:t>
                      </a:r>
                      <a:r>
                        <a:rPr sz="11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20" dirty="0">
                          <a:latin typeface="Times New Roman"/>
                          <a:cs typeface="Times New Roman"/>
                        </a:rPr>
                        <a:t>necesidades</a:t>
                      </a:r>
                      <a:r>
                        <a:rPr sz="11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14" dirty="0">
                          <a:latin typeface="Times New Roman"/>
                          <a:cs typeface="Times New Roman"/>
                        </a:rPr>
                        <a:t>del</a:t>
                      </a:r>
                      <a:r>
                        <a:rPr sz="11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5" dirty="0">
                          <a:latin typeface="Times New Roman"/>
                          <a:cs typeface="Times New Roman"/>
                        </a:rPr>
                        <a:t>cliente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332105" algn="r">
                        <a:lnSpc>
                          <a:spcPct val="100000"/>
                        </a:lnSpc>
                      </a:pPr>
                      <a:r>
                        <a:rPr sz="1100" spc="13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1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2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35" dirty="0">
                          <a:latin typeface="Times New Roman"/>
                          <a:cs typeface="Times New Roman"/>
                        </a:rPr>
                        <a:t>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13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1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2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35" dirty="0">
                          <a:latin typeface="Times New Roman"/>
                          <a:cs typeface="Times New Roman"/>
                        </a:rPr>
                        <a:t>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%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4859997" y="6155994"/>
            <a:ext cx="4140200" cy="540385"/>
          </a:xfrm>
          <a:custGeom>
            <a:avLst/>
            <a:gdLst/>
            <a:ahLst/>
            <a:cxnLst/>
            <a:rect l="l" t="t" r="r" b="b"/>
            <a:pathLst>
              <a:path w="4140200" h="540384">
                <a:moveTo>
                  <a:pt x="2069998" y="540004"/>
                </a:moveTo>
                <a:lnTo>
                  <a:pt x="0" y="540004"/>
                </a:lnTo>
                <a:lnTo>
                  <a:pt x="0" y="0"/>
                </a:lnTo>
                <a:lnTo>
                  <a:pt x="4139996" y="0"/>
                </a:lnTo>
                <a:lnTo>
                  <a:pt x="4139996" y="540004"/>
                </a:lnTo>
                <a:lnTo>
                  <a:pt x="2069998" y="54000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295"/>
              </a:lnSpc>
            </a:pPr>
            <a:r>
              <a:rPr spc="-5" dirty="0"/>
              <a:t>Dirección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Operaciones</a:t>
            </a:r>
            <a:r>
              <a:rPr spc="-10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5" dirty="0"/>
              <a:t>Servicios</a:t>
            </a:r>
          </a:p>
          <a:p>
            <a:pPr algn="ctr">
              <a:lnSpc>
                <a:spcPts val="1545"/>
              </a:lnSpc>
            </a:pP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Grado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en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Ciencia</a:t>
            </a:r>
            <a:r>
              <a:rPr i="0" spc="-15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Gestión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Ingeniería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de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Servicios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9156700" cy="6864350"/>
            <a:chOff x="-6350" y="0"/>
            <a:chExt cx="9156700" cy="6864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4750"/>
              <a:ext cx="9143631" cy="90289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000838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9143631" y="0"/>
                  </a:moveTo>
                  <a:lnTo>
                    <a:pt x="0" y="0"/>
                  </a:lnTo>
                  <a:lnTo>
                    <a:pt x="0" y="856805"/>
                  </a:lnTo>
                  <a:lnTo>
                    <a:pt x="9143631" y="856805"/>
                  </a:lnTo>
                  <a:lnTo>
                    <a:pt x="91436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857644"/>
              <a:ext cx="4508500" cy="0"/>
            </a:xfrm>
            <a:custGeom>
              <a:avLst/>
              <a:gdLst/>
              <a:ahLst/>
              <a:cxnLst/>
              <a:rect l="l" t="t" r="r" b="b"/>
              <a:pathLst>
                <a:path w="4508500">
                  <a:moveTo>
                    <a:pt x="4508284" y="0"/>
                  </a:moveTo>
                  <a:lnTo>
                    <a:pt x="0" y="0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994539"/>
              <a:ext cx="9144000" cy="12700"/>
            </a:xfrm>
            <a:custGeom>
              <a:avLst/>
              <a:gdLst/>
              <a:ahLst/>
              <a:cxnLst/>
              <a:rect l="l" t="t" r="r" b="b"/>
              <a:pathLst>
                <a:path w="9144000" h="12700">
                  <a:moveTo>
                    <a:pt x="0" y="12598"/>
                  </a:moveTo>
                  <a:lnTo>
                    <a:pt x="9143631" y="12598"/>
                  </a:lnTo>
                  <a:lnTo>
                    <a:pt x="9143631" y="0"/>
                  </a:lnTo>
                  <a:lnTo>
                    <a:pt x="0" y="0"/>
                  </a:lnTo>
                  <a:lnTo>
                    <a:pt x="0" y="125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08284" y="6857644"/>
              <a:ext cx="4635500" cy="0"/>
            </a:xfrm>
            <a:custGeom>
              <a:avLst/>
              <a:gdLst/>
              <a:ahLst/>
              <a:cxnLst/>
              <a:rect l="l" t="t" r="r" b="b"/>
              <a:pathLst>
                <a:path w="4635500">
                  <a:moveTo>
                    <a:pt x="4635347" y="0"/>
                  </a:moveTo>
                  <a:lnTo>
                    <a:pt x="0" y="0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24" y="6137287"/>
              <a:ext cx="1423784" cy="54251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35940" y="1160538"/>
            <a:ext cx="27755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70" dirty="0">
                <a:solidFill>
                  <a:srgbClr val="F1F1F1"/>
                </a:solidFill>
                <a:latin typeface="Gill Sans MT"/>
                <a:cs typeface="Gill Sans MT"/>
              </a:rPr>
              <a:t>1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.</a:t>
            </a:r>
            <a:r>
              <a:rPr sz="2000" spc="-31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2000" spc="-10" dirty="0">
                <a:solidFill>
                  <a:srgbClr val="F1F1F1"/>
                </a:solidFill>
                <a:latin typeface="Gill Sans MT"/>
                <a:cs typeface="Gill Sans MT"/>
              </a:rPr>
              <a:t>C</a:t>
            </a:r>
            <a:r>
              <a:rPr sz="2000" spc="-75" dirty="0">
                <a:solidFill>
                  <a:srgbClr val="F1F1F1"/>
                </a:solidFill>
                <a:latin typeface="Gill Sans MT"/>
                <a:cs typeface="Gill Sans MT"/>
              </a:rPr>
              <a:t>A</a:t>
            </a:r>
            <a:r>
              <a:rPr sz="2000" spc="-6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2000" spc="-60" dirty="0">
                <a:solidFill>
                  <a:srgbClr val="F1F1F1"/>
                </a:solidFill>
                <a:latin typeface="Gill Sans MT"/>
                <a:cs typeface="Gill Sans MT"/>
              </a:rPr>
              <a:t>PU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2000" spc="-12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2000" spc="-60" dirty="0">
                <a:solidFill>
                  <a:srgbClr val="F1F1F1"/>
                </a:solidFill>
                <a:latin typeface="Gill Sans MT"/>
                <a:cs typeface="Gill Sans MT"/>
              </a:rPr>
              <a:t>D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2000" spc="-130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2000" spc="-6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2000" spc="-70" dirty="0">
                <a:solidFill>
                  <a:srgbClr val="F1F1F1"/>
                </a:solidFill>
                <a:latin typeface="Gill Sans MT"/>
                <a:cs typeface="Gill Sans MT"/>
              </a:rPr>
              <a:t>ÓS</a:t>
            </a:r>
            <a:r>
              <a:rPr sz="2000" spc="-190" dirty="0">
                <a:solidFill>
                  <a:srgbClr val="F1F1F1"/>
                </a:solidFill>
                <a:latin typeface="Gill Sans MT"/>
                <a:cs typeface="Gill Sans MT"/>
              </a:rPr>
              <a:t>T</a:t>
            </a:r>
            <a:r>
              <a:rPr sz="2000" spc="-60" dirty="0">
                <a:solidFill>
                  <a:srgbClr val="F1F1F1"/>
                </a:solidFill>
                <a:latin typeface="Gill Sans MT"/>
                <a:cs typeface="Gill Sans MT"/>
              </a:rPr>
              <a:t>O</a:t>
            </a:r>
            <a:r>
              <a:rPr sz="2000" spc="-65" dirty="0">
                <a:solidFill>
                  <a:srgbClr val="F1F1F1"/>
                </a:solidFill>
                <a:latin typeface="Gill Sans MT"/>
                <a:cs typeface="Gill Sans MT"/>
              </a:rPr>
              <a:t>L</a:t>
            </a:r>
            <a:r>
              <a:rPr sz="2000" spc="-60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endParaRPr sz="2000">
              <a:latin typeface="Gill Sans MT"/>
              <a:cs typeface="Gill Sans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957237"/>
            <a:ext cx="7812405" cy="375920"/>
            <a:chOff x="0" y="957237"/>
            <a:chExt cx="7812405" cy="375920"/>
          </a:xfrm>
        </p:grpSpPr>
        <p:sp>
          <p:nvSpPr>
            <p:cNvPr id="11" name="object 11"/>
            <p:cNvSpPr/>
            <p:nvPr/>
          </p:nvSpPr>
          <p:spPr>
            <a:xfrm>
              <a:off x="0" y="957237"/>
              <a:ext cx="3150870" cy="375920"/>
            </a:xfrm>
            <a:custGeom>
              <a:avLst/>
              <a:gdLst/>
              <a:ahLst/>
              <a:cxnLst/>
              <a:rect l="l" t="t" r="r" b="b"/>
              <a:pathLst>
                <a:path w="3150870" h="375919">
                  <a:moveTo>
                    <a:pt x="3150717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575358" y="375843"/>
                  </a:lnTo>
                  <a:lnTo>
                    <a:pt x="3150717" y="375843"/>
                  </a:lnTo>
                  <a:lnTo>
                    <a:pt x="3150717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957237"/>
              <a:ext cx="7812405" cy="375920"/>
            </a:xfrm>
            <a:custGeom>
              <a:avLst/>
              <a:gdLst/>
              <a:ahLst/>
              <a:cxnLst/>
              <a:rect l="l" t="t" r="r" b="b"/>
              <a:pathLst>
                <a:path w="7812405" h="375919">
                  <a:moveTo>
                    <a:pt x="7811998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3905999" y="375843"/>
                  </a:lnTo>
                  <a:lnTo>
                    <a:pt x="7811998" y="375843"/>
                  </a:lnTo>
                  <a:lnTo>
                    <a:pt x="7811998" y="0"/>
                  </a:lnTo>
                  <a:close/>
                </a:path>
              </a:pathLst>
            </a:custGeom>
            <a:solidFill>
              <a:srgbClr val="D12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79004" y="989177"/>
            <a:ext cx="11087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400" spc="-480" baseline="6944" dirty="0">
                <a:solidFill>
                  <a:srgbClr val="D1282D"/>
                </a:solidFill>
                <a:latin typeface="Gill Sans MT"/>
                <a:cs typeface="Gill Sans MT"/>
              </a:rPr>
              <a:t>S</a:t>
            </a:r>
            <a:r>
              <a:rPr sz="1800" spc="-32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400" spc="-480" baseline="6944" dirty="0">
                <a:solidFill>
                  <a:srgbClr val="D1282D"/>
                </a:solidFill>
                <a:latin typeface="Gill Sans MT"/>
                <a:cs typeface="Gill Sans MT"/>
              </a:rPr>
              <a:t>u</a:t>
            </a:r>
            <a:r>
              <a:rPr sz="1800" spc="-32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400" spc="-480" baseline="6944" dirty="0">
                <a:solidFill>
                  <a:srgbClr val="D1282D"/>
                </a:solidFill>
                <a:latin typeface="Gill Sans MT"/>
                <a:cs typeface="Gill Sans MT"/>
              </a:rPr>
              <a:t>b</a:t>
            </a:r>
            <a:r>
              <a:rPr sz="1800" spc="-320" dirty="0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r>
              <a:rPr sz="2400" spc="-480" baseline="6944" dirty="0">
                <a:solidFill>
                  <a:srgbClr val="D1282D"/>
                </a:solidFill>
                <a:latin typeface="Gill Sans MT"/>
                <a:cs typeface="Gill Sans MT"/>
              </a:rPr>
              <a:t>t</a:t>
            </a:r>
            <a:r>
              <a:rPr sz="1800" spc="-32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400" spc="-480" baseline="6944" dirty="0">
                <a:solidFill>
                  <a:srgbClr val="D1282D"/>
                </a:solidFill>
                <a:latin typeface="Gill Sans MT"/>
                <a:cs typeface="Gill Sans MT"/>
              </a:rPr>
              <a:t>ít</a:t>
            </a:r>
            <a:r>
              <a:rPr sz="1800" spc="-32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400" spc="-480" baseline="6944" dirty="0">
                <a:solidFill>
                  <a:srgbClr val="D1282D"/>
                </a:solidFill>
                <a:latin typeface="Gill Sans MT"/>
                <a:cs typeface="Gill Sans MT"/>
              </a:rPr>
              <a:t>u</a:t>
            </a:r>
            <a:r>
              <a:rPr sz="1800" spc="-32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400" spc="-480" baseline="6944" dirty="0">
                <a:solidFill>
                  <a:srgbClr val="D1282D"/>
                </a:solidFill>
                <a:latin typeface="Gill Sans MT"/>
                <a:cs typeface="Gill Sans MT"/>
              </a:rPr>
              <a:t>l</a:t>
            </a:r>
            <a:r>
              <a:rPr sz="1800" spc="-32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400" spc="-480" baseline="6944" dirty="0">
                <a:solidFill>
                  <a:srgbClr val="D1282D"/>
                </a:solidFill>
                <a:latin typeface="Gill Sans MT"/>
                <a:cs typeface="Gill Sans MT"/>
              </a:rPr>
              <a:t>o</a:t>
            </a:r>
            <a:r>
              <a:rPr sz="1800" spc="-320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400" spc="-480" baseline="6944" dirty="0">
                <a:solidFill>
                  <a:srgbClr val="D1282D"/>
                </a:solidFill>
                <a:latin typeface="Gill Sans MT"/>
                <a:cs typeface="Gill Sans MT"/>
              </a:rPr>
              <a:t>1</a:t>
            </a:r>
            <a:r>
              <a:rPr sz="1800" spc="-320" dirty="0">
                <a:solidFill>
                  <a:srgbClr val="FFFFFF"/>
                </a:solidFill>
                <a:latin typeface="Gill Sans MT"/>
                <a:cs typeface="Gill Sans MT"/>
              </a:rPr>
              <a:t>ias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-355" y="395274"/>
            <a:ext cx="8809355" cy="561975"/>
          </a:xfrm>
          <a:custGeom>
            <a:avLst/>
            <a:gdLst/>
            <a:ahLst/>
            <a:cxnLst/>
            <a:rect l="l" t="t" r="r" b="b"/>
            <a:pathLst>
              <a:path w="8809355" h="561975">
                <a:moveTo>
                  <a:pt x="8808834" y="0"/>
                </a:moveTo>
                <a:lnTo>
                  <a:pt x="0" y="0"/>
                </a:lnTo>
                <a:lnTo>
                  <a:pt x="0" y="561606"/>
                </a:lnTo>
                <a:lnTo>
                  <a:pt x="4404601" y="561606"/>
                </a:lnTo>
                <a:lnTo>
                  <a:pt x="8808834" y="561606"/>
                </a:lnTo>
                <a:lnTo>
                  <a:pt x="8808834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991704" y="426503"/>
            <a:ext cx="266890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Gill Sans Ultra Bold"/>
                <a:cs typeface="Gill Sans Ultra Bold"/>
              </a:rPr>
              <a:t>Bi</a:t>
            </a:r>
            <a:r>
              <a:rPr sz="2800" b="1" spc="-45" dirty="0">
                <a:latin typeface="Gill Sans Ultra Bold"/>
                <a:cs typeface="Gill Sans Ultra Bold"/>
              </a:rPr>
              <a:t>b</a:t>
            </a:r>
            <a:r>
              <a:rPr sz="2800" b="1" spc="-5" dirty="0">
                <a:latin typeface="Gill Sans Ultra Bold"/>
                <a:cs typeface="Gill Sans Ultra Bold"/>
              </a:rPr>
              <a:t>l</a:t>
            </a:r>
            <a:r>
              <a:rPr sz="2800" b="1" dirty="0">
                <a:latin typeface="Gill Sans Ultra Bold"/>
                <a:cs typeface="Gill Sans Ultra Bold"/>
              </a:rPr>
              <a:t>i</a:t>
            </a:r>
            <a:r>
              <a:rPr sz="2800" b="1" spc="-40" dirty="0">
                <a:latin typeface="Gill Sans Ultra Bold"/>
                <a:cs typeface="Gill Sans Ultra Bold"/>
              </a:rPr>
              <a:t>o</a:t>
            </a:r>
            <a:r>
              <a:rPr sz="2800" b="1" spc="15" dirty="0">
                <a:latin typeface="Gill Sans Ultra Bold"/>
                <a:cs typeface="Gill Sans Ultra Bold"/>
              </a:rPr>
              <a:t>g</a:t>
            </a:r>
            <a:r>
              <a:rPr sz="2800" b="1" spc="-85" dirty="0">
                <a:latin typeface="Gill Sans Ultra Bold"/>
                <a:cs typeface="Gill Sans Ultra Bold"/>
              </a:rPr>
              <a:t>r</a:t>
            </a:r>
            <a:r>
              <a:rPr sz="2800" b="1" spc="5" dirty="0">
                <a:latin typeface="Gill Sans Ultra Bold"/>
                <a:cs typeface="Gill Sans Ultra Bold"/>
              </a:rPr>
              <a:t>af</a:t>
            </a:r>
            <a:r>
              <a:rPr sz="2800" b="1" spc="-5" dirty="0">
                <a:latin typeface="Gill Sans Ultra Bold"/>
                <a:cs typeface="Gill Sans Ultra Bold"/>
              </a:rPr>
              <a:t>ía</a:t>
            </a:r>
            <a:endParaRPr sz="2800">
              <a:latin typeface="Gill Sans Ultra Bold"/>
              <a:cs typeface="Gill Sans Ultra Bol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0004" y="1799996"/>
            <a:ext cx="7200265" cy="1260475"/>
          </a:xfrm>
          <a:prstGeom prst="rect">
            <a:avLst/>
          </a:prstGeom>
          <a:ln w="9359">
            <a:solidFill>
              <a:srgbClr val="C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0805" marR="75565" algn="just">
              <a:lnSpc>
                <a:spcPct val="100000"/>
              </a:lnSpc>
              <a:spcBef>
                <a:spcPts val="355"/>
              </a:spcBef>
            </a:pPr>
            <a:r>
              <a:rPr sz="2400" spc="5" dirty="0">
                <a:latin typeface="Gill Sans MT"/>
                <a:cs typeface="Gill Sans MT"/>
              </a:rPr>
              <a:t>Martín </a:t>
            </a:r>
            <a:r>
              <a:rPr sz="2400" spc="-15" dirty="0">
                <a:latin typeface="Gill Sans MT"/>
                <a:cs typeface="Gill Sans MT"/>
              </a:rPr>
              <a:t>Peña, </a:t>
            </a:r>
            <a:r>
              <a:rPr sz="2400" spc="-5" dirty="0">
                <a:latin typeface="Gill Sans MT"/>
                <a:cs typeface="Gill Sans MT"/>
              </a:rPr>
              <a:t>M.L.; Díaz </a:t>
            </a:r>
            <a:r>
              <a:rPr sz="2400" spc="-20" dirty="0">
                <a:latin typeface="Gill Sans MT"/>
                <a:cs typeface="Gill Sans MT"/>
              </a:rPr>
              <a:t>Garrido, </a:t>
            </a:r>
            <a:r>
              <a:rPr sz="2400" dirty="0">
                <a:latin typeface="Gill Sans MT"/>
                <a:cs typeface="Gill Sans MT"/>
              </a:rPr>
              <a:t>E. (2016): </a:t>
            </a:r>
            <a:r>
              <a:rPr sz="2400" spc="-5" dirty="0">
                <a:latin typeface="Gill Sans MT"/>
                <a:cs typeface="Gill Sans MT"/>
              </a:rPr>
              <a:t>“</a:t>
            </a:r>
            <a:r>
              <a:rPr sz="2400" i="1" spc="-5" dirty="0">
                <a:latin typeface="Gill Sans MT"/>
                <a:cs typeface="Gill Sans MT"/>
              </a:rPr>
              <a:t>Fundamentos </a:t>
            </a:r>
            <a:r>
              <a:rPr sz="2400" i="1" spc="-655" dirty="0">
                <a:latin typeface="Gill Sans MT"/>
                <a:cs typeface="Gill Sans MT"/>
              </a:rPr>
              <a:t> </a:t>
            </a:r>
            <a:r>
              <a:rPr sz="2400" i="1" dirty="0">
                <a:latin typeface="Gill Sans MT"/>
                <a:cs typeface="Gill Sans MT"/>
              </a:rPr>
              <a:t>de</a:t>
            </a:r>
            <a:r>
              <a:rPr sz="2400" i="1" spc="5" dirty="0">
                <a:latin typeface="Gill Sans MT"/>
                <a:cs typeface="Gill Sans MT"/>
              </a:rPr>
              <a:t> </a:t>
            </a:r>
            <a:r>
              <a:rPr sz="2400" i="1" spc="-5" dirty="0">
                <a:latin typeface="Gill Sans MT"/>
                <a:cs typeface="Gill Sans MT"/>
              </a:rPr>
              <a:t>Dirección</a:t>
            </a:r>
            <a:r>
              <a:rPr sz="2400" i="1" dirty="0">
                <a:latin typeface="Gill Sans MT"/>
                <a:cs typeface="Gill Sans MT"/>
              </a:rPr>
              <a:t> </a:t>
            </a:r>
            <a:r>
              <a:rPr sz="2400" i="1" spc="-5" dirty="0">
                <a:latin typeface="Gill Sans MT"/>
                <a:cs typeface="Gill Sans MT"/>
              </a:rPr>
              <a:t>de</a:t>
            </a:r>
            <a:r>
              <a:rPr sz="2400" i="1" dirty="0">
                <a:latin typeface="Gill Sans MT"/>
                <a:cs typeface="Gill Sans MT"/>
              </a:rPr>
              <a:t> </a:t>
            </a:r>
            <a:r>
              <a:rPr sz="2400" i="1" spc="-5" dirty="0">
                <a:latin typeface="Gill Sans MT"/>
                <a:cs typeface="Gill Sans MT"/>
              </a:rPr>
              <a:t>Operaciones</a:t>
            </a:r>
            <a:r>
              <a:rPr sz="2400" i="1" dirty="0">
                <a:latin typeface="Gill Sans MT"/>
                <a:cs typeface="Gill Sans MT"/>
              </a:rPr>
              <a:t> en</a:t>
            </a:r>
            <a:r>
              <a:rPr sz="2400" i="1" spc="5" dirty="0">
                <a:latin typeface="Gill Sans MT"/>
                <a:cs typeface="Gill Sans MT"/>
              </a:rPr>
              <a:t> </a:t>
            </a:r>
            <a:r>
              <a:rPr sz="2400" i="1" spc="-5" dirty="0">
                <a:latin typeface="Gill Sans MT"/>
                <a:cs typeface="Gill Sans MT"/>
              </a:rPr>
              <a:t>Empresas</a:t>
            </a:r>
            <a:r>
              <a:rPr sz="2400" i="1" dirty="0">
                <a:latin typeface="Gill Sans MT"/>
                <a:cs typeface="Gill Sans MT"/>
              </a:rPr>
              <a:t> de</a:t>
            </a:r>
            <a:r>
              <a:rPr sz="2400" i="1" spc="5" dirty="0">
                <a:latin typeface="Gill Sans MT"/>
                <a:cs typeface="Gill Sans MT"/>
              </a:rPr>
              <a:t> Servicios”. </a:t>
            </a:r>
            <a:r>
              <a:rPr sz="2400" i="1" spc="-65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E</a:t>
            </a:r>
            <a:r>
              <a:rPr sz="2400" spc="-5" dirty="0">
                <a:latin typeface="Gill Sans MT"/>
                <a:cs typeface="Gill Sans MT"/>
              </a:rPr>
              <a:t>d</a:t>
            </a:r>
            <a:r>
              <a:rPr sz="2400" dirty="0">
                <a:latin typeface="Gill Sans MT"/>
                <a:cs typeface="Gill Sans MT"/>
              </a:rPr>
              <a:t>i</a:t>
            </a:r>
            <a:r>
              <a:rPr sz="2400" spc="5" dirty="0">
                <a:latin typeface="Gill Sans MT"/>
                <a:cs typeface="Gill Sans MT"/>
              </a:rPr>
              <a:t>t</a:t>
            </a:r>
            <a:r>
              <a:rPr sz="2400" spc="-5" dirty="0">
                <a:latin typeface="Gill Sans MT"/>
                <a:cs typeface="Gill Sans MT"/>
              </a:rPr>
              <a:t>o</a:t>
            </a:r>
            <a:r>
              <a:rPr sz="2400" spc="-10" dirty="0">
                <a:latin typeface="Gill Sans MT"/>
                <a:cs typeface="Gill Sans MT"/>
              </a:rPr>
              <a:t>r</a:t>
            </a:r>
            <a:r>
              <a:rPr sz="2400" dirty="0">
                <a:latin typeface="Gill Sans MT"/>
                <a:cs typeface="Gill Sans MT"/>
              </a:rPr>
              <a:t>i</a:t>
            </a:r>
            <a:r>
              <a:rPr sz="2400" spc="-5" dirty="0">
                <a:latin typeface="Gill Sans MT"/>
                <a:cs typeface="Gill Sans MT"/>
              </a:rPr>
              <a:t>a</a:t>
            </a:r>
            <a:r>
              <a:rPr sz="2400" dirty="0">
                <a:latin typeface="Gill Sans MT"/>
                <a:cs typeface="Gill Sans MT"/>
              </a:rPr>
              <a:t>l ES</a:t>
            </a:r>
            <a:r>
              <a:rPr sz="2400" spc="5" dirty="0">
                <a:latin typeface="Gill Sans MT"/>
                <a:cs typeface="Gill Sans MT"/>
              </a:rPr>
              <a:t>I</a:t>
            </a:r>
            <a:r>
              <a:rPr sz="2400" dirty="0">
                <a:latin typeface="Gill Sans MT"/>
                <a:cs typeface="Gill Sans MT"/>
              </a:rPr>
              <a:t>C:</a:t>
            </a:r>
            <a:r>
              <a:rPr sz="2400" spc="-23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Ma</a:t>
            </a:r>
            <a:r>
              <a:rPr sz="2400" spc="5" dirty="0">
                <a:latin typeface="Gill Sans MT"/>
                <a:cs typeface="Gill Sans MT"/>
              </a:rPr>
              <a:t>d</a:t>
            </a:r>
            <a:r>
              <a:rPr sz="2400" spc="-10" dirty="0">
                <a:latin typeface="Gill Sans MT"/>
                <a:cs typeface="Gill Sans MT"/>
              </a:rPr>
              <a:t>r</a:t>
            </a:r>
            <a:r>
              <a:rPr sz="2400" dirty="0">
                <a:latin typeface="Gill Sans MT"/>
                <a:cs typeface="Gill Sans MT"/>
              </a:rPr>
              <a:t>i</a:t>
            </a:r>
            <a:r>
              <a:rPr sz="2400" spc="15" dirty="0">
                <a:latin typeface="Gill Sans MT"/>
                <a:cs typeface="Gill Sans MT"/>
              </a:rPr>
              <a:t>d</a:t>
            </a:r>
            <a:r>
              <a:rPr sz="1100" i="1" dirty="0">
                <a:latin typeface="Gill Sans MT"/>
                <a:cs typeface="Gill Sans MT"/>
              </a:rPr>
              <a:t>.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859997" y="6047994"/>
            <a:ext cx="4140200" cy="540385"/>
          </a:xfrm>
          <a:custGeom>
            <a:avLst/>
            <a:gdLst/>
            <a:ahLst/>
            <a:cxnLst/>
            <a:rect l="l" t="t" r="r" b="b"/>
            <a:pathLst>
              <a:path w="4140200" h="540384">
                <a:moveTo>
                  <a:pt x="2069998" y="540003"/>
                </a:moveTo>
                <a:lnTo>
                  <a:pt x="0" y="540003"/>
                </a:lnTo>
                <a:lnTo>
                  <a:pt x="0" y="0"/>
                </a:lnTo>
                <a:lnTo>
                  <a:pt x="4139996" y="0"/>
                </a:lnTo>
                <a:lnTo>
                  <a:pt x="4139996" y="540003"/>
                </a:lnTo>
                <a:lnTo>
                  <a:pt x="2069998" y="54000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927059" y="5365694"/>
            <a:ext cx="6855459" cy="1136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2605" marR="1729739" indent="-510540">
              <a:lnSpc>
                <a:spcPct val="108200"/>
              </a:lnSpc>
              <a:spcBef>
                <a:spcPts val="100"/>
              </a:spcBef>
            </a:pPr>
            <a:r>
              <a:rPr sz="1100" spc="-10" dirty="0">
                <a:latin typeface="Calibri"/>
                <a:cs typeface="Calibri"/>
              </a:rPr>
              <a:t>DIAZ-GARRIDO,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ELOÍSA; MARTÍN-PEÑA,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MARÍA LUZ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(2022). Este obra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está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bajo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una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licencia </a:t>
            </a:r>
            <a:r>
              <a:rPr sz="1100" spc="-5" dirty="0">
                <a:solidFill>
                  <a:srgbClr val="0562C1"/>
                </a:solid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de</a:t>
            </a:r>
            <a:r>
              <a:rPr sz="1100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Creative</a:t>
            </a:r>
            <a:r>
              <a:rPr sz="1100" u="sng" spc="-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Commons Reconocimiento-CompartirIgual</a:t>
            </a:r>
            <a:r>
              <a:rPr sz="1100" u="sng" spc="1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4.0</a:t>
            </a:r>
            <a:r>
              <a:rPr sz="1100" u="sng" spc="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Internacional</a:t>
            </a:r>
            <a:r>
              <a:rPr sz="1100" spc="-5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>
              <a:latin typeface="Calibri"/>
              <a:cs typeface="Calibri"/>
            </a:endParaRPr>
          </a:p>
          <a:p>
            <a:pPr marL="3145790" algn="ctr">
              <a:lnSpc>
                <a:spcPts val="1545"/>
              </a:lnSpc>
            </a:pPr>
            <a:r>
              <a:rPr sz="1400" b="1" i="1" spc="-5" dirty="0">
                <a:solidFill>
                  <a:srgbClr val="FFFFFF"/>
                </a:solidFill>
                <a:latin typeface="Calibri"/>
                <a:cs typeface="Calibri"/>
              </a:rPr>
              <a:t>Dirección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b="1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-5" dirty="0">
                <a:solidFill>
                  <a:srgbClr val="FFFFFF"/>
                </a:solidFill>
                <a:latin typeface="Calibri"/>
                <a:cs typeface="Calibri"/>
              </a:rPr>
              <a:t>Operaciones</a:t>
            </a:r>
            <a:r>
              <a:rPr sz="1400" b="1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-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-5" dirty="0">
                <a:solidFill>
                  <a:srgbClr val="FFFFFF"/>
                </a:solidFill>
                <a:latin typeface="Calibri"/>
                <a:cs typeface="Calibri"/>
              </a:rPr>
              <a:t>Servicios</a:t>
            </a:r>
            <a:endParaRPr sz="1400">
              <a:latin typeface="Calibri"/>
              <a:cs typeface="Calibri"/>
            </a:endParaRPr>
          </a:p>
          <a:p>
            <a:pPr marL="3145155" algn="ctr">
              <a:lnSpc>
                <a:spcPts val="1545"/>
              </a:lnSpc>
            </a:pPr>
            <a:r>
              <a:rPr sz="1400" b="1" spc="-5" dirty="0">
                <a:solidFill>
                  <a:srgbClr val="C8201E"/>
                </a:solidFill>
                <a:latin typeface="Calibri"/>
                <a:cs typeface="Calibri"/>
              </a:rPr>
              <a:t>Grado</a:t>
            </a:r>
            <a:r>
              <a:rPr sz="1400" b="1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8201E"/>
                </a:solidFill>
                <a:latin typeface="Calibri"/>
                <a:cs typeface="Calibri"/>
              </a:rPr>
              <a:t>en</a:t>
            </a:r>
            <a:r>
              <a:rPr sz="1400" b="1" dirty="0">
                <a:solidFill>
                  <a:srgbClr val="C8201E"/>
                </a:solidFill>
                <a:latin typeface="Calibri"/>
                <a:cs typeface="Calibri"/>
              </a:rPr>
              <a:t> Ciencia</a:t>
            </a:r>
            <a:r>
              <a:rPr sz="1400" b="1" spc="-15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C8201E"/>
                </a:solidFill>
                <a:latin typeface="Calibri"/>
                <a:cs typeface="Calibri"/>
              </a:rPr>
              <a:t>Gestión</a:t>
            </a:r>
            <a:r>
              <a:rPr sz="1400" b="1" dirty="0">
                <a:solidFill>
                  <a:srgbClr val="C8201E"/>
                </a:solidFill>
                <a:latin typeface="Calibri"/>
                <a:cs typeface="Calibri"/>
              </a:rPr>
              <a:t> e</a:t>
            </a:r>
            <a:r>
              <a:rPr sz="1400" b="1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8201E"/>
                </a:solidFill>
                <a:latin typeface="Calibri"/>
                <a:cs typeface="Calibri"/>
              </a:rPr>
              <a:t>Ingeniería</a:t>
            </a:r>
            <a:r>
              <a:rPr sz="1400" b="1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8201E"/>
                </a:solidFill>
                <a:latin typeface="Calibri"/>
                <a:cs typeface="Calibri"/>
              </a:rPr>
              <a:t>de</a:t>
            </a:r>
            <a:r>
              <a:rPr sz="1400" b="1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8201E"/>
                </a:solidFill>
                <a:latin typeface="Calibri"/>
                <a:cs typeface="Calibri"/>
              </a:rPr>
              <a:t>Servicios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0004" y="3347999"/>
            <a:ext cx="7200265" cy="1558290"/>
          </a:xfrm>
          <a:prstGeom prst="rect">
            <a:avLst/>
          </a:prstGeom>
          <a:ln w="9359">
            <a:solidFill>
              <a:srgbClr val="C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55"/>
              </a:spcBef>
            </a:pPr>
            <a:r>
              <a:rPr sz="2400" i="1" spc="-10" dirty="0">
                <a:latin typeface="Gill Sans MT"/>
                <a:cs typeface="Gill Sans MT"/>
              </a:rPr>
              <a:t>Referencias</a:t>
            </a:r>
            <a:r>
              <a:rPr sz="2400" i="1" spc="-15" dirty="0">
                <a:latin typeface="Gill Sans MT"/>
                <a:cs typeface="Gill Sans MT"/>
              </a:rPr>
              <a:t> </a:t>
            </a:r>
            <a:r>
              <a:rPr sz="2400" i="1" dirty="0">
                <a:latin typeface="Gill Sans MT"/>
                <a:cs typeface="Gill Sans MT"/>
              </a:rPr>
              <a:t>complementarias:</a:t>
            </a:r>
            <a:endParaRPr sz="2400">
              <a:latin typeface="Gill Sans MT"/>
              <a:cs typeface="Gill Sans MT"/>
            </a:endParaRPr>
          </a:p>
          <a:p>
            <a:pPr marL="433705" marR="137795">
              <a:lnSpc>
                <a:spcPct val="109900"/>
              </a:lnSpc>
              <a:spcBef>
                <a:spcPts val="484"/>
              </a:spcBef>
            </a:pPr>
            <a:r>
              <a:rPr sz="1800" i="1" dirty="0">
                <a:latin typeface="Gill Sans MT"/>
                <a:cs typeface="Gill Sans MT"/>
              </a:rPr>
              <a:t>- </a:t>
            </a:r>
            <a:r>
              <a:rPr sz="1600" spc="-10" dirty="0">
                <a:latin typeface="Arial"/>
                <a:cs typeface="Arial"/>
              </a:rPr>
              <a:t>Parasuraman, </a:t>
            </a:r>
            <a:r>
              <a:rPr sz="1600" spc="-5" dirty="0">
                <a:latin typeface="Arial"/>
                <a:cs typeface="Arial"/>
              </a:rPr>
              <a:t>A.; Zeithaml, </a:t>
            </a:r>
            <a:r>
              <a:rPr sz="1600" spc="-35" dirty="0">
                <a:latin typeface="Arial"/>
                <a:cs typeface="Arial"/>
              </a:rPr>
              <a:t>V.A.; </a:t>
            </a:r>
            <a:r>
              <a:rPr sz="1600" spc="-25" dirty="0">
                <a:latin typeface="Arial"/>
                <a:cs typeface="Arial"/>
              </a:rPr>
              <a:t>Berry, </a:t>
            </a:r>
            <a:r>
              <a:rPr sz="1600" spc="-5" dirty="0">
                <a:latin typeface="Arial"/>
                <a:cs typeface="Arial"/>
              </a:rPr>
              <a:t>L.L. </a:t>
            </a:r>
            <a:r>
              <a:rPr sz="1600" spc="-10" dirty="0">
                <a:latin typeface="Arial"/>
                <a:cs typeface="Arial"/>
              </a:rPr>
              <a:t>(1985): “A </a:t>
            </a:r>
            <a:r>
              <a:rPr sz="1600" spc="-5" dirty="0">
                <a:latin typeface="Arial"/>
                <a:cs typeface="Arial"/>
              </a:rPr>
              <a:t>conceptual model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of</a:t>
            </a:r>
            <a:r>
              <a:rPr sz="1600" spc="-5" dirty="0">
                <a:latin typeface="Arial"/>
                <a:cs typeface="Arial"/>
              </a:rPr>
              <a:t> Service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Quality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and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its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implications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for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future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research”.</a:t>
            </a:r>
            <a:r>
              <a:rPr sz="1600" spc="8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Journal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of </a:t>
            </a:r>
            <a:r>
              <a:rPr sz="1600" i="1" spc="-5" dirty="0">
                <a:latin typeface="Arial"/>
                <a:cs typeface="Arial"/>
              </a:rPr>
              <a:t> Marketing,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49: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48-62</a:t>
            </a:r>
            <a:r>
              <a:rPr sz="1800" spc="-5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8375" y="4805540"/>
            <a:ext cx="762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dirty="0">
                <a:latin typeface="Gill Sans MT"/>
                <a:cs typeface="Gill Sans MT"/>
              </a:rPr>
              <a:t>.</a:t>
            </a:r>
            <a:endParaRPr sz="20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9156700" cy="6864350"/>
            <a:chOff x="-6350" y="0"/>
            <a:chExt cx="9156700" cy="6864350"/>
          </a:xfrm>
        </p:grpSpPr>
        <p:sp>
          <p:nvSpPr>
            <p:cNvPr id="3" name="object 3"/>
            <p:cNvSpPr/>
            <p:nvPr/>
          </p:nvSpPr>
          <p:spPr>
            <a:xfrm>
              <a:off x="0" y="957237"/>
              <a:ext cx="3150870" cy="375920"/>
            </a:xfrm>
            <a:custGeom>
              <a:avLst/>
              <a:gdLst/>
              <a:ahLst/>
              <a:cxnLst/>
              <a:rect l="l" t="t" r="r" b="b"/>
              <a:pathLst>
                <a:path w="3150870" h="375919">
                  <a:moveTo>
                    <a:pt x="3150717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575358" y="375843"/>
                  </a:lnTo>
                  <a:lnTo>
                    <a:pt x="3150717" y="375843"/>
                  </a:lnTo>
                  <a:lnTo>
                    <a:pt x="3150717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355" y="957237"/>
              <a:ext cx="3556000" cy="375920"/>
            </a:xfrm>
            <a:custGeom>
              <a:avLst/>
              <a:gdLst/>
              <a:ahLst/>
              <a:cxnLst/>
              <a:rect l="l" t="t" r="r" b="b"/>
              <a:pathLst>
                <a:path w="3556000" h="375919">
                  <a:moveTo>
                    <a:pt x="3555720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778038" y="375843"/>
                  </a:lnTo>
                  <a:lnTo>
                    <a:pt x="3555720" y="375843"/>
                  </a:lnTo>
                  <a:lnTo>
                    <a:pt x="3555720" y="0"/>
                  </a:lnTo>
                  <a:close/>
                </a:path>
              </a:pathLst>
            </a:custGeom>
            <a:solidFill>
              <a:srgbClr val="D12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95274"/>
              <a:ext cx="8496935" cy="561975"/>
            </a:xfrm>
            <a:custGeom>
              <a:avLst/>
              <a:gdLst/>
              <a:ahLst/>
              <a:cxnLst/>
              <a:rect l="l" t="t" r="r" b="b"/>
              <a:pathLst>
                <a:path w="8496935" h="561975">
                  <a:moveTo>
                    <a:pt x="8496719" y="0"/>
                  </a:moveTo>
                  <a:lnTo>
                    <a:pt x="0" y="0"/>
                  </a:lnTo>
                  <a:lnTo>
                    <a:pt x="0" y="561606"/>
                  </a:lnTo>
                  <a:lnTo>
                    <a:pt x="4248365" y="561606"/>
                  </a:lnTo>
                  <a:lnTo>
                    <a:pt x="8496719" y="561606"/>
                  </a:lnTo>
                  <a:lnTo>
                    <a:pt x="8496719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97674" y="428294"/>
            <a:ext cx="7651750" cy="83566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76530">
              <a:lnSpc>
                <a:spcPct val="100000"/>
              </a:lnSpc>
              <a:spcBef>
                <a:spcPts val="135"/>
              </a:spcBef>
            </a:pPr>
            <a:r>
              <a:rPr sz="1750" b="1" spc="15" dirty="0">
                <a:solidFill>
                  <a:srgbClr val="FFFFFF"/>
                </a:solidFill>
                <a:latin typeface="Gill Sans Ultra Bold"/>
                <a:cs typeface="Gill Sans Ultra Bold"/>
              </a:rPr>
              <a:t>1.1.</a:t>
            </a:r>
            <a:r>
              <a:rPr sz="1750" b="1" spc="-90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1750" b="1" spc="20" dirty="0">
                <a:solidFill>
                  <a:srgbClr val="FFFFFF"/>
                </a:solidFill>
                <a:latin typeface="Gill Sans Ultra Bold"/>
                <a:cs typeface="Gill Sans Ultra Bold"/>
              </a:rPr>
              <a:t>La</a:t>
            </a:r>
            <a:r>
              <a:rPr sz="1750" b="1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1750" b="1" spc="10" dirty="0">
                <a:solidFill>
                  <a:srgbClr val="FFFFFF"/>
                </a:solidFill>
                <a:latin typeface="Gill Sans Ultra Bold"/>
                <a:cs typeface="Gill Sans Ultra Bold"/>
              </a:rPr>
              <a:t>estrategia</a:t>
            </a:r>
            <a:r>
              <a:rPr sz="1750" b="1" spc="15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1750" b="1" spc="25" dirty="0">
                <a:solidFill>
                  <a:srgbClr val="FFFFFF"/>
                </a:solidFill>
                <a:latin typeface="Gill Sans Ultra Bold"/>
                <a:cs typeface="Gill Sans Ultra Bold"/>
              </a:rPr>
              <a:t>de</a:t>
            </a:r>
            <a:r>
              <a:rPr sz="1750" b="1" spc="15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1750" b="1" spc="10" dirty="0">
                <a:solidFill>
                  <a:srgbClr val="FFFFFF"/>
                </a:solidFill>
                <a:latin typeface="Gill Sans Ultra Bold"/>
                <a:cs typeface="Gill Sans Ultra Bold"/>
              </a:rPr>
              <a:t>operaciones:</a:t>
            </a:r>
            <a:r>
              <a:rPr sz="1750" b="1" spc="-95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1750" b="1" spc="20" dirty="0">
                <a:solidFill>
                  <a:srgbClr val="FFFFFF"/>
                </a:solidFill>
                <a:latin typeface="Gill Sans Ultra Bold"/>
                <a:cs typeface="Gill Sans Ultra Bold"/>
              </a:rPr>
              <a:t>concepto</a:t>
            </a:r>
            <a:r>
              <a:rPr sz="1750" b="1" spc="10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1750" b="1" spc="25" dirty="0">
                <a:solidFill>
                  <a:srgbClr val="FFFFFF"/>
                </a:solidFill>
                <a:latin typeface="Gill Sans Ultra Bold"/>
                <a:cs typeface="Gill Sans Ultra Bold"/>
              </a:rPr>
              <a:t>y</a:t>
            </a:r>
            <a:r>
              <a:rPr sz="1750" b="1" spc="10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1750" b="1" spc="20" dirty="0">
                <a:solidFill>
                  <a:srgbClr val="FFFFFF"/>
                </a:solidFill>
                <a:latin typeface="Gill Sans Ultra Bold"/>
                <a:cs typeface="Gill Sans Ultra Bold"/>
              </a:rPr>
              <a:t>alcance</a:t>
            </a:r>
            <a:endParaRPr sz="1750">
              <a:latin typeface="Gill Sans Ultra Bold"/>
              <a:cs typeface="Gill Sans Ultra Bold"/>
            </a:endParaRPr>
          </a:p>
          <a:p>
            <a:pPr marL="25400">
              <a:lnSpc>
                <a:spcPct val="100000"/>
              </a:lnSpc>
              <a:spcBef>
                <a:spcPts val="740"/>
              </a:spcBef>
            </a:pP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1</a:t>
            </a:r>
            <a:r>
              <a:rPr sz="650" spc="5" dirty="0">
                <a:solidFill>
                  <a:srgbClr val="F1F1F1"/>
                </a:solidFill>
                <a:latin typeface="Gill Sans MT"/>
                <a:cs typeface="Gill Sans MT"/>
              </a:rPr>
              <a:t>.</a:t>
            </a:r>
            <a:r>
              <a:rPr sz="650" spc="-35" dirty="0">
                <a:solidFill>
                  <a:srgbClr val="F1F1F1"/>
                </a:solidFill>
                <a:latin typeface="Gill Sans MT"/>
                <a:cs typeface="Gill Sans MT"/>
              </a:rPr>
              <a:t>C</a:t>
            </a:r>
            <a:r>
              <a:rPr sz="650" spc="-65" dirty="0">
                <a:solidFill>
                  <a:srgbClr val="F1F1F1"/>
                </a:solidFill>
                <a:latin typeface="Gill Sans MT"/>
                <a:cs typeface="Gill Sans MT"/>
              </a:rPr>
              <a:t>A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650" spc="-65" dirty="0">
                <a:solidFill>
                  <a:srgbClr val="F1F1F1"/>
                </a:solidFill>
                <a:latin typeface="Gill Sans MT"/>
                <a:cs typeface="Gill Sans MT"/>
              </a:rPr>
              <a:t>P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U</a:t>
            </a:r>
            <a:r>
              <a:rPr sz="65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114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D</a:t>
            </a:r>
            <a:r>
              <a:rPr sz="650" spc="65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ÓS</a:t>
            </a:r>
            <a:r>
              <a:rPr sz="650" spc="-105" dirty="0">
                <a:solidFill>
                  <a:srgbClr val="F1F1F1"/>
                </a:solidFill>
                <a:latin typeface="Gill Sans MT"/>
                <a:cs typeface="Gill Sans MT"/>
              </a:rPr>
              <a:t>T</a:t>
            </a:r>
            <a:r>
              <a:rPr sz="650" spc="-50" dirty="0">
                <a:solidFill>
                  <a:srgbClr val="F1F1F1"/>
                </a:solidFill>
                <a:latin typeface="Gill Sans MT"/>
                <a:cs typeface="Gill Sans MT"/>
              </a:rPr>
              <a:t>OL</a:t>
            </a: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65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endParaRPr sz="650">
              <a:latin typeface="Gill Sans MT"/>
              <a:cs typeface="Gill Sans MT"/>
            </a:endParaRPr>
          </a:p>
          <a:p>
            <a:pPr marL="506730">
              <a:lnSpc>
                <a:spcPct val="100000"/>
              </a:lnSpc>
              <a:spcBef>
                <a:spcPts val="560"/>
              </a:spcBef>
            </a:pPr>
            <a:r>
              <a:rPr sz="1600" spc="-740" dirty="0">
                <a:solidFill>
                  <a:srgbClr val="D1282D"/>
                </a:solidFill>
                <a:latin typeface="Gill Sans MT"/>
                <a:cs typeface="Gill Sans MT"/>
              </a:rPr>
              <a:t>S</a:t>
            </a:r>
            <a:r>
              <a:rPr sz="2700" b="1" spc="-862" baseline="-6172" dirty="0">
                <a:solidFill>
                  <a:srgbClr val="FFFFFF"/>
                </a:solidFill>
                <a:latin typeface="Gill Sans Ultra Bold"/>
                <a:cs typeface="Gill Sans Ultra Bold"/>
              </a:rPr>
              <a:t>E</a:t>
            </a:r>
            <a:r>
              <a:rPr sz="1600" spc="-245" dirty="0">
                <a:solidFill>
                  <a:srgbClr val="D1282D"/>
                </a:solidFill>
                <a:latin typeface="Gill Sans MT"/>
                <a:cs typeface="Gill Sans MT"/>
              </a:rPr>
              <a:t>u</a:t>
            </a:r>
            <a:r>
              <a:rPr sz="2700" b="1" spc="-780" baseline="-6172" dirty="0">
                <a:solidFill>
                  <a:srgbClr val="FFFFFF"/>
                </a:solidFill>
                <a:latin typeface="Gill Sans Ultra Bold"/>
                <a:cs typeface="Gill Sans Ultra Bold"/>
              </a:rPr>
              <a:t>l</a:t>
            </a:r>
            <a:r>
              <a:rPr sz="1600" dirty="0">
                <a:solidFill>
                  <a:srgbClr val="D1282D"/>
                </a:solidFill>
                <a:latin typeface="Gill Sans MT"/>
                <a:cs typeface="Gill Sans MT"/>
              </a:rPr>
              <a:t>b</a:t>
            </a:r>
            <a:r>
              <a:rPr sz="1600" spc="-229" dirty="0">
                <a:solidFill>
                  <a:srgbClr val="D1282D"/>
                </a:solidFill>
                <a:latin typeface="Gill Sans MT"/>
                <a:cs typeface="Gill Sans MT"/>
              </a:rPr>
              <a:t>t</a:t>
            </a:r>
            <a:r>
              <a:rPr sz="2700" b="1" spc="-1612" baseline="-6172" dirty="0">
                <a:solidFill>
                  <a:srgbClr val="FFFFFF"/>
                </a:solidFill>
                <a:latin typeface="Gill Sans Ultra Bold"/>
                <a:cs typeface="Gill Sans Ultra Bold"/>
              </a:rPr>
              <a:t>a</a:t>
            </a:r>
            <a:r>
              <a:rPr sz="1600" spc="-10" dirty="0">
                <a:solidFill>
                  <a:srgbClr val="D1282D"/>
                </a:solidFill>
                <a:latin typeface="Gill Sans MT"/>
                <a:cs typeface="Gill Sans MT"/>
              </a:rPr>
              <a:t>ít</a:t>
            </a:r>
            <a:r>
              <a:rPr sz="1600" spc="-620" dirty="0">
                <a:solidFill>
                  <a:srgbClr val="D1282D"/>
                </a:solidFill>
                <a:latin typeface="Gill Sans MT"/>
                <a:cs typeface="Gill Sans MT"/>
              </a:rPr>
              <a:t>u</a:t>
            </a:r>
            <a:r>
              <a:rPr sz="2700" b="1" spc="-217" baseline="-6172" dirty="0">
                <a:solidFill>
                  <a:srgbClr val="FFFFFF"/>
                </a:solidFill>
                <a:latin typeface="Gill Sans Ultra Bold"/>
                <a:cs typeface="Gill Sans Ultra Bold"/>
              </a:rPr>
              <a:t>l</a:t>
            </a:r>
            <a:r>
              <a:rPr sz="1600" spc="-215" dirty="0">
                <a:solidFill>
                  <a:srgbClr val="D1282D"/>
                </a:solidFill>
                <a:latin typeface="Gill Sans MT"/>
                <a:cs typeface="Gill Sans MT"/>
              </a:rPr>
              <a:t>l</a:t>
            </a:r>
            <a:r>
              <a:rPr sz="2700" b="1" spc="-1470" baseline="-6172" dirty="0">
                <a:solidFill>
                  <a:srgbClr val="FFFFFF"/>
                </a:solidFill>
                <a:latin typeface="Gill Sans Ultra Bold"/>
                <a:cs typeface="Gill Sans Ultra Bold"/>
              </a:rPr>
              <a:t>c</a:t>
            </a:r>
            <a:r>
              <a:rPr sz="1600" spc="75" dirty="0">
                <a:solidFill>
                  <a:srgbClr val="D1282D"/>
                </a:solidFill>
                <a:latin typeface="Gill Sans MT"/>
                <a:cs typeface="Gill Sans MT"/>
              </a:rPr>
              <a:t>o</a:t>
            </a:r>
            <a:r>
              <a:rPr sz="2700" b="1" spc="-1387" baseline="-6172" dirty="0">
                <a:solidFill>
                  <a:srgbClr val="FFFFFF"/>
                </a:solidFill>
                <a:latin typeface="Gill Sans Ultra Bold"/>
                <a:cs typeface="Gill Sans Ultra Bold"/>
              </a:rPr>
              <a:t>a</a:t>
            </a:r>
            <a:r>
              <a:rPr sz="1600" spc="-5" dirty="0">
                <a:solidFill>
                  <a:srgbClr val="D1282D"/>
                </a:solidFill>
                <a:latin typeface="Gill Sans MT"/>
                <a:cs typeface="Gill Sans MT"/>
              </a:rPr>
              <a:t>1</a:t>
            </a:r>
            <a:r>
              <a:rPr sz="1600" spc="-325" dirty="0">
                <a:solidFill>
                  <a:srgbClr val="D1282D"/>
                </a:solidFill>
                <a:latin typeface="Gill Sans MT"/>
                <a:cs typeface="Gill Sans MT"/>
              </a:rPr>
              <a:t> </a:t>
            </a:r>
            <a:r>
              <a:rPr sz="2700" b="1" spc="-15" baseline="-6172" dirty="0">
                <a:solidFill>
                  <a:srgbClr val="FFFFFF"/>
                </a:solidFill>
                <a:latin typeface="Gill Sans Ultra Bold"/>
                <a:cs typeface="Gill Sans Ultra Bold"/>
              </a:rPr>
              <a:t>n</a:t>
            </a:r>
            <a:r>
              <a:rPr sz="2700" b="1" spc="-30" baseline="-6172" dirty="0">
                <a:solidFill>
                  <a:srgbClr val="FFFFFF"/>
                </a:solidFill>
                <a:latin typeface="Gill Sans Ultra Bold"/>
                <a:cs typeface="Gill Sans Ultra Bold"/>
              </a:rPr>
              <a:t>c</a:t>
            </a:r>
            <a:r>
              <a:rPr sz="2700" b="1" spc="-7" baseline="-6172" dirty="0">
                <a:solidFill>
                  <a:srgbClr val="FFFFFF"/>
                </a:solidFill>
                <a:latin typeface="Gill Sans Ultra Bold"/>
                <a:cs typeface="Gill Sans Ultra Bold"/>
              </a:rPr>
              <a:t>e</a:t>
            </a:r>
            <a:endParaRPr sz="2700" baseline="-6172">
              <a:latin typeface="Gill Sans Ultra Bold"/>
              <a:cs typeface="Gill Sans Ultra Bol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3682" y="1567078"/>
            <a:ext cx="8809355" cy="456565"/>
          </a:xfrm>
          <a:custGeom>
            <a:avLst/>
            <a:gdLst/>
            <a:ahLst/>
            <a:cxnLst/>
            <a:rect l="l" t="t" r="r" b="b"/>
            <a:pathLst>
              <a:path w="8809355" h="456564">
                <a:moveTo>
                  <a:pt x="8808834" y="0"/>
                </a:moveTo>
                <a:lnTo>
                  <a:pt x="0" y="0"/>
                </a:lnTo>
                <a:lnTo>
                  <a:pt x="0" y="456476"/>
                </a:lnTo>
                <a:lnTo>
                  <a:pt x="4404601" y="456476"/>
                </a:lnTo>
                <a:lnTo>
                  <a:pt x="8808834" y="456476"/>
                </a:lnTo>
                <a:lnTo>
                  <a:pt x="8808834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3682" y="1567078"/>
            <a:ext cx="8809355" cy="456565"/>
          </a:xfrm>
          <a:prstGeom prst="rect">
            <a:avLst/>
          </a:prstGeom>
          <a:ln w="9359">
            <a:solidFill>
              <a:srgbClr val="D1282D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381000">
              <a:lnSpc>
                <a:spcPct val="100000"/>
              </a:lnSpc>
              <a:spcBef>
                <a:spcPts val="36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a)</a:t>
            </a:r>
            <a:r>
              <a:rPr sz="2400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Relaciones con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clientes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 y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 fidelización/personalización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1814" y="2055850"/>
            <a:ext cx="7766684" cy="2723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67839">
              <a:lnSpc>
                <a:spcPct val="100000"/>
              </a:lnSpc>
              <a:spcBef>
                <a:spcPts val="100"/>
              </a:spcBef>
            </a:pPr>
            <a:r>
              <a:rPr sz="2000" b="1" i="1" spc="-5" dirty="0">
                <a:solidFill>
                  <a:srgbClr val="C00000"/>
                </a:solidFill>
                <a:latin typeface="Comic Sans MS"/>
                <a:cs typeface="Comic Sans MS"/>
              </a:rPr>
              <a:t>Nivel</a:t>
            </a:r>
            <a:r>
              <a:rPr sz="2000" b="1" i="1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b="1" i="1" spc="-5" dirty="0">
                <a:solidFill>
                  <a:srgbClr val="C00000"/>
                </a:solidFill>
                <a:latin typeface="Comic Sans MS"/>
                <a:cs typeface="Comic Sans MS"/>
              </a:rPr>
              <a:t>personalización </a:t>
            </a:r>
            <a:r>
              <a:rPr sz="2000" b="1" i="1" dirty="0">
                <a:solidFill>
                  <a:srgbClr val="C00000"/>
                </a:solidFill>
                <a:latin typeface="Comic Sans MS"/>
                <a:cs typeface="Comic Sans MS"/>
              </a:rPr>
              <a:t>características</a:t>
            </a:r>
            <a:r>
              <a:rPr sz="2000" b="1" i="1" spc="-1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b="1" i="1" spc="-5" dirty="0">
                <a:solidFill>
                  <a:srgbClr val="C00000"/>
                </a:solidFill>
                <a:latin typeface="Comic Sans MS"/>
                <a:cs typeface="Comic Sans MS"/>
              </a:rPr>
              <a:t>del</a:t>
            </a:r>
            <a:r>
              <a:rPr sz="2000" b="1" i="1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b="1" i="1" spc="-5" dirty="0">
                <a:solidFill>
                  <a:srgbClr val="C00000"/>
                </a:solidFill>
                <a:latin typeface="Comic Sans MS"/>
                <a:cs typeface="Comic Sans MS"/>
              </a:rPr>
              <a:t>servicio</a:t>
            </a:r>
            <a:endParaRPr sz="20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450">
              <a:latin typeface="Comic Sans MS"/>
              <a:cs typeface="Comic Sans MS"/>
            </a:endParaRPr>
          </a:p>
          <a:p>
            <a:pPr marL="12700" marR="6701155" indent="-3175" algn="ctr">
              <a:lnSpc>
                <a:spcPct val="116500"/>
              </a:lnSpc>
              <a:spcBef>
                <a:spcPts val="5"/>
              </a:spcBef>
            </a:pPr>
            <a:r>
              <a:rPr sz="2000" b="1" i="1" spc="-5" dirty="0">
                <a:solidFill>
                  <a:srgbClr val="C00000"/>
                </a:solidFill>
                <a:latin typeface="Comic Sans MS"/>
                <a:cs typeface="Comic Sans MS"/>
              </a:rPr>
              <a:t>Nivel de </a:t>
            </a:r>
            <a:r>
              <a:rPr sz="2000" b="1" i="1" spc="-85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Comic Sans MS"/>
                <a:cs typeface="Comic Sans MS"/>
              </a:rPr>
              <a:t>c</a:t>
            </a:r>
            <a:r>
              <a:rPr sz="2000" b="1" i="1" spc="5" dirty="0">
                <a:solidFill>
                  <a:srgbClr val="C00000"/>
                </a:solidFill>
                <a:latin typeface="Comic Sans MS"/>
                <a:cs typeface="Comic Sans MS"/>
              </a:rPr>
              <a:t>o</a:t>
            </a:r>
            <a:r>
              <a:rPr sz="2000" b="1" i="1" spc="-10" dirty="0">
                <a:solidFill>
                  <a:srgbClr val="C00000"/>
                </a:solidFill>
                <a:latin typeface="Comic Sans MS"/>
                <a:cs typeface="Comic Sans MS"/>
              </a:rPr>
              <a:t>n</a:t>
            </a:r>
            <a:r>
              <a:rPr sz="2000" b="1" i="1" spc="5" dirty="0">
                <a:solidFill>
                  <a:srgbClr val="C00000"/>
                </a:solidFill>
                <a:latin typeface="Comic Sans MS"/>
                <a:cs typeface="Comic Sans MS"/>
              </a:rPr>
              <a:t>t</a:t>
            </a:r>
            <a:r>
              <a:rPr sz="2000" b="1" i="1" spc="-5" dirty="0">
                <a:solidFill>
                  <a:srgbClr val="C00000"/>
                </a:solidFill>
                <a:latin typeface="Comic Sans MS"/>
                <a:cs typeface="Comic Sans MS"/>
              </a:rPr>
              <a:t>a</a:t>
            </a:r>
            <a:r>
              <a:rPr sz="2000" b="1" i="1" spc="10" dirty="0">
                <a:solidFill>
                  <a:srgbClr val="C00000"/>
                </a:solidFill>
                <a:latin typeface="Comic Sans MS"/>
                <a:cs typeface="Comic Sans MS"/>
              </a:rPr>
              <a:t>c</a:t>
            </a:r>
            <a:r>
              <a:rPr sz="2000" b="1" i="1" spc="5" dirty="0">
                <a:solidFill>
                  <a:srgbClr val="C00000"/>
                </a:solidFill>
                <a:latin typeface="Comic Sans MS"/>
                <a:cs typeface="Comic Sans MS"/>
              </a:rPr>
              <a:t>t</a:t>
            </a:r>
            <a:r>
              <a:rPr sz="2000" b="1" i="1" dirty="0">
                <a:solidFill>
                  <a:srgbClr val="C00000"/>
                </a:solidFill>
                <a:latin typeface="Comic Sans MS"/>
                <a:cs typeface="Comic Sans MS"/>
              </a:rPr>
              <a:t>o  </a:t>
            </a:r>
            <a:r>
              <a:rPr sz="2000" b="1" i="1" spc="-5" dirty="0">
                <a:solidFill>
                  <a:srgbClr val="C00000"/>
                </a:solidFill>
                <a:latin typeface="Comic Sans MS"/>
                <a:cs typeface="Comic Sans MS"/>
              </a:rPr>
              <a:t>personal </a:t>
            </a:r>
            <a:r>
              <a:rPr sz="2000" b="1" i="1" spc="-85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Comic Sans MS"/>
                <a:cs typeface="Comic Sans MS"/>
              </a:rPr>
              <a:t>con </a:t>
            </a:r>
            <a:r>
              <a:rPr sz="2000" b="1" i="1" spc="-5" dirty="0">
                <a:solidFill>
                  <a:srgbClr val="C00000"/>
                </a:solidFill>
                <a:latin typeface="Comic Sans MS"/>
                <a:cs typeface="Comic Sans MS"/>
              </a:rPr>
              <a:t>el </a:t>
            </a:r>
            <a:r>
              <a:rPr sz="2000" b="1" i="1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b="1" i="1" spc="-5" dirty="0">
                <a:solidFill>
                  <a:srgbClr val="C00000"/>
                </a:solidFill>
                <a:latin typeface="Comic Sans MS"/>
                <a:cs typeface="Comic Sans MS"/>
              </a:rPr>
              <a:t>cliente</a:t>
            </a:r>
            <a:endParaRPr sz="2000">
              <a:latin typeface="Comic Sans MS"/>
              <a:cs typeface="Comic Sans MS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931619" y="2420861"/>
          <a:ext cx="6878320" cy="33750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0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2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7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5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400" spc="-5" dirty="0">
                          <a:latin typeface="Comic Sans MS"/>
                          <a:cs typeface="Comic Sans MS"/>
                        </a:rPr>
                        <a:t>Alto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400" spc="-10" dirty="0">
                          <a:latin typeface="Comic Sans MS"/>
                          <a:cs typeface="Comic Sans MS"/>
                        </a:rPr>
                        <a:t>Bajo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77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0"/>
                        </a:spcBef>
                      </a:pPr>
                      <a:r>
                        <a:rPr sz="2400" spc="-5" dirty="0">
                          <a:latin typeface="Comic Sans MS"/>
                          <a:cs typeface="Comic Sans MS"/>
                        </a:rPr>
                        <a:t>Alto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619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14350" marR="509270" indent="215900">
                        <a:lnSpc>
                          <a:spcPts val="2320"/>
                        </a:lnSpc>
                        <a:spcBef>
                          <a:spcPts val="1964"/>
                        </a:spcBef>
                      </a:pPr>
                      <a:r>
                        <a:rPr sz="2000" spc="5" dirty="0">
                          <a:latin typeface="Gill Sans MT"/>
                          <a:cs typeface="Gill Sans MT"/>
                        </a:rPr>
                        <a:t>Servicios </a:t>
                      </a:r>
                      <a:r>
                        <a:rPr sz="2000" spc="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000" spc="5" dirty="0">
                          <a:latin typeface="Gill Sans MT"/>
                          <a:cs typeface="Gill Sans MT"/>
                        </a:rPr>
                        <a:t>p</a:t>
                      </a:r>
                      <a:r>
                        <a:rPr sz="2000" spc="-55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2000" spc="-5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2000" spc="-10" dirty="0">
                          <a:latin typeface="Gill Sans MT"/>
                          <a:cs typeface="Gill Sans MT"/>
                        </a:rPr>
                        <a:t>fe</a:t>
                      </a:r>
                      <a:r>
                        <a:rPr sz="2000" spc="-5" dirty="0"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2000" spc="5" dirty="0"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2000" spc="-5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2000" spc="5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2000" spc="-5" dirty="0">
                          <a:latin typeface="Gill Sans MT"/>
                          <a:cs typeface="Gill Sans MT"/>
                        </a:rPr>
                        <a:t>ales</a:t>
                      </a:r>
                      <a:endParaRPr sz="2000">
                        <a:latin typeface="Gill Sans MT"/>
                        <a:cs typeface="Gill Sans MT"/>
                      </a:endParaRPr>
                    </a:p>
                  </a:txBody>
                  <a:tcPr marL="0" marR="0" marT="24955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89965" marR="285115" indent="-700405">
                        <a:lnSpc>
                          <a:spcPts val="2320"/>
                        </a:lnSpc>
                        <a:spcBef>
                          <a:spcPts val="1964"/>
                        </a:spcBef>
                      </a:pPr>
                      <a:r>
                        <a:rPr sz="2000" spc="-10" dirty="0">
                          <a:latin typeface="Gill Sans MT"/>
                          <a:cs typeface="Gill Sans MT"/>
                        </a:rPr>
                        <a:t>Programa </a:t>
                      </a:r>
                      <a:r>
                        <a:rPr sz="2000" spc="-5" dirty="0">
                          <a:latin typeface="Gill Sans MT"/>
                          <a:cs typeface="Gill Sans MT"/>
                        </a:rPr>
                        <a:t>vacunación </a:t>
                      </a:r>
                      <a:r>
                        <a:rPr sz="2000" spc="-54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000" spc="-20" dirty="0">
                          <a:latin typeface="Gill Sans MT"/>
                          <a:cs typeface="Gill Sans MT"/>
                        </a:rPr>
                        <a:t>COVID</a:t>
                      </a:r>
                      <a:endParaRPr sz="2000">
                        <a:latin typeface="Gill Sans MT"/>
                        <a:cs typeface="Gill Sans MT"/>
                      </a:endParaRPr>
                    </a:p>
                  </a:txBody>
                  <a:tcPr marL="0" marR="0" marT="24955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37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48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spc="-5" dirty="0">
                          <a:latin typeface="Comic Sans MS"/>
                          <a:cs typeface="Comic Sans MS"/>
                        </a:rPr>
                        <a:t>Bajo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19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spc="5" dirty="0">
                          <a:latin typeface="Gill Sans MT"/>
                          <a:cs typeface="Gill Sans MT"/>
                        </a:rPr>
                        <a:t>Servicio</a:t>
                      </a:r>
                      <a:r>
                        <a:rPr sz="2000" spc="-4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000" dirty="0">
                          <a:latin typeface="Gill Sans MT"/>
                          <a:cs typeface="Gill Sans MT"/>
                        </a:rPr>
                        <a:t>telefónico</a:t>
                      </a:r>
                      <a:endParaRPr sz="20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spc="-25" dirty="0">
                          <a:latin typeface="Gill Sans MT"/>
                          <a:cs typeface="Gill Sans MT"/>
                        </a:rPr>
                        <a:t>Transporte</a:t>
                      </a:r>
                      <a:r>
                        <a:rPr sz="2000" spc="-4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000" dirty="0">
                          <a:latin typeface="Gill Sans MT"/>
                          <a:cs typeface="Gill Sans MT"/>
                        </a:rPr>
                        <a:t>público</a:t>
                      </a:r>
                      <a:endParaRPr sz="20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4896002" y="6120003"/>
            <a:ext cx="4140200" cy="540385"/>
          </a:xfrm>
          <a:custGeom>
            <a:avLst/>
            <a:gdLst/>
            <a:ahLst/>
            <a:cxnLst/>
            <a:rect l="l" t="t" r="r" b="b"/>
            <a:pathLst>
              <a:path w="4140200" h="540384">
                <a:moveTo>
                  <a:pt x="2069998" y="539991"/>
                </a:moveTo>
                <a:lnTo>
                  <a:pt x="0" y="539991"/>
                </a:lnTo>
                <a:lnTo>
                  <a:pt x="0" y="0"/>
                </a:lnTo>
                <a:lnTo>
                  <a:pt x="4139996" y="0"/>
                </a:lnTo>
                <a:lnTo>
                  <a:pt x="4139996" y="539991"/>
                </a:lnTo>
                <a:lnTo>
                  <a:pt x="2069998" y="53999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290"/>
              </a:lnSpc>
            </a:pPr>
            <a:r>
              <a:rPr spc="-5" dirty="0"/>
              <a:t>Dirección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Operaciones</a:t>
            </a:r>
            <a:r>
              <a:rPr spc="-10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5" dirty="0"/>
              <a:t>Servicios</a:t>
            </a:r>
          </a:p>
          <a:p>
            <a:pPr algn="ctr">
              <a:lnSpc>
                <a:spcPts val="1540"/>
              </a:lnSpc>
            </a:pP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Grado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en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Ciencia</a:t>
            </a:r>
            <a:r>
              <a:rPr i="0" spc="-15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Gestión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Ingeniería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de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Servicios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9156700" cy="6864350"/>
            <a:chOff x="-6350" y="0"/>
            <a:chExt cx="9156700" cy="6864350"/>
          </a:xfrm>
        </p:grpSpPr>
        <p:sp>
          <p:nvSpPr>
            <p:cNvPr id="3" name="object 3"/>
            <p:cNvSpPr/>
            <p:nvPr/>
          </p:nvSpPr>
          <p:spPr>
            <a:xfrm>
              <a:off x="9001073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570" y="0"/>
                  </a:moveTo>
                  <a:lnTo>
                    <a:pt x="0" y="0"/>
                  </a:lnTo>
                  <a:lnTo>
                    <a:pt x="0" y="1371231"/>
                  </a:lnTo>
                  <a:lnTo>
                    <a:pt x="71285" y="1371231"/>
                  </a:lnTo>
                  <a:lnTo>
                    <a:pt x="142570" y="1371231"/>
                  </a:lnTo>
                  <a:lnTo>
                    <a:pt x="142570" y="0"/>
                  </a:lnTo>
                  <a:close/>
                </a:path>
              </a:pathLst>
            </a:custGeom>
            <a:solidFill>
              <a:srgbClr val="D02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001073" y="1371244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570" y="0"/>
                  </a:moveTo>
                  <a:lnTo>
                    <a:pt x="0" y="0"/>
                  </a:lnTo>
                  <a:lnTo>
                    <a:pt x="0" y="5486031"/>
                  </a:lnTo>
                  <a:lnTo>
                    <a:pt x="71285" y="5486031"/>
                  </a:lnTo>
                  <a:lnTo>
                    <a:pt x="142570" y="5486031"/>
                  </a:lnTo>
                  <a:lnTo>
                    <a:pt x="1425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54750"/>
              <a:ext cx="9143631" cy="90289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000838"/>
              <a:ext cx="9144000" cy="857250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9143631" y="0"/>
                  </a:moveTo>
                  <a:lnTo>
                    <a:pt x="0" y="0"/>
                  </a:lnTo>
                  <a:lnTo>
                    <a:pt x="0" y="856805"/>
                  </a:lnTo>
                  <a:lnTo>
                    <a:pt x="9143631" y="856805"/>
                  </a:lnTo>
                  <a:lnTo>
                    <a:pt x="91436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6857644"/>
              <a:ext cx="4508500" cy="0"/>
            </a:xfrm>
            <a:custGeom>
              <a:avLst/>
              <a:gdLst/>
              <a:ahLst/>
              <a:cxnLst/>
              <a:rect l="l" t="t" r="r" b="b"/>
              <a:pathLst>
                <a:path w="4508500">
                  <a:moveTo>
                    <a:pt x="4508284" y="0"/>
                  </a:moveTo>
                  <a:lnTo>
                    <a:pt x="0" y="0"/>
                  </a:lnTo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5994538"/>
              <a:ext cx="9144000" cy="12700"/>
            </a:xfrm>
            <a:custGeom>
              <a:avLst/>
              <a:gdLst/>
              <a:ahLst/>
              <a:cxnLst/>
              <a:rect l="l" t="t" r="r" b="b"/>
              <a:pathLst>
                <a:path w="9144000" h="12700">
                  <a:moveTo>
                    <a:pt x="0" y="12599"/>
                  </a:moveTo>
                  <a:lnTo>
                    <a:pt x="9143631" y="12599"/>
                  </a:lnTo>
                  <a:lnTo>
                    <a:pt x="9143631" y="0"/>
                  </a:lnTo>
                  <a:lnTo>
                    <a:pt x="0" y="0"/>
                  </a:lnTo>
                  <a:lnTo>
                    <a:pt x="0" y="125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08284" y="6857644"/>
              <a:ext cx="4635500" cy="0"/>
            </a:xfrm>
            <a:custGeom>
              <a:avLst/>
              <a:gdLst/>
              <a:ahLst/>
              <a:cxnLst/>
              <a:rect l="l" t="t" r="r" b="b"/>
              <a:pathLst>
                <a:path w="4635500">
                  <a:moveTo>
                    <a:pt x="4635347" y="0"/>
                  </a:moveTo>
                  <a:lnTo>
                    <a:pt x="0" y="0"/>
                  </a:lnTo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24" y="6137287"/>
              <a:ext cx="1423784" cy="54251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0" y="957237"/>
              <a:ext cx="3150870" cy="375920"/>
            </a:xfrm>
            <a:custGeom>
              <a:avLst/>
              <a:gdLst/>
              <a:ahLst/>
              <a:cxnLst/>
              <a:rect l="l" t="t" r="r" b="b"/>
              <a:pathLst>
                <a:path w="3150870" h="375919">
                  <a:moveTo>
                    <a:pt x="3150717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575358" y="375843"/>
                  </a:lnTo>
                  <a:lnTo>
                    <a:pt x="3150717" y="375843"/>
                  </a:lnTo>
                  <a:lnTo>
                    <a:pt x="3150717" y="0"/>
                  </a:lnTo>
                  <a:close/>
                </a:path>
              </a:pathLst>
            </a:custGeom>
            <a:solidFill>
              <a:srgbClr val="0C0C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355" y="957237"/>
              <a:ext cx="3556000" cy="375920"/>
            </a:xfrm>
            <a:custGeom>
              <a:avLst/>
              <a:gdLst/>
              <a:ahLst/>
              <a:cxnLst/>
              <a:rect l="l" t="t" r="r" b="b"/>
              <a:pathLst>
                <a:path w="3556000" h="375919">
                  <a:moveTo>
                    <a:pt x="3555720" y="0"/>
                  </a:moveTo>
                  <a:lnTo>
                    <a:pt x="0" y="0"/>
                  </a:lnTo>
                  <a:lnTo>
                    <a:pt x="0" y="375843"/>
                  </a:lnTo>
                  <a:lnTo>
                    <a:pt x="1778038" y="375843"/>
                  </a:lnTo>
                  <a:lnTo>
                    <a:pt x="3555720" y="375843"/>
                  </a:lnTo>
                  <a:lnTo>
                    <a:pt x="3555720" y="0"/>
                  </a:lnTo>
                  <a:close/>
                </a:path>
              </a:pathLst>
            </a:custGeom>
            <a:solidFill>
              <a:srgbClr val="D02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395274"/>
              <a:ext cx="8496935" cy="561975"/>
            </a:xfrm>
            <a:custGeom>
              <a:avLst/>
              <a:gdLst/>
              <a:ahLst/>
              <a:cxnLst/>
              <a:rect l="l" t="t" r="r" b="b"/>
              <a:pathLst>
                <a:path w="8496935" h="561975">
                  <a:moveTo>
                    <a:pt x="8496719" y="0"/>
                  </a:moveTo>
                  <a:lnTo>
                    <a:pt x="0" y="0"/>
                  </a:lnTo>
                  <a:lnTo>
                    <a:pt x="0" y="561606"/>
                  </a:lnTo>
                  <a:lnTo>
                    <a:pt x="4248365" y="561606"/>
                  </a:lnTo>
                  <a:lnTo>
                    <a:pt x="8496719" y="561606"/>
                  </a:lnTo>
                  <a:lnTo>
                    <a:pt x="8496719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97674" y="428294"/>
            <a:ext cx="7651750" cy="83566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76530">
              <a:lnSpc>
                <a:spcPct val="100000"/>
              </a:lnSpc>
              <a:spcBef>
                <a:spcPts val="135"/>
              </a:spcBef>
            </a:pPr>
            <a:r>
              <a:rPr sz="1750" b="1" spc="15" dirty="0">
                <a:solidFill>
                  <a:srgbClr val="FFFFFF"/>
                </a:solidFill>
                <a:latin typeface="Gill Sans Ultra Bold"/>
                <a:cs typeface="Gill Sans Ultra Bold"/>
              </a:rPr>
              <a:t>1.1.</a:t>
            </a:r>
            <a:r>
              <a:rPr sz="1750" b="1" spc="-90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1750" b="1" spc="20" dirty="0">
                <a:solidFill>
                  <a:srgbClr val="FFFFFF"/>
                </a:solidFill>
                <a:latin typeface="Gill Sans Ultra Bold"/>
                <a:cs typeface="Gill Sans Ultra Bold"/>
              </a:rPr>
              <a:t>La</a:t>
            </a:r>
            <a:r>
              <a:rPr sz="1750" b="1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1750" b="1" spc="10" dirty="0">
                <a:solidFill>
                  <a:srgbClr val="FFFFFF"/>
                </a:solidFill>
                <a:latin typeface="Gill Sans Ultra Bold"/>
                <a:cs typeface="Gill Sans Ultra Bold"/>
              </a:rPr>
              <a:t>estrategia</a:t>
            </a:r>
            <a:r>
              <a:rPr sz="1750" b="1" spc="15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1750" b="1" spc="25" dirty="0">
                <a:solidFill>
                  <a:srgbClr val="FFFFFF"/>
                </a:solidFill>
                <a:latin typeface="Gill Sans Ultra Bold"/>
                <a:cs typeface="Gill Sans Ultra Bold"/>
              </a:rPr>
              <a:t>de</a:t>
            </a:r>
            <a:r>
              <a:rPr sz="1750" b="1" spc="15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1750" b="1" spc="10" dirty="0">
                <a:solidFill>
                  <a:srgbClr val="FFFFFF"/>
                </a:solidFill>
                <a:latin typeface="Gill Sans Ultra Bold"/>
                <a:cs typeface="Gill Sans Ultra Bold"/>
              </a:rPr>
              <a:t>operaciones:</a:t>
            </a:r>
            <a:r>
              <a:rPr sz="1750" b="1" spc="-95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1750" b="1" spc="20" dirty="0">
                <a:solidFill>
                  <a:srgbClr val="FFFFFF"/>
                </a:solidFill>
                <a:latin typeface="Gill Sans Ultra Bold"/>
                <a:cs typeface="Gill Sans Ultra Bold"/>
              </a:rPr>
              <a:t>concepto</a:t>
            </a:r>
            <a:r>
              <a:rPr sz="1750" b="1" spc="10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1750" b="1" spc="25" dirty="0">
                <a:solidFill>
                  <a:srgbClr val="FFFFFF"/>
                </a:solidFill>
                <a:latin typeface="Gill Sans Ultra Bold"/>
                <a:cs typeface="Gill Sans Ultra Bold"/>
              </a:rPr>
              <a:t>y</a:t>
            </a:r>
            <a:r>
              <a:rPr sz="1750" b="1" spc="10" dirty="0">
                <a:solidFill>
                  <a:srgbClr val="FFFFFF"/>
                </a:solidFill>
                <a:latin typeface="Gill Sans Ultra Bold"/>
                <a:cs typeface="Gill Sans Ultra Bold"/>
              </a:rPr>
              <a:t> </a:t>
            </a:r>
            <a:r>
              <a:rPr sz="1750" b="1" spc="20" dirty="0">
                <a:solidFill>
                  <a:srgbClr val="FFFFFF"/>
                </a:solidFill>
                <a:latin typeface="Gill Sans Ultra Bold"/>
                <a:cs typeface="Gill Sans Ultra Bold"/>
              </a:rPr>
              <a:t>alcance</a:t>
            </a:r>
            <a:endParaRPr sz="1750">
              <a:latin typeface="Gill Sans Ultra Bold"/>
              <a:cs typeface="Gill Sans Ultra Bold"/>
            </a:endParaRPr>
          </a:p>
          <a:p>
            <a:pPr marL="25400">
              <a:lnSpc>
                <a:spcPct val="100000"/>
              </a:lnSpc>
              <a:spcBef>
                <a:spcPts val="740"/>
              </a:spcBef>
            </a:pP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1</a:t>
            </a:r>
            <a:r>
              <a:rPr sz="650" spc="5" dirty="0">
                <a:solidFill>
                  <a:srgbClr val="F1F1F1"/>
                </a:solidFill>
                <a:latin typeface="Gill Sans MT"/>
                <a:cs typeface="Gill Sans MT"/>
              </a:rPr>
              <a:t>.</a:t>
            </a:r>
            <a:r>
              <a:rPr sz="650" spc="-35" dirty="0">
                <a:solidFill>
                  <a:srgbClr val="F1F1F1"/>
                </a:solidFill>
                <a:latin typeface="Gill Sans MT"/>
                <a:cs typeface="Gill Sans MT"/>
              </a:rPr>
              <a:t>C</a:t>
            </a:r>
            <a:r>
              <a:rPr sz="650" spc="-65" dirty="0">
                <a:solidFill>
                  <a:srgbClr val="F1F1F1"/>
                </a:solidFill>
                <a:latin typeface="Gill Sans MT"/>
                <a:cs typeface="Gill Sans MT"/>
              </a:rPr>
              <a:t>A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650" spc="-65" dirty="0">
                <a:solidFill>
                  <a:srgbClr val="F1F1F1"/>
                </a:solidFill>
                <a:latin typeface="Gill Sans MT"/>
                <a:cs typeface="Gill Sans MT"/>
              </a:rPr>
              <a:t>P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U</a:t>
            </a:r>
            <a:r>
              <a:rPr sz="65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650" spc="-114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D</a:t>
            </a:r>
            <a:r>
              <a:rPr sz="650" spc="65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650" spc="-55" dirty="0">
                <a:solidFill>
                  <a:srgbClr val="F1F1F1"/>
                </a:solidFill>
                <a:latin typeface="Gill Sans MT"/>
                <a:cs typeface="Gill Sans MT"/>
              </a:rPr>
              <a:t>M</a:t>
            </a: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ÓS</a:t>
            </a:r>
            <a:r>
              <a:rPr sz="650" spc="-105" dirty="0">
                <a:solidFill>
                  <a:srgbClr val="F1F1F1"/>
                </a:solidFill>
                <a:latin typeface="Gill Sans MT"/>
                <a:cs typeface="Gill Sans MT"/>
              </a:rPr>
              <a:t>T</a:t>
            </a:r>
            <a:r>
              <a:rPr sz="650" spc="-50" dirty="0">
                <a:solidFill>
                  <a:srgbClr val="F1F1F1"/>
                </a:solidFill>
                <a:latin typeface="Gill Sans MT"/>
                <a:cs typeface="Gill Sans MT"/>
              </a:rPr>
              <a:t>OL</a:t>
            </a:r>
            <a:r>
              <a:rPr sz="650" spc="-60" dirty="0">
                <a:solidFill>
                  <a:srgbClr val="F1F1F1"/>
                </a:solidFill>
                <a:latin typeface="Gill Sans MT"/>
                <a:cs typeface="Gill Sans MT"/>
              </a:rPr>
              <a:t>E</a:t>
            </a:r>
            <a:r>
              <a:rPr sz="65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endParaRPr sz="650">
              <a:latin typeface="Gill Sans MT"/>
              <a:cs typeface="Gill Sans MT"/>
            </a:endParaRPr>
          </a:p>
          <a:p>
            <a:pPr marL="506730">
              <a:lnSpc>
                <a:spcPct val="100000"/>
              </a:lnSpc>
              <a:spcBef>
                <a:spcPts val="560"/>
              </a:spcBef>
            </a:pPr>
            <a:r>
              <a:rPr sz="1600" spc="-740" dirty="0">
                <a:solidFill>
                  <a:srgbClr val="D0272D"/>
                </a:solidFill>
                <a:latin typeface="Gill Sans MT"/>
                <a:cs typeface="Gill Sans MT"/>
              </a:rPr>
              <a:t>S</a:t>
            </a:r>
            <a:r>
              <a:rPr sz="2700" b="1" spc="-862" baseline="-6172" dirty="0">
                <a:solidFill>
                  <a:srgbClr val="FFFFFF"/>
                </a:solidFill>
                <a:latin typeface="Gill Sans Ultra Bold"/>
                <a:cs typeface="Gill Sans Ultra Bold"/>
              </a:rPr>
              <a:t>E</a:t>
            </a:r>
            <a:r>
              <a:rPr sz="1600" spc="-245" dirty="0">
                <a:solidFill>
                  <a:srgbClr val="D0272D"/>
                </a:solidFill>
                <a:latin typeface="Gill Sans MT"/>
                <a:cs typeface="Gill Sans MT"/>
              </a:rPr>
              <a:t>u</a:t>
            </a:r>
            <a:r>
              <a:rPr sz="2700" b="1" spc="-780" baseline="-6172" dirty="0">
                <a:solidFill>
                  <a:srgbClr val="FFFFFF"/>
                </a:solidFill>
                <a:latin typeface="Gill Sans Ultra Bold"/>
                <a:cs typeface="Gill Sans Ultra Bold"/>
              </a:rPr>
              <a:t>l</a:t>
            </a:r>
            <a:r>
              <a:rPr sz="1600" dirty="0">
                <a:solidFill>
                  <a:srgbClr val="D0272D"/>
                </a:solidFill>
                <a:latin typeface="Gill Sans MT"/>
                <a:cs typeface="Gill Sans MT"/>
              </a:rPr>
              <a:t>b</a:t>
            </a:r>
            <a:r>
              <a:rPr sz="1600" spc="-229" dirty="0">
                <a:solidFill>
                  <a:srgbClr val="D0272D"/>
                </a:solidFill>
                <a:latin typeface="Gill Sans MT"/>
                <a:cs typeface="Gill Sans MT"/>
              </a:rPr>
              <a:t>t</a:t>
            </a:r>
            <a:r>
              <a:rPr sz="2700" b="1" spc="-1612" baseline="-6172" dirty="0">
                <a:solidFill>
                  <a:srgbClr val="FFFFFF"/>
                </a:solidFill>
                <a:latin typeface="Gill Sans Ultra Bold"/>
                <a:cs typeface="Gill Sans Ultra Bold"/>
              </a:rPr>
              <a:t>a</a:t>
            </a:r>
            <a:r>
              <a:rPr sz="1600" spc="-10" dirty="0">
                <a:solidFill>
                  <a:srgbClr val="D0272D"/>
                </a:solidFill>
                <a:latin typeface="Gill Sans MT"/>
                <a:cs typeface="Gill Sans MT"/>
              </a:rPr>
              <a:t>ít</a:t>
            </a:r>
            <a:r>
              <a:rPr sz="1600" spc="-620" dirty="0">
                <a:solidFill>
                  <a:srgbClr val="D0272D"/>
                </a:solidFill>
                <a:latin typeface="Gill Sans MT"/>
                <a:cs typeface="Gill Sans MT"/>
              </a:rPr>
              <a:t>u</a:t>
            </a:r>
            <a:r>
              <a:rPr sz="2700" b="1" spc="-217" baseline="-6172" dirty="0">
                <a:solidFill>
                  <a:srgbClr val="FFFFFF"/>
                </a:solidFill>
                <a:latin typeface="Gill Sans Ultra Bold"/>
                <a:cs typeface="Gill Sans Ultra Bold"/>
              </a:rPr>
              <a:t>l</a:t>
            </a:r>
            <a:r>
              <a:rPr sz="1600" spc="-215" dirty="0">
                <a:solidFill>
                  <a:srgbClr val="D0272D"/>
                </a:solidFill>
                <a:latin typeface="Gill Sans MT"/>
                <a:cs typeface="Gill Sans MT"/>
              </a:rPr>
              <a:t>l</a:t>
            </a:r>
            <a:r>
              <a:rPr sz="2700" b="1" spc="-1470" baseline="-6172" dirty="0">
                <a:solidFill>
                  <a:srgbClr val="FFFFFF"/>
                </a:solidFill>
                <a:latin typeface="Gill Sans Ultra Bold"/>
                <a:cs typeface="Gill Sans Ultra Bold"/>
              </a:rPr>
              <a:t>c</a:t>
            </a:r>
            <a:r>
              <a:rPr sz="1600" spc="75" dirty="0">
                <a:solidFill>
                  <a:srgbClr val="D0272D"/>
                </a:solidFill>
                <a:latin typeface="Gill Sans MT"/>
                <a:cs typeface="Gill Sans MT"/>
              </a:rPr>
              <a:t>o</a:t>
            </a:r>
            <a:r>
              <a:rPr sz="2700" b="1" spc="-1387" baseline="-6172" dirty="0">
                <a:solidFill>
                  <a:srgbClr val="FFFFFF"/>
                </a:solidFill>
                <a:latin typeface="Gill Sans Ultra Bold"/>
                <a:cs typeface="Gill Sans Ultra Bold"/>
              </a:rPr>
              <a:t>a</a:t>
            </a:r>
            <a:r>
              <a:rPr sz="1600" spc="-5" dirty="0">
                <a:solidFill>
                  <a:srgbClr val="D0272D"/>
                </a:solidFill>
                <a:latin typeface="Gill Sans MT"/>
                <a:cs typeface="Gill Sans MT"/>
              </a:rPr>
              <a:t>1</a:t>
            </a:r>
            <a:r>
              <a:rPr sz="1600" spc="-325" dirty="0">
                <a:solidFill>
                  <a:srgbClr val="D0272D"/>
                </a:solidFill>
                <a:latin typeface="Gill Sans MT"/>
                <a:cs typeface="Gill Sans MT"/>
              </a:rPr>
              <a:t> </a:t>
            </a:r>
            <a:r>
              <a:rPr sz="2700" b="1" spc="-15" baseline="-6172" dirty="0">
                <a:solidFill>
                  <a:srgbClr val="FFFFFF"/>
                </a:solidFill>
                <a:latin typeface="Gill Sans Ultra Bold"/>
                <a:cs typeface="Gill Sans Ultra Bold"/>
              </a:rPr>
              <a:t>n</a:t>
            </a:r>
            <a:r>
              <a:rPr sz="2700" b="1" spc="-30" baseline="-6172" dirty="0">
                <a:solidFill>
                  <a:srgbClr val="FFFFFF"/>
                </a:solidFill>
                <a:latin typeface="Gill Sans Ultra Bold"/>
                <a:cs typeface="Gill Sans Ultra Bold"/>
              </a:rPr>
              <a:t>c</a:t>
            </a:r>
            <a:r>
              <a:rPr sz="2700" b="1" spc="-7" baseline="-6172" dirty="0">
                <a:solidFill>
                  <a:srgbClr val="FFFFFF"/>
                </a:solidFill>
                <a:latin typeface="Gill Sans Ultra Bold"/>
                <a:cs typeface="Gill Sans Ultra Bold"/>
              </a:rPr>
              <a:t>e</a:t>
            </a:r>
            <a:endParaRPr sz="2700" baseline="-6172">
              <a:latin typeface="Gill Sans Ultra Bold"/>
              <a:cs typeface="Gill Sans Ultra Bold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3682" y="1567078"/>
            <a:ext cx="8809355" cy="456565"/>
          </a:xfrm>
          <a:custGeom>
            <a:avLst/>
            <a:gdLst/>
            <a:ahLst/>
            <a:cxnLst/>
            <a:rect l="l" t="t" r="r" b="b"/>
            <a:pathLst>
              <a:path w="8809355" h="456564">
                <a:moveTo>
                  <a:pt x="8808834" y="0"/>
                </a:moveTo>
                <a:lnTo>
                  <a:pt x="0" y="0"/>
                </a:lnTo>
                <a:lnTo>
                  <a:pt x="0" y="456476"/>
                </a:lnTo>
                <a:lnTo>
                  <a:pt x="4404601" y="456476"/>
                </a:lnTo>
                <a:lnTo>
                  <a:pt x="8808834" y="456476"/>
                </a:lnTo>
                <a:lnTo>
                  <a:pt x="8808834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03682" y="1567078"/>
            <a:ext cx="8809355" cy="456565"/>
          </a:xfrm>
          <a:prstGeom prst="rect">
            <a:avLst/>
          </a:prstGeom>
          <a:ln w="9359">
            <a:solidFill>
              <a:srgbClr val="D0272D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1531620">
              <a:lnSpc>
                <a:spcPct val="100000"/>
              </a:lnSpc>
              <a:spcBef>
                <a:spcPts val="36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b) Naturaleza de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la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oferta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y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demanda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1386" y="3463112"/>
            <a:ext cx="1381760" cy="979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15999"/>
              </a:lnSpc>
              <a:spcBef>
                <a:spcPts val="95"/>
              </a:spcBef>
            </a:pPr>
            <a:r>
              <a:rPr sz="1800" b="1" i="1" spc="-5" dirty="0">
                <a:solidFill>
                  <a:srgbClr val="BF0000"/>
                </a:solidFill>
                <a:latin typeface="Comic Sans MS"/>
                <a:cs typeface="Comic Sans MS"/>
              </a:rPr>
              <a:t>Nivel </a:t>
            </a:r>
            <a:r>
              <a:rPr sz="1800" b="1" i="1" dirty="0">
                <a:solidFill>
                  <a:srgbClr val="BF0000"/>
                </a:solidFill>
                <a:latin typeface="Comic Sans MS"/>
                <a:cs typeface="Comic Sans MS"/>
              </a:rPr>
              <a:t>de </a:t>
            </a:r>
            <a:r>
              <a:rPr sz="1800" b="1" i="1" spc="5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sz="1800" b="1" i="1" spc="-5" dirty="0">
                <a:solidFill>
                  <a:srgbClr val="BF0000"/>
                </a:solidFill>
                <a:latin typeface="Comic Sans MS"/>
                <a:cs typeface="Comic Sans MS"/>
              </a:rPr>
              <a:t>restricción </a:t>
            </a:r>
            <a:r>
              <a:rPr sz="1800" b="1" i="1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sz="1800" b="1" i="1" spc="-5" dirty="0">
                <a:solidFill>
                  <a:srgbClr val="BF0000"/>
                </a:solidFill>
                <a:latin typeface="Comic Sans MS"/>
                <a:cs typeface="Comic Sans MS"/>
              </a:rPr>
              <a:t>de</a:t>
            </a:r>
            <a:r>
              <a:rPr sz="1800" b="1" i="1" spc="-45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sz="1800" b="1" i="1" spc="-5" dirty="0">
                <a:solidFill>
                  <a:srgbClr val="BF0000"/>
                </a:solidFill>
                <a:latin typeface="Comic Sans MS"/>
                <a:cs typeface="Comic Sans MS"/>
              </a:rPr>
              <a:t>la</a:t>
            </a:r>
            <a:r>
              <a:rPr sz="1800" b="1" i="1" spc="-5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sz="1800" b="1" i="1" spc="-5" dirty="0">
                <a:solidFill>
                  <a:srgbClr val="BF0000"/>
                </a:solidFill>
                <a:latin typeface="Comic Sans MS"/>
                <a:cs typeface="Comic Sans MS"/>
              </a:rPr>
              <a:t>oferta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56065" y="2468778"/>
            <a:ext cx="5013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BF0000"/>
                </a:solidFill>
                <a:latin typeface="Comic Sans MS"/>
                <a:cs typeface="Comic Sans MS"/>
              </a:rPr>
              <a:t>Nivel</a:t>
            </a:r>
            <a:r>
              <a:rPr sz="1800" b="1" i="1" spc="-1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sz="1800" b="1" i="1" spc="-5" dirty="0">
                <a:solidFill>
                  <a:srgbClr val="BF0000"/>
                </a:solidFill>
                <a:latin typeface="Comic Sans MS"/>
                <a:cs typeface="Comic Sans MS"/>
              </a:rPr>
              <a:t>fluctuación</a:t>
            </a:r>
            <a:r>
              <a:rPr sz="1800" b="1" i="1" dirty="0">
                <a:solidFill>
                  <a:srgbClr val="BF0000"/>
                </a:solidFill>
                <a:latin typeface="Comic Sans MS"/>
                <a:cs typeface="Comic Sans MS"/>
              </a:rPr>
              <a:t> de</a:t>
            </a:r>
            <a:r>
              <a:rPr sz="1800" b="1" i="1" spc="-5" dirty="0">
                <a:solidFill>
                  <a:srgbClr val="BF0000"/>
                </a:solidFill>
                <a:latin typeface="Comic Sans MS"/>
                <a:cs typeface="Comic Sans MS"/>
              </a:rPr>
              <a:t> la</a:t>
            </a:r>
            <a:r>
              <a:rPr sz="1800" b="1" i="1" spc="-2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sz="1800" b="1" i="1" spc="-5" dirty="0">
                <a:solidFill>
                  <a:srgbClr val="BF0000"/>
                </a:solidFill>
                <a:latin typeface="Comic Sans MS"/>
                <a:cs typeface="Comic Sans MS"/>
              </a:rPr>
              <a:t>demanda</a:t>
            </a:r>
            <a:r>
              <a:rPr sz="1800" b="1" i="1" spc="-1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sz="1800" b="1" i="1" dirty="0">
                <a:solidFill>
                  <a:srgbClr val="BF0000"/>
                </a:solidFill>
                <a:latin typeface="Comic Sans MS"/>
                <a:cs typeface="Comic Sans MS"/>
              </a:rPr>
              <a:t>en</a:t>
            </a:r>
            <a:r>
              <a:rPr sz="1800" b="1" i="1" spc="-1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sz="1800" b="1" i="1" dirty="0">
                <a:solidFill>
                  <a:srgbClr val="BF0000"/>
                </a:solidFill>
                <a:latin typeface="Comic Sans MS"/>
                <a:cs typeface="Comic Sans MS"/>
              </a:rPr>
              <a:t>el</a:t>
            </a:r>
            <a:r>
              <a:rPr sz="1800" b="1" i="1" spc="-1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sz="1800" b="1" i="1" dirty="0">
                <a:solidFill>
                  <a:srgbClr val="BF0000"/>
                </a:solidFill>
                <a:latin typeface="Comic Sans MS"/>
                <a:cs typeface="Comic Sans MS"/>
              </a:rPr>
              <a:t>tiempo</a:t>
            </a:r>
            <a:endParaRPr sz="1800">
              <a:latin typeface="Comic Sans MS"/>
              <a:cs typeface="Comic Sans MS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1833334" y="2773299"/>
          <a:ext cx="6878320" cy="2747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0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2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7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87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800" spc="-5" dirty="0">
                          <a:latin typeface="Comic Sans MS"/>
                          <a:cs typeface="Comic Sans MS"/>
                        </a:rPr>
                        <a:t>Amplio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41592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800" spc="-5" dirty="0">
                          <a:latin typeface="Comic Sans MS"/>
                          <a:cs typeface="Comic Sans MS"/>
                        </a:rPr>
                        <a:t>Estrecho</a:t>
                      </a:r>
                      <a:r>
                        <a:rPr sz="1800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spc="-10" dirty="0">
                          <a:latin typeface="Comic Sans MS"/>
                          <a:cs typeface="Comic Sans MS"/>
                        </a:rPr>
                        <a:t>(limitado)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3630">
                <a:tc>
                  <a:txBody>
                    <a:bodyPr/>
                    <a:lstStyle/>
                    <a:p>
                      <a:pPr marL="197485" marR="191770" indent="223520">
                        <a:lnSpc>
                          <a:spcPct val="116199"/>
                        </a:lnSpc>
                        <a:spcBef>
                          <a:spcPts val="850"/>
                        </a:spcBef>
                      </a:pPr>
                      <a:r>
                        <a:rPr sz="1600" spc="-10" dirty="0">
                          <a:latin typeface="Comic Sans MS"/>
                          <a:cs typeface="Comic Sans MS"/>
                        </a:rPr>
                        <a:t>Demanda </a:t>
                      </a:r>
                      <a:r>
                        <a:rPr sz="1600" spc="-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spc="-10" dirty="0">
                          <a:latin typeface="Comic Sans MS"/>
                          <a:cs typeface="Comic Sans MS"/>
                        </a:rPr>
                        <a:t>“punta”</a:t>
                      </a:r>
                      <a:r>
                        <a:rPr sz="1600" spc="-6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spc="-10" dirty="0">
                          <a:latin typeface="Comic Sans MS"/>
                          <a:cs typeface="Comic Sans MS"/>
                        </a:rPr>
                        <a:t>puede </a:t>
                      </a:r>
                      <a:r>
                        <a:rPr sz="1600" spc="-459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spc="-5" dirty="0">
                          <a:latin typeface="Comic Sans MS"/>
                          <a:cs typeface="Comic Sans MS"/>
                        </a:rPr>
                        <a:t>ser</a:t>
                      </a:r>
                      <a:r>
                        <a:rPr sz="1600" spc="-6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spc="-10" dirty="0">
                          <a:latin typeface="Comic Sans MS"/>
                          <a:cs typeface="Comic Sans MS"/>
                        </a:rPr>
                        <a:t>absorbida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1079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838835" marR="427990" indent="-407034">
                        <a:lnSpc>
                          <a:spcPts val="2090"/>
                        </a:lnSpc>
                      </a:pPr>
                      <a:r>
                        <a:rPr sz="180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1800" spc="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ct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ic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1800" spc="-10" dirty="0">
                          <a:latin typeface="Gill Sans MT"/>
                          <a:cs typeface="Gill Sans MT"/>
                        </a:rPr>
                        <a:t>d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ad,</a:t>
                      </a:r>
                      <a:r>
                        <a:rPr sz="1800" spc="-19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5" dirty="0">
                          <a:latin typeface="Gill Sans MT"/>
                          <a:cs typeface="Gill Sans MT"/>
                        </a:rPr>
                        <a:t>G</a:t>
                      </a:r>
                      <a:r>
                        <a:rPr sz="1800" spc="-10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s  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Natural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954405" marR="488950" indent="-461009">
                        <a:lnSpc>
                          <a:spcPts val="2090"/>
                        </a:lnSpc>
                      </a:pPr>
                      <a:r>
                        <a:rPr sz="1800" spc="-5" dirty="0">
                          <a:latin typeface="Gill Sans MT"/>
                          <a:cs typeface="Gill Sans MT"/>
                        </a:rPr>
                        <a:t>Abogado</a:t>
                      </a:r>
                      <a:r>
                        <a:rPr sz="1800" spc="-8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5" dirty="0">
                          <a:latin typeface="Gill Sans MT"/>
                          <a:cs typeface="Gill Sans MT"/>
                        </a:rPr>
                        <a:t>(servicios </a:t>
                      </a:r>
                      <a:r>
                        <a:rPr sz="1800" spc="-484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jurídicos)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5235">
                <a:tc>
                  <a:txBody>
                    <a:bodyPr/>
                    <a:lstStyle/>
                    <a:p>
                      <a:pPr marL="136525" marR="132080" indent="1270" algn="ctr">
                        <a:lnSpc>
                          <a:spcPct val="116100"/>
                        </a:lnSpc>
                        <a:spcBef>
                          <a:spcPts val="1410"/>
                        </a:spcBef>
                      </a:pPr>
                      <a:r>
                        <a:rPr sz="1600" spc="-10" dirty="0">
                          <a:latin typeface="Comic Sans MS"/>
                          <a:cs typeface="Comic Sans MS"/>
                        </a:rPr>
                        <a:t>Demanda </a:t>
                      </a:r>
                      <a:r>
                        <a:rPr sz="1600" spc="-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spc="-10" dirty="0">
                          <a:latin typeface="Comic Sans MS"/>
                          <a:cs typeface="Comic Sans MS"/>
                        </a:rPr>
                        <a:t>“punta” excede </a:t>
                      </a:r>
                      <a:r>
                        <a:rPr sz="1600" spc="-47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spc="-5" dirty="0"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sz="1600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spc="-10" dirty="0">
                          <a:latin typeface="Comic Sans MS"/>
                          <a:cs typeface="Comic Sans MS"/>
                        </a:rPr>
                        <a:t>capacidad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1790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sz="1800" spc="-5" dirty="0">
                          <a:latin typeface="Gill Sans MT"/>
                          <a:cs typeface="Gill Sans MT"/>
                        </a:rPr>
                        <a:t>Sala</a:t>
                      </a:r>
                      <a:r>
                        <a:rPr sz="1800" spc="-3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de</a:t>
                      </a:r>
                      <a:r>
                        <a:rPr sz="1800" spc="-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Cine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149225" marR="144780" algn="ctr">
                        <a:lnSpc>
                          <a:spcPct val="96800"/>
                        </a:lnSpc>
                        <a:spcBef>
                          <a:spcPts val="655"/>
                        </a:spcBef>
                      </a:pPr>
                      <a:r>
                        <a:rPr sz="1800" spc="5" dirty="0">
                          <a:latin typeface="Gill Sans MT"/>
                          <a:cs typeface="Gill Sans MT"/>
                        </a:rPr>
                        <a:t>Servicios </a:t>
                      </a:r>
                      <a:r>
                        <a:rPr sz="1800" spc="-10" dirty="0">
                          <a:latin typeface="Gill Sans MT"/>
                          <a:cs typeface="Gill Sans MT"/>
                        </a:rPr>
                        <a:t>similares 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a 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los de </a:t>
                      </a:r>
                      <a:r>
                        <a:rPr sz="1800" spc="-49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arriba </a:t>
                      </a:r>
                      <a:r>
                        <a:rPr sz="1800" spc="-15" dirty="0">
                          <a:latin typeface="Gill Sans MT"/>
                          <a:cs typeface="Gill Sans MT"/>
                        </a:rPr>
                        <a:t>pero 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con 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capacidad 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insuficiente para el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-15" dirty="0">
                          <a:latin typeface="Gill Sans MT"/>
                          <a:cs typeface="Gill Sans MT"/>
                        </a:rPr>
                        <a:t>nivel </a:t>
                      </a:r>
                      <a:r>
                        <a:rPr sz="1800" spc="-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básico del negocio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object 20"/>
          <p:cNvSpPr/>
          <p:nvPr/>
        </p:nvSpPr>
        <p:spPr>
          <a:xfrm>
            <a:off x="4859997" y="6120003"/>
            <a:ext cx="4140200" cy="540385"/>
          </a:xfrm>
          <a:custGeom>
            <a:avLst/>
            <a:gdLst/>
            <a:ahLst/>
            <a:cxnLst/>
            <a:rect l="l" t="t" r="r" b="b"/>
            <a:pathLst>
              <a:path w="4140200" h="540384">
                <a:moveTo>
                  <a:pt x="2069998" y="539991"/>
                </a:moveTo>
                <a:lnTo>
                  <a:pt x="0" y="539991"/>
                </a:lnTo>
                <a:lnTo>
                  <a:pt x="0" y="0"/>
                </a:lnTo>
                <a:lnTo>
                  <a:pt x="4139996" y="0"/>
                </a:lnTo>
                <a:lnTo>
                  <a:pt x="4139996" y="539991"/>
                </a:lnTo>
                <a:lnTo>
                  <a:pt x="2069998" y="53999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290"/>
              </a:lnSpc>
            </a:pPr>
            <a:r>
              <a:rPr spc="-5" dirty="0"/>
              <a:t>Dirección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Operaciones</a:t>
            </a:r>
            <a:r>
              <a:rPr spc="-10" dirty="0"/>
              <a:t> </a:t>
            </a:r>
            <a:r>
              <a:rPr spc="-5" dirty="0"/>
              <a:t>en</a:t>
            </a:r>
            <a:r>
              <a:rPr dirty="0"/>
              <a:t> </a:t>
            </a:r>
            <a:r>
              <a:rPr spc="-5" dirty="0"/>
              <a:t>Servicios</a:t>
            </a:r>
          </a:p>
          <a:p>
            <a:pPr algn="ctr">
              <a:lnSpc>
                <a:spcPts val="1540"/>
              </a:lnSpc>
            </a:pP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Grado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en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Ciencia</a:t>
            </a:r>
            <a:r>
              <a:rPr i="0" spc="-15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Gestión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Ingeniería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C8201E"/>
                </a:solidFill>
                <a:latin typeface="Calibri"/>
                <a:cs typeface="Calibri"/>
              </a:rPr>
              <a:t>de</a:t>
            </a:r>
            <a:r>
              <a:rPr i="0" spc="-10" dirty="0">
                <a:solidFill>
                  <a:srgbClr val="C8201E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C8201E"/>
                </a:solidFill>
                <a:latin typeface="Calibri"/>
                <a:cs typeface="Calibri"/>
              </a:rPr>
              <a:t>Servicios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6837</Words>
  <Application>Microsoft Office PowerPoint</Application>
  <PresentationFormat>Presentación en pantalla (4:3)</PresentationFormat>
  <Paragraphs>1228</Paragraphs>
  <Slides>78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78</vt:i4>
      </vt:variant>
    </vt:vector>
  </HeadingPairs>
  <TitlesOfParts>
    <vt:vector size="91" baseType="lpstr">
      <vt:lpstr>Arial</vt:lpstr>
      <vt:lpstr>Arial Black</vt:lpstr>
      <vt:lpstr>Calibri</vt:lpstr>
      <vt:lpstr>Comic Sans MS</vt:lpstr>
      <vt:lpstr>Courier New</vt:lpstr>
      <vt:lpstr>Gill Sans MT</vt:lpstr>
      <vt:lpstr>Gill Sans Ultra Bold</vt:lpstr>
      <vt:lpstr>OpenSymbol</vt:lpstr>
      <vt:lpstr>Tahoma</vt:lpstr>
      <vt:lpstr>Times New Roman</vt:lpstr>
      <vt:lpstr>Tw Cen MT</vt:lpstr>
      <vt:lpstr>Wingdings</vt:lpstr>
      <vt:lpstr>Office Theme</vt:lpstr>
      <vt:lpstr>APUNTES – DIAPOSITIVAS</vt:lpstr>
      <vt:lpstr>APUNTES – DIAPOSITIVAS Indice</vt:lpstr>
      <vt:lpstr>Tema 1: La estrategia de operaciones</vt:lpstr>
      <vt:lpstr>OBJETIVOS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1.3. El servicio estratégico</vt:lpstr>
      <vt:lpstr>1.3. El servicio estratégico</vt:lpstr>
      <vt:lpstr>Bibliografía</vt:lpstr>
      <vt:lpstr>Tema 2: Servicio y Proceso: El sistema  de entrega en servicios</vt:lpstr>
      <vt:lpstr>OBJETIVOS</vt:lpstr>
      <vt:lpstr>Presentación de PowerPoint</vt:lpstr>
      <vt:lpstr>Presentación de PowerPoint</vt:lpstr>
      <vt:lpstr>Presentación de PowerPoint</vt:lpstr>
      <vt:lpstr>Presentación de PowerPoint</vt:lpstr>
      <vt:lpstr>2.2. La matriz sistema-servicio</vt:lpstr>
      <vt:lpstr>2.2. La matriz sistema-servicio</vt:lpstr>
      <vt:lpstr>Presentación de PowerPoint</vt:lpstr>
      <vt:lpstr>2.3. Aproximaciones al diseño del servicio</vt:lpstr>
      <vt:lpstr>2.3. Aproximaciones al diseño del servicio</vt:lpstr>
      <vt:lpstr>2.3. Aproximaciones al diseño del servicio</vt:lpstr>
      <vt:lpstr>Bibliografía</vt:lpstr>
      <vt:lpstr>Tema 3:  Localización y Distribución en Planta</vt:lpstr>
      <vt:lpstr>OBJETIVOS</vt:lpstr>
      <vt:lpstr>Presentación de PowerPoint</vt:lpstr>
      <vt:lpstr>Presentación de PowerPoint</vt:lpstr>
      <vt:lpstr>3.1. Factores determinantes y consideraciones en localización</vt:lpstr>
      <vt:lpstr>Presentación de PowerPoint</vt:lpstr>
      <vt:lpstr>3.3. Layout o distribución en planta</vt:lpstr>
      <vt:lpstr>3.3. Layout o distribución en planta</vt:lpstr>
      <vt:lpstr>3.4.Tipos de distribución en planta en servicios</vt:lpstr>
      <vt:lpstr>3.4.Tipos de distribución en planta en servicios</vt:lpstr>
      <vt:lpstr>Bibliografía</vt:lpstr>
      <vt:lpstr>Tema 4: La Capacidad en  Empresas de Servicios</vt:lpstr>
      <vt:lpstr>Objetivos</vt:lpstr>
      <vt:lpstr>Introducción</vt:lpstr>
      <vt:lpstr>Introducción</vt:lpstr>
      <vt:lpstr>Presentación de PowerPoint</vt:lpstr>
      <vt:lpstr>4.2. Planificación de la Oferta</vt:lpstr>
      <vt:lpstr>4.3. Los problemas de espera</vt:lpstr>
      <vt:lpstr>4.4. Modelos de colas: Aplicación en Servicios</vt:lpstr>
      <vt:lpstr>4.4. Modelos de colas: Aplicación en Servicios</vt:lpstr>
      <vt:lpstr>4.4. Modelos de colas: Aplicación en Servicios</vt:lpstr>
      <vt:lpstr>4.4. Modelos de colas: Aplicación en Servicios</vt:lpstr>
      <vt:lpstr>4.4. Modelos de colas: Aplicación en Servicios</vt:lpstr>
      <vt:lpstr>3 PROCESO DE SERVICIO</vt:lpstr>
      <vt:lpstr>3 PROCESO DE SERVICIO</vt:lpstr>
      <vt:lpstr>3 PROCESO DE SERVICIO</vt:lpstr>
      <vt:lpstr>Bibliografía</vt:lpstr>
      <vt:lpstr>Tema 5: La Calidad en el Servicio</vt:lpstr>
      <vt:lpstr>Objetivos</vt:lpstr>
      <vt:lpstr>5.1. Importancia de la calidad en servicios</vt:lpstr>
      <vt:lpstr>5.21.C.AMPCUS DE MoÓSTOnLEScepto y Dimensiones de la calidad de servicio SCubotíntulco e1 pto</vt:lpstr>
      <vt:lpstr>5.21.C.AMPCUS DE MoÓSTOnLEScepto y Dimensiones de la calidad de servicio SCubotíntulco e1 pto</vt:lpstr>
      <vt:lpstr>5.21.C.AMPCUS DE MoÓSTOnLEScepto y Dimensiones de la calidad de servicio</vt:lpstr>
      <vt:lpstr>5.21.C.AMPCUS DE MoÓSTOnLEScepto y Dimensiones de la calidad de servicio</vt:lpstr>
      <vt:lpstr>5.21.C.AMPCUS DE MoÓSTOnLEScepto y Dimensiones de la calidad de servicio</vt:lpstr>
      <vt:lpstr>5.21.C.AMPCUS DE MoÓSTOnLEScepto y Dimensiones de la calidad de servicio</vt:lpstr>
      <vt:lpstr>5.3. Modelos para la gestión y mejora de la calidad del servicio</vt:lpstr>
      <vt:lpstr>5.3. Modelos para la gestión y mejora de la calidad del servicio</vt:lpstr>
      <vt:lpstr>5.3. Modelos para la gestión y mejora de la calidad del servicio</vt:lpstr>
      <vt:lpstr>5.3. Modelos para la gestión y mejora de la calidad del servicio</vt:lpstr>
      <vt:lpstr>5.3. Modelos para la gestión y mejora de la calidad del servicio</vt:lpstr>
      <vt:lpstr>5.3. Modelos para la gestión y mejora de la calidad del servicio</vt:lpstr>
      <vt:lpstr>5.3. Modelos para la gestión y mejora de la calidad del servicio</vt:lpstr>
      <vt:lpstr>5.4. Medida de la calidad en servicios: Programa SERVQUAL</vt:lpstr>
      <vt:lpstr>5.4. Medida de la calidad en servicios: Programa SERVQUAL</vt:lpstr>
      <vt:lpstr>Presentación de PowerPoint</vt:lpstr>
      <vt:lpstr>5.4. Medida de la calidad en servicios: Programa SERVQUAL</vt:lpstr>
      <vt:lpstr>5.4. Medida de la calidad en servicios: Programa SERVQUAL</vt:lpstr>
      <vt:lpstr>5.4. Medida de la calidad en servicios: Programa SERVQUAL</vt:lpstr>
      <vt:lpstr>Bibliografía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1: Los servicios en la sociedad actual</dc:title>
  <dc:creator>Eloísa Díaz Garrido</dc:creator>
  <cp:lastModifiedBy>Fernando Silva Sánchez</cp:lastModifiedBy>
  <cp:revision>1</cp:revision>
  <dcterms:created xsi:type="dcterms:W3CDTF">2022-09-28T10:38:14Z</dcterms:created>
  <dcterms:modified xsi:type="dcterms:W3CDTF">2022-09-28T10:38:30Z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2022-09-19T00:00:00Z</vt:filetime>
  </property>
  <property fmtid="{D5CDD505-2E9C-101B-9397-08002B2CF9AE}" pid="3" name="Creator">
    <vt:lpwstr>Impress</vt:lpwstr>
  </property>
  <property fmtid="{D5CDD505-2E9C-101B-9397-08002B2CF9AE}" pid="4" name="LastSaved">
    <vt:filetime>2022-09-28T00:00:00Z</vt:filetime>
  </property>
</Properties>
</file>