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1030" y="382015"/>
            <a:ext cx="1134993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934362"/>
            <a:ext cx="12191999" cy="92363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967984"/>
            <a:ext cx="12192000" cy="890269"/>
          </a:xfrm>
          <a:custGeom>
            <a:avLst/>
            <a:gdLst/>
            <a:ahLst/>
            <a:cxnLst/>
            <a:rect l="l" t="t" r="r" b="b"/>
            <a:pathLst>
              <a:path w="12192000" h="890270">
                <a:moveTo>
                  <a:pt x="12192000" y="0"/>
                </a:moveTo>
                <a:lnTo>
                  <a:pt x="0" y="0"/>
                </a:lnTo>
                <a:lnTo>
                  <a:pt x="0" y="890015"/>
                </a:lnTo>
                <a:lnTo>
                  <a:pt x="12192000" y="8900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4547" y="6367188"/>
            <a:ext cx="245745" cy="284480"/>
          </a:xfrm>
          <a:custGeom>
            <a:avLst/>
            <a:gdLst/>
            <a:ahLst/>
            <a:cxnLst/>
            <a:rect l="l" t="t" r="r" b="b"/>
            <a:pathLst>
              <a:path w="245744" h="284479">
                <a:moveTo>
                  <a:pt x="245278" y="0"/>
                </a:moveTo>
                <a:lnTo>
                  <a:pt x="183635" y="0"/>
                </a:lnTo>
                <a:lnTo>
                  <a:pt x="183635" y="158978"/>
                </a:lnTo>
                <a:lnTo>
                  <a:pt x="180122" y="189165"/>
                </a:lnTo>
                <a:lnTo>
                  <a:pt x="168547" y="213346"/>
                </a:lnTo>
                <a:lnTo>
                  <a:pt x="147357" y="229406"/>
                </a:lnTo>
                <a:lnTo>
                  <a:pt x="114996" y="235229"/>
                </a:lnTo>
                <a:lnTo>
                  <a:pt x="92524" y="231663"/>
                </a:lnTo>
                <a:lnTo>
                  <a:pt x="75661" y="220122"/>
                </a:lnTo>
                <a:lnTo>
                  <a:pt x="65062" y="199341"/>
                </a:lnTo>
                <a:lnTo>
                  <a:pt x="61384" y="168056"/>
                </a:lnTo>
                <a:lnTo>
                  <a:pt x="61384" y="0"/>
                </a:lnTo>
                <a:lnTo>
                  <a:pt x="0" y="0"/>
                </a:lnTo>
                <a:lnTo>
                  <a:pt x="0" y="174022"/>
                </a:lnTo>
                <a:lnTo>
                  <a:pt x="6034" y="222058"/>
                </a:lnTo>
                <a:lnTo>
                  <a:pt x="24767" y="256430"/>
                </a:lnTo>
                <a:lnTo>
                  <a:pt x="57147" y="277088"/>
                </a:lnTo>
                <a:lnTo>
                  <a:pt x="104120" y="283985"/>
                </a:lnTo>
                <a:lnTo>
                  <a:pt x="127435" y="280666"/>
                </a:lnTo>
                <a:lnTo>
                  <a:pt x="149802" y="271245"/>
                </a:lnTo>
                <a:lnTo>
                  <a:pt x="169207" y="256523"/>
                </a:lnTo>
                <a:lnTo>
                  <a:pt x="183635" y="237303"/>
                </a:lnTo>
                <a:lnTo>
                  <a:pt x="184670" y="237303"/>
                </a:lnTo>
                <a:lnTo>
                  <a:pt x="184670" y="276464"/>
                </a:lnTo>
                <a:lnTo>
                  <a:pt x="245278" y="276464"/>
                </a:lnTo>
                <a:lnTo>
                  <a:pt x="24527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10289" y="6290160"/>
            <a:ext cx="173990" cy="31115"/>
          </a:xfrm>
          <a:custGeom>
            <a:avLst/>
            <a:gdLst/>
            <a:ahLst/>
            <a:cxnLst/>
            <a:rect l="l" t="t" r="r" b="b"/>
            <a:pathLst>
              <a:path w="173990" h="31114">
                <a:moveTo>
                  <a:pt x="173791" y="0"/>
                </a:moveTo>
                <a:lnTo>
                  <a:pt x="0" y="0"/>
                </a:lnTo>
                <a:lnTo>
                  <a:pt x="0" y="30868"/>
                </a:lnTo>
                <a:lnTo>
                  <a:pt x="173791" y="30868"/>
                </a:lnTo>
                <a:lnTo>
                  <a:pt x="173791" y="0"/>
                </a:lnTo>
                <a:close/>
              </a:path>
            </a:pathLst>
          </a:custGeom>
          <a:solidFill>
            <a:srgbClr val="EB1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4547" y="6137410"/>
            <a:ext cx="245278" cy="13252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3709" y="6367188"/>
            <a:ext cx="990939" cy="3125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5692" y="1100150"/>
            <a:ext cx="7960614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11450" y="1927098"/>
            <a:ext cx="6769100" cy="3386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hdl.handle.net/10115/20174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mailto:macarena.gil@urjc.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aeinforma/status/1108836966144053259?lang=eu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e.es/obras-academicas/ortografia/ortografia-2010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e.es/obras-academicas/obras-linguisticas/libro-de-estilo-de-la-lengua-espanola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rvantes.es/sobre_instituto_cervantes/publicaciones_espanol/informacion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e.rae.es/prever?m=form" TargetMode="External"/><Relationship Id="rId4" Type="http://schemas.openxmlformats.org/officeDocument/2006/relationships/hyperlink" Target="https://www.fundeu.es/recomendacion/por-culpa-de-y-culpable-de-tienen-un-matiz-peyorativo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"/>
            <a:ext cx="12188825" cy="68563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93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Guía</a:t>
            </a:r>
            <a:r>
              <a:rPr spc="-3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5" dirty="0"/>
              <a:t>la</a:t>
            </a:r>
            <a:r>
              <a:rPr spc="-30" dirty="0"/>
              <a:t> </a:t>
            </a:r>
            <a:r>
              <a:rPr spc="-5" dirty="0"/>
              <a:t>asignatura</a:t>
            </a:r>
          </a:p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sz="1700" dirty="0"/>
              <a:t>Grado</a:t>
            </a:r>
            <a:r>
              <a:rPr sz="1700" spc="-25" dirty="0"/>
              <a:t> </a:t>
            </a:r>
            <a:r>
              <a:rPr sz="1700" dirty="0"/>
              <a:t>en</a:t>
            </a:r>
            <a:r>
              <a:rPr sz="1700" spc="-10" dirty="0"/>
              <a:t> </a:t>
            </a:r>
            <a:r>
              <a:rPr sz="1700" dirty="0"/>
              <a:t>Lengua</a:t>
            </a:r>
            <a:r>
              <a:rPr sz="1700" spc="-35" dirty="0"/>
              <a:t> </a:t>
            </a:r>
            <a:r>
              <a:rPr sz="1700" dirty="0"/>
              <a:t>y</a:t>
            </a:r>
            <a:r>
              <a:rPr sz="1700" spc="-10" dirty="0"/>
              <a:t> </a:t>
            </a:r>
            <a:r>
              <a:rPr sz="1700" dirty="0"/>
              <a:t>Literatura</a:t>
            </a:r>
            <a:r>
              <a:rPr sz="1700" spc="-15" dirty="0"/>
              <a:t> </a:t>
            </a:r>
            <a:r>
              <a:rPr sz="1700" dirty="0"/>
              <a:t>Española</a:t>
            </a:r>
            <a:endParaRPr sz="1700"/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700" spc="-5" dirty="0"/>
              <a:t>Universidad</a:t>
            </a:r>
            <a:r>
              <a:rPr sz="1700" spc="-30" dirty="0"/>
              <a:t> </a:t>
            </a:r>
            <a:r>
              <a:rPr sz="1700" spc="-10" dirty="0"/>
              <a:t>Rey</a:t>
            </a:r>
            <a:r>
              <a:rPr sz="1700" spc="-20" dirty="0"/>
              <a:t> </a:t>
            </a:r>
            <a:r>
              <a:rPr sz="1700" spc="-10" dirty="0"/>
              <a:t>Juan</a:t>
            </a:r>
            <a:r>
              <a:rPr sz="1700" spc="-25" dirty="0"/>
              <a:t> </a:t>
            </a:r>
            <a:r>
              <a:rPr sz="1700" dirty="0"/>
              <a:t>Carlos</a:t>
            </a:r>
            <a:endParaRPr sz="1700"/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sz="1700" spc="-40" dirty="0"/>
              <a:t>Macarena</a:t>
            </a:r>
            <a:r>
              <a:rPr sz="1700" spc="-20" dirty="0"/>
              <a:t> </a:t>
            </a:r>
            <a:r>
              <a:rPr sz="1700" spc="-65" dirty="0"/>
              <a:t>Gil</a:t>
            </a:r>
            <a:r>
              <a:rPr sz="1700" spc="-5" dirty="0"/>
              <a:t> </a:t>
            </a:r>
            <a:r>
              <a:rPr sz="1700" spc="-30" dirty="0"/>
              <a:t>de</a:t>
            </a:r>
            <a:r>
              <a:rPr sz="1700" spc="-5" dirty="0"/>
              <a:t> </a:t>
            </a:r>
            <a:r>
              <a:rPr sz="1700" spc="-45" dirty="0"/>
              <a:t>la</a:t>
            </a:r>
            <a:r>
              <a:rPr sz="1700" spc="-5" dirty="0"/>
              <a:t> </a:t>
            </a:r>
            <a:r>
              <a:rPr sz="1700" spc="-30" dirty="0"/>
              <a:t>Puerta</a:t>
            </a:r>
            <a:endParaRPr sz="1700"/>
          </a:p>
        </p:txBody>
      </p:sp>
      <p:grpSp>
        <p:nvGrpSpPr>
          <p:cNvPr id="4" name="object 4"/>
          <p:cNvGrpSpPr/>
          <p:nvPr/>
        </p:nvGrpSpPr>
        <p:grpSpPr>
          <a:xfrm>
            <a:off x="0" y="5925306"/>
            <a:ext cx="12192000" cy="932815"/>
            <a:chOff x="0" y="5925306"/>
            <a:chExt cx="12192000" cy="9328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25306"/>
              <a:ext cx="12192000" cy="93269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967984"/>
              <a:ext cx="12192000" cy="890269"/>
            </a:xfrm>
            <a:custGeom>
              <a:avLst/>
              <a:gdLst/>
              <a:ahLst/>
              <a:cxnLst/>
              <a:rect l="l" t="t" r="r" b="b"/>
              <a:pathLst>
                <a:path w="12192000" h="890270">
                  <a:moveTo>
                    <a:pt x="12192000" y="0"/>
                  </a:moveTo>
                  <a:lnTo>
                    <a:pt x="0" y="0"/>
                  </a:lnTo>
                  <a:lnTo>
                    <a:pt x="0" y="890015"/>
                  </a:lnTo>
                  <a:lnTo>
                    <a:pt x="12192000" y="8900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4548" y="6367188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278" y="0"/>
                  </a:moveTo>
                  <a:lnTo>
                    <a:pt x="183635" y="0"/>
                  </a:lnTo>
                  <a:lnTo>
                    <a:pt x="183635" y="158978"/>
                  </a:lnTo>
                  <a:lnTo>
                    <a:pt x="180122" y="189165"/>
                  </a:lnTo>
                  <a:lnTo>
                    <a:pt x="168547" y="213346"/>
                  </a:lnTo>
                  <a:lnTo>
                    <a:pt x="147357" y="229406"/>
                  </a:lnTo>
                  <a:lnTo>
                    <a:pt x="114996" y="235229"/>
                  </a:lnTo>
                  <a:lnTo>
                    <a:pt x="92524" y="231663"/>
                  </a:lnTo>
                  <a:lnTo>
                    <a:pt x="75661" y="220122"/>
                  </a:lnTo>
                  <a:lnTo>
                    <a:pt x="65062" y="199341"/>
                  </a:lnTo>
                  <a:lnTo>
                    <a:pt x="61384" y="168056"/>
                  </a:lnTo>
                  <a:lnTo>
                    <a:pt x="61384" y="0"/>
                  </a:lnTo>
                  <a:lnTo>
                    <a:pt x="0" y="0"/>
                  </a:lnTo>
                  <a:lnTo>
                    <a:pt x="0" y="174022"/>
                  </a:lnTo>
                  <a:lnTo>
                    <a:pt x="6034" y="222058"/>
                  </a:lnTo>
                  <a:lnTo>
                    <a:pt x="24767" y="256430"/>
                  </a:lnTo>
                  <a:lnTo>
                    <a:pt x="57147" y="277088"/>
                  </a:lnTo>
                  <a:lnTo>
                    <a:pt x="104120" y="283985"/>
                  </a:lnTo>
                  <a:lnTo>
                    <a:pt x="127435" y="280666"/>
                  </a:lnTo>
                  <a:lnTo>
                    <a:pt x="149802" y="271245"/>
                  </a:lnTo>
                  <a:lnTo>
                    <a:pt x="169207" y="256523"/>
                  </a:lnTo>
                  <a:lnTo>
                    <a:pt x="183635" y="237303"/>
                  </a:lnTo>
                  <a:lnTo>
                    <a:pt x="184670" y="237303"/>
                  </a:lnTo>
                  <a:lnTo>
                    <a:pt x="184670" y="276464"/>
                  </a:lnTo>
                  <a:lnTo>
                    <a:pt x="245278" y="276464"/>
                  </a:lnTo>
                  <a:lnTo>
                    <a:pt x="24527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289" y="6290160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791" y="0"/>
                  </a:moveTo>
                  <a:lnTo>
                    <a:pt x="0" y="0"/>
                  </a:lnTo>
                  <a:lnTo>
                    <a:pt x="0" y="30868"/>
                  </a:lnTo>
                  <a:lnTo>
                    <a:pt x="173791" y="30868"/>
                  </a:lnTo>
                  <a:lnTo>
                    <a:pt x="173791" y="0"/>
                  </a:lnTo>
                  <a:close/>
                </a:path>
              </a:pathLst>
            </a:custGeom>
            <a:solidFill>
              <a:srgbClr val="EB1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548" y="6137410"/>
              <a:ext cx="245278" cy="1325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3709" y="6367188"/>
              <a:ext cx="990939" cy="312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33176" y="6094476"/>
              <a:ext cx="838200" cy="2956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Norma</a:t>
            </a:r>
            <a:r>
              <a:rPr spc="-40" dirty="0"/>
              <a:t> </a:t>
            </a:r>
            <a:r>
              <a:rPr dirty="0"/>
              <a:t>y</a:t>
            </a:r>
            <a:r>
              <a:rPr spc="-15" dirty="0"/>
              <a:t> </a:t>
            </a:r>
            <a:r>
              <a:rPr spc="-5" dirty="0"/>
              <a:t>Uso</a:t>
            </a:r>
            <a:r>
              <a:rPr spc="-15" dirty="0"/>
              <a:t> </a:t>
            </a:r>
            <a:r>
              <a:rPr dirty="0"/>
              <a:t>del</a:t>
            </a:r>
            <a:r>
              <a:rPr spc="-15" dirty="0"/>
              <a:t> </a:t>
            </a:r>
            <a:r>
              <a:rPr spc="-5" dirty="0"/>
              <a:t>Español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76776" y="6491427"/>
            <a:ext cx="7591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Esta</a:t>
            </a:r>
            <a:r>
              <a:rPr sz="14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obra</a:t>
            </a:r>
            <a:r>
              <a:rPr sz="14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está bajo</a:t>
            </a: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FFFFFF"/>
                </a:solidFill>
                <a:latin typeface="Gill Sans MT"/>
                <a:cs typeface="Gill Sans MT"/>
              </a:rPr>
              <a:t>una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licencia</a:t>
            </a:r>
            <a:r>
              <a:rPr sz="14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de</a:t>
            </a:r>
            <a:r>
              <a:rPr sz="1400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Creative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Commons</a:t>
            </a:r>
            <a:r>
              <a:rPr sz="14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Reconocimiento-CompartirIgual</a:t>
            </a:r>
            <a:r>
              <a:rPr sz="14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4.0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4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7"/>
              </a:rPr>
              <a:t>Internacional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635" y="5584399"/>
            <a:ext cx="2296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  <a:hlinkClick r:id="rId8"/>
              </a:rPr>
              <a:t>http://hdl.handle.net/10115/20174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934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Cómo</a:t>
            </a:r>
            <a:r>
              <a:rPr sz="160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usar</a:t>
            </a:r>
            <a:r>
              <a:rPr sz="1600" spc="-25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los</a:t>
            </a:r>
            <a:r>
              <a:rPr sz="160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recursos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61" y="1890237"/>
            <a:ext cx="5715000" cy="21717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65" dirty="0">
                <a:solidFill>
                  <a:srgbClr val="404040"/>
                </a:solidFill>
                <a:latin typeface="Gill Sans MT"/>
                <a:cs typeface="Gill Sans MT"/>
              </a:rPr>
              <a:t>Los</a:t>
            </a:r>
            <a:r>
              <a:rPr sz="14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apuntes</a:t>
            </a:r>
            <a:r>
              <a:rPr sz="1400" spc="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30" dirty="0">
                <a:solidFill>
                  <a:srgbClr val="404040"/>
                </a:solidFill>
                <a:latin typeface="Gill Sans MT"/>
                <a:cs typeface="Gill Sans MT"/>
              </a:rPr>
              <a:t>se</a:t>
            </a:r>
            <a:r>
              <a:rPr sz="1400" spc="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suben*</a:t>
            </a:r>
            <a:r>
              <a:rPr sz="14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al</a:t>
            </a:r>
            <a:r>
              <a:rPr sz="14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C00000"/>
                </a:solidFill>
                <a:latin typeface="Gill Sans MT"/>
                <a:cs typeface="Gill Sans MT"/>
              </a:rPr>
              <a:t>Aula</a:t>
            </a:r>
            <a:r>
              <a:rPr sz="1400" spc="3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C00000"/>
                </a:solidFill>
                <a:latin typeface="Gill Sans MT"/>
                <a:cs typeface="Gill Sans MT"/>
              </a:rPr>
              <a:t>Virtual</a:t>
            </a:r>
            <a:r>
              <a:rPr sz="1400" spc="3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(</a:t>
            </a:r>
            <a:r>
              <a:rPr sz="1400" spc="-2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C00000"/>
                </a:solidFill>
                <a:latin typeface="Gill Sans MT"/>
                <a:cs typeface="Gill Sans MT"/>
              </a:rPr>
              <a:t>Contenidos)</a:t>
            </a:r>
            <a:r>
              <a:rPr sz="1400" spc="33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al</a:t>
            </a:r>
            <a:r>
              <a:rPr sz="14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comenzar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60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04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on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é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:</a:t>
            </a:r>
            <a:endParaRPr sz="1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2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2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on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60" dirty="0">
                <a:solidFill>
                  <a:srgbClr val="404040"/>
                </a:solidFill>
                <a:latin typeface="Gill Sans MT"/>
                <a:cs typeface="Gill Sans MT"/>
              </a:rPr>
              <a:t>q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v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á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endParaRPr sz="1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Di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50" dirty="0">
                <a:solidFill>
                  <a:srgbClr val="404040"/>
                </a:solidFill>
                <a:latin typeface="Gill Sans MT"/>
                <a:cs typeface="Gill Sans MT"/>
              </a:rPr>
              <a:t>v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s </a:t>
            </a:r>
            <a:r>
              <a:rPr sz="1400" spc="-114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5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n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lo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s </a:t>
            </a:r>
            <a:r>
              <a:rPr sz="1400" spc="-1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pu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5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s </a:t>
            </a:r>
            <a:r>
              <a:rPr sz="1400" spc="-1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e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2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Gill Sans MT"/>
              <a:buAutoNum type="arabicPeriod"/>
            </a:pPr>
            <a:endParaRPr sz="13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Recursos</a:t>
            </a:r>
            <a:r>
              <a:rPr sz="1400" spc="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adicionales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961" y="4601460"/>
            <a:ext cx="5736590" cy="46418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*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Gill Sans MT"/>
                <a:cs typeface="Gill Sans MT"/>
              </a:rPr>
              <a:t>Se</a:t>
            </a:r>
            <a:r>
              <a:rPr sz="1200" spc="3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ue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den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404040"/>
                </a:solidFill>
                <a:latin typeface="Gill Sans MT"/>
                <a:cs typeface="Gill Sans MT"/>
              </a:rPr>
              <a:t>ncontrar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C00000"/>
                </a:solidFill>
                <a:latin typeface="Gill Sans MT"/>
                <a:cs typeface="Gill Sans MT"/>
              </a:rPr>
              <a:t>ap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C00000"/>
                </a:solidFill>
                <a:latin typeface="Gill Sans MT"/>
                <a:cs typeface="Gill Sans MT"/>
              </a:rPr>
              <a:t>un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C00000"/>
                </a:solidFill>
                <a:latin typeface="Gill Sans MT"/>
                <a:cs typeface="Gill Sans MT"/>
              </a:rPr>
              <a:t>te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200" spc="3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C00000"/>
                </a:solidFill>
                <a:latin typeface="Gill Sans MT"/>
                <a:cs typeface="Gill Sans MT"/>
              </a:rPr>
              <a:t>mp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1200" spc="-19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200" spc="3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Gill Sans MT"/>
                <a:cs typeface="Gill Sans MT"/>
              </a:rPr>
              <a:t>la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spc="-1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gna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tura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PD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F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2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2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200" spc="-1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4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80" dirty="0">
                <a:solidFill>
                  <a:srgbClr val="404040"/>
                </a:solidFill>
                <a:latin typeface="Gill Sans MT"/>
                <a:cs typeface="Gill Sans MT"/>
              </a:rPr>
              <a:t>&gt;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ó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4219" y="2189988"/>
            <a:ext cx="4581144" cy="2595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934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Cómo</a:t>
            </a:r>
            <a:r>
              <a:rPr sz="160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usar</a:t>
            </a:r>
            <a:r>
              <a:rPr sz="1600" spc="-25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los</a:t>
            </a:r>
            <a:r>
              <a:rPr sz="160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recursos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61" y="1890237"/>
            <a:ext cx="5715000" cy="21717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65" dirty="0">
                <a:solidFill>
                  <a:srgbClr val="404040"/>
                </a:solidFill>
                <a:latin typeface="Gill Sans MT"/>
                <a:cs typeface="Gill Sans MT"/>
              </a:rPr>
              <a:t>Los</a:t>
            </a:r>
            <a:r>
              <a:rPr sz="14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apuntes</a:t>
            </a:r>
            <a:r>
              <a:rPr sz="1400" spc="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30" dirty="0">
                <a:solidFill>
                  <a:srgbClr val="404040"/>
                </a:solidFill>
                <a:latin typeface="Gill Sans MT"/>
                <a:cs typeface="Gill Sans MT"/>
              </a:rPr>
              <a:t>se</a:t>
            </a:r>
            <a:r>
              <a:rPr sz="1400" spc="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suben*</a:t>
            </a:r>
            <a:r>
              <a:rPr sz="14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al</a:t>
            </a:r>
            <a:r>
              <a:rPr sz="14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C00000"/>
                </a:solidFill>
                <a:latin typeface="Gill Sans MT"/>
                <a:cs typeface="Gill Sans MT"/>
              </a:rPr>
              <a:t>Aula</a:t>
            </a:r>
            <a:r>
              <a:rPr sz="1400" spc="3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C00000"/>
                </a:solidFill>
                <a:latin typeface="Gill Sans MT"/>
                <a:cs typeface="Gill Sans MT"/>
              </a:rPr>
              <a:t>Virtual</a:t>
            </a:r>
            <a:r>
              <a:rPr sz="1400" spc="3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(</a:t>
            </a:r>
            <a:r>
              <a:rPr sz="1400" spc="-2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C00000"/>
                </a:solidFill>
                <a:latin typeface="Gill Sans MT"/>
                <a:cs typeface="Gill Sans MT"/>
              </a:rPr>
              <a:t>Contenidos)</a:t>
            </a:r>
            <a:r>
              <a:rPr sz="1400" spc="33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al</a:t>
            </a:r>
            <a:r>
              <a:rPr sz="14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comenzar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60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04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on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é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:</a:t>
            </a:r>
            <a:endParaRPr sz="1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2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2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on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60" dirty="0">
                <a:solidFill>
                  <a:srgbClr val="404040"/>
                </a:solidFill>
                <a:latin typeface="Gill Sans MT"/>
                <a:cs typeface="Gill Sans MT"/>
              </a:rPr>
              <a:t>q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v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á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endParaRPr sz="1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v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14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3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-2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endParaRPr sz="1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Recursos</a:t>
            </a:r>
            <a:r>
              <a:rPr sz="1400" spc="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adicionales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961" y="4601460"/>
            <a:ext cx="5736590" cy="46418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*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Gill Sans MT"/>
                <a:cs typeface="Gill Sans MT"/>
              </a:rPr>
              <a:t>Se</a:t>
            </a:r>
            <a:r>
              <a:rPr sz="1200" spc="3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ue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den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404040"/>
                </a:solidFill>
                <a:latin typeface="Gill Sans MT"/>
                <a:cs typeface="Gill Sans MT"/>
              </a:rPr>
              <a:t>ncontrar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C00000"/>
                </a:solidFill>
                <a:latin typeface="Gill Sans MT"/>
                <a:cs typeface="Gill Sans MT"/>
              </a:rPr>
              <a:t>ap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C00000"/>
                </a:solidFill>
                <a:latin typeface="Gill Sans MT"/>
                <a:cs typeface="Gill Sans MT"/>
              </a:rPr>
              <a:t>un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C00000"/>
                </a:solidFill>
                <a:latin typeface="Gill Sans MT"/>
                <a:cs typeface="Gill Sans MT"/>
              </a:rPr>
              <a:t>te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200" spc="3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C00000"/>
                </a:solidFill>
                <a:latin typeface="Gill Sans MT"/>
                <a:cs typeface="Gill Sans MT"/>
              </a:rPr>
              <a:t>mp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1200" spc="-19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200" spc="3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Gill Sans MT"/>
                <a:cs typeface="Gill Sans MT"/>
              </a:rPr>
              <a:t>la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spc="-1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gna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tura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PD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F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2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2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200" spc="-1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4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80" dirty="0">
                <a:solidFill>
                  <a:srgbClr val="404040"/>
                </a:solidFill>
                <a:latin typeface="Gill Sans MT"/>
                <a:cs typeface="Gill Sans MT"/>
              </a:rPr>
              <a:t>&gt;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ó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7164" y="2139695"/>
            <a:ext cx="4546091" cy="25786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934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Cómo</a:t>
            </a:r>
            <a:r>
              <a:rPr sz="160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usar</a:t>
            </a:r>
            <a:r>
              <a:rPr sz="1600" spc="-25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los</a:t>
            </a:r>
            <a:r>
              <a:rPr sz="160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recursos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61" y="1921001"/>
            <a:ext cx="5738495" cy="2745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Recursos</a:t>
            </a:r>
            <a:r>
              <a:rPr sz="1400" spc="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adicionales</a:t>
            </a:r>
            <a:endParaRPr sz="1400">
              <a:latin typeface="Gill Sans MT"/>
              <a:cs typeface="Gill Sans MT"/>
            </a:endParaRPr>
          </a:p>
          <a:p>
            <a:pPr marL="299085" marR="26034" indent="-287020" algn="just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C00000"/>
                </a:solidFill>
                <a:latin typeface="Gill Sans MT"/>
                <a:cs typeface="Gill Sans MT"/>
              </a:rPr>
              <a:t>AN</a:t>
            </a:r>
            <a:r>
              <a:rPr sz="1400" spc="15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400" spc="145" dirty="0">
                <a:solidFill>
                  <a:srgbClr val="C00000"/>
                </a:solidFill>
                <a:latin typeface="Gill Sans MT"/>
                <a:cs typeface="Gill Sans MT"/>
              </a:rPr>
              <a:t>X</a:t>
            </a:r>
            <a:r>
              <a:rPr sz="1400" spc="14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S </a:t>
            </a:r>
            <a:r>
              <a:rPr sz="1400" spc="7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b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á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Au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404040"/>
                </a:solidFill>
                <a:latin typeface="Gill Sans MT"/>
                <a:cs typeface="Gill Sans MT"/>
              </a:rPr>
              <a:t> V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.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0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b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é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ue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n 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encontrar</a:t>
            </a:r>
            <a:r>
              <a:rPr sz="1400" spc="2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2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35" dirty="0">
                <a:solidFill>
                  <a:srgbClr val="404040"/>
                </a:solidFill>
                <a:latin typeface="Gill Sans MT"/>
                <a:cs typeface="Gill Sans MT"/>
              </a:rPr>
              <a:t>el</a:t>
            </a:r>
            <a:r>
              <a:rPr sz="1400" spc="2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repositorio</a:t>
            </a:r>
            <a:r>
              <a:rPr sz="1400" spc="2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BURJC</a:t>
            </a:r>
            <a:r>
              <a:rPr sz="1400" spc="26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Digital</a:t>
            </a:r>
            <a:r>
              <a:rPr sz="1400" spc="2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2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3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TV</a:t>
            </a:r>
            <a:r>
              <a:rPr sz="1400" spc="2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URJC.</a:t>
            </a:r>
            <a:endParaRPr sz="1400">
              <a:latin typeface="Gill Sans MT"/>
              <a:cs typeface="Gill Sans MT"/>
            </a:endParaRPr>
          </a:p>
          <a:p>
            <a:pPr marL="299085" marR="5080" indent="-287020" algn="just">
              <a:lnSpc>
                <a:spcPct val="12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</a:t>
            </a:r>
            <a:r>
              <a:rPr sz="1400" spc="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04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4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í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</a:t>
            </a:r>
            <a:r>
              <a:rPr sz="1400" spc="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5" dirty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1400" spc="135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400" spc="140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1400" spc="135" dirty="0">
                <a:solidFill>
                  <a:srgbClr val="C00000"/>
                </a:solidFill>
                <a:latin typeface="Gill Sans MT"/>
                <a:cs typeface="Gill Sans MT"/>
              </a:rPr>
              <a:t>OM</a:t>
            </a:r>
            <a:r>
              <a:rPr sz="1400" spc="145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400" spc="135" dirty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1400" spc="70" dirty="0">
                <a:solidFill>
                  <a:srgbClr val="C00000"/>
                </a:solidFill>
                <a:latin typeface="Gill Sans MT"/>
                <a:cs typeface="Gill Sans MT"/>
              </a:rPr>
              <a:t>D</a:t>
            </a:r>
            <a:r>
              <a:rPr sz="1400" spc="14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C00000"/>
                </a:solidFill>
                <a:latin typeface="Gill Sans MT"/>
                <a:cs typeface="Gill Sans MT"/>
              </a:rPr>
              <a:t>D</a:t>
            </a:r>
            <a:r>
              <a:rPr sz="1400" spc="135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S  </a:t>
            </a:r>
            <a:r>
              <a:rPr sz="1400" spc="3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</a:t>
            </a:r>
            <a:r>
              <a:rPr sz="1400" spc="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rr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</a:t>
            </a:r>
            <a:r>
              <a:rPr sz="1400" spc="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2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s 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l </a:t>
            </a:r>
            <a:r>
              <a:rPr sz="1400" spc="35" dirty="0">
                <a:solidFill>
                  <a:srgbClr val="404040"/>
                </a:solidFill>
                <a:latin typeface="Gill Sans MT"/>
                <a:cs typeface="Gill Sans MT"/>
              </a:rPr>
              <a:t>ec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turas  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recomendadas  </a:t>
            </a:r>
            <a:r>
              <a:rPr sz="1400" spc="65" dirty="0">
                <a:solidFill>
                  <a:srgbClr val="404040"/>
                </a:solidFill>
                <a:latin typeface="Gill Sans MT"/>
                <a:cs typeface="Gill Sans MT"/>
              </a:rPr>
              <a:t>del   </a:t>
            </a:r>
            <a:r>
              <a:rPr sz="1400" spc="70" dirty="0">
                <a:solidFill>
                  <a:srgbClr val="404040"/>
                </a:solidFill>
                <a:latin typeface="Gill Sans MT"/>
                <a:cs typeface="Gill Sans MT"/>
              </a:rPr>
              <a:t>curso.   </a:t>
            </a:r>
            <a:r>
              <a:rPr sz="1400" spc="40" dirty="0">
                <a:solidFill>
                  <a:srgbClr val="404040"/>
                </a:solidFill>
                <a:latin typeface="Gill Sans MT"/>
                <a:cs typeface="Gill Sans MT"/>
              </a:rPr>
              <a:t>Si  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están 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disponibles  </a:t>
            </a:r>
            <a:r>
              <a:rPr sz="1400" spc="55" dirty="0">
                <a:solidFill>
                  <a:srgbClr val="404040"/>
                </a:solidFill>
                <a:latin typeface="Gill Sans MT"/>
                <a:cs typeface="Gill Sans MT"/>
              </a:rPr>
              <a:t>en </a:t>
            </a:r>
            <a:r>
              <a:rPr sz="1400" spc="-3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24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nternet,</a:t>
            </a:r>
            <a:r>
              <a:rPr sz="1400" spc="2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35" dirty="0">
                <a:solidFill>
                  <a:srgbClr val="404040"/>
                </a:solidFill>
                <a:latin typeface="Gill Sans MT"/>
                <a:cs typeface="Gill Sans MT"/>
              </a:rPr>
              <a:t>se</a:t>
            </a:r>
            <a:r>
              <a:rPr sz="1400" spc="2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facil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2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404040"/>
                </a:solidFill>
                <a:latin typeface="Gill Sans MT"/>
                <a:cs typeface="Gill Sans MT"/>
              </a:rPr>
              <a:t>ará</a:t>
            </a:r>
            <a:r>
              <a:rPr sz="1400" spc="2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404040"/>
                </a:solidFill>
                <a:latin typeface="Gill Sans MT"/>
                <a:cs typeface="Gill Sans MT"/>
              </a:rPr>
              <a:t>un</a:t>
            </a:r>
            <a:r>
              <a:rPr sz="1400" spc="3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404040"/>
                </a:solidFill>
                <a:latin typeface="Gill Sans MT"/>
                <a:cs typeface="Gill Sans MT"/>
              </a:rPr>
              <a:t>link</a:t>
            </a:r>
            <a:r>
              <a:rPr sz="1400" spc="26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4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acceso.</a:t>
            </a:r>
            <a:endParaRPr sz="1400">
              <a:latin typeface="Gill Sans MT"/>
              <a:cs typeface="Gill Sans MT"/>
            </a:endParaRPr>
          </a:p>
          <a:p>
            <a:pPr marL="299085" marR="5715" indent="-287020" algn="just">
              <a:lnSpc>
                <a:spcPct val="1201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</a:t>
            </a:r>
            <a:r>
              <a:rPr sz="14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5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400" spc="135" dirty="0">
                <a:solidFill>
                  <a:srgbClr val="C00000"/>
                </a:solidFill>
                <a:latin typeface="Gill Sans MT"/>
                <a:cs typeface="Gill Sans MT"/>
              </a:rPr>
              <a:t>J</a:t>
            </a:r>
            <a:r>
              <a:rPr sz="1400" spc="15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400" spc="145" dirty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1400" spc="155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1400" spc="135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1400" spc="145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1400" spc="150" dirty="0">
                <a:solidFill>
                  <a:srgbClr val="C00000"/>
                </a:solidFill>
                <a:latin typeface="Gill Sans MT"/>
                <a:cs typeface="Gill Sans MT"/>
              </a:rPr>
              <a:t>I</a:t>
            </a:r>
            <a:r>
              <a:rPr sz="1400" spc="14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S  </a:t>
            </a:r>
            <a:r>
              <a:rPr sz="1400" spc="19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</a:t>
            </a:r>
            <a:r>
              <a:rPr sz="14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b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á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</a:t>
            </a:r>
            <a:r>
              <a:rPr sz="1400" spc="-1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</a:t>
            </a:r>
            <a:r>
              <a:rPr sz="14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Au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</a:t>
            </a:r>
            <a:r>
              <a:rPr sz="14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404040"/>
                </a:solidFill>
                <a:latin typeface="Gill Sans MT"/>
                <a:cs typeface="Gill Sans MT"/>
              </a:rPr>
              <a:t>V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.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</a:t>
            </a:r>
            <a:r>
              <a:rPr sz="1400" spc="-1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</a:t>
            </a:r>
            <a:r>
              <a:rPr sz="14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ed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n  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6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ga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2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 </a:t>
            </a:r>
            <a:r>
              <a:rPr sz="1400" spc="-1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 </a:t>
            </a:r>
            <a:r>
              <a:rPr sz="1400" spc="-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 </a:t>
            </a:r>
            <a:r>
              <a:rPr sz="1400" spc="-1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B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J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 </a:t>
            </a:r>
            <a:r>
              <a:rPr sz="1400" spc="-1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g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,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   </a:t>
            </a:r>
            <a:r>
              <a:rPr sz="1400" spc="-114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35" dirty="0">
                <a:solidFill>
                  <a:srgbClr val="404040"/>
                </a:solidFill>
                <a:latin typeface="Gill Sans MT"/>
                <a:cs typeface="Gill Sans MT"/>
              </a:rPr>
              <a:t>e 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recomienda</a:t>
            </a:r>
            <a:r>
              <a:rPr sz="1400" spc="2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consultarlas</a:t>
            </a:r>
            <a:r>
              <a:rPr sz="1400" spc="2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solo</a:t>
            </a:r>
            <a:r>
              <a:rPr sz="1400" spc="2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2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casos</a:t>
            </a:r>
            <a:r>
              <a:rPr sz="1400" spc="2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especiales.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7164" y="2139695"/>
            <a:ext cx="4546091" cy="2578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176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Programación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574" y="4235873"/>
            <a:ext cx="1242060" cy="951230"/>
          </a:xfrm>
          <a:custGeom>
            <a:avLst/>
            <a:gdLst/>
            <a:ahLst/>
            <a:cxnLst/>
            <a:rect l="l" t="t" r="r" b="b"/>
            <a:pathLst>
              <a:path w="1242060" h="951229">
                <a:moveTo>
                  <a:pt x="18245" y="13038"/>
                </a:moveTo>
                <a:lnTo>
                  <a:pt x="54008" y="14465"/>
                </a:lnTo>
                <a:lnTo>
                  <a:pt x="98589" y="17932"/>
                </a:lnTo>
                <a:lnTo>
                  <a:pt x="149223" y="22213"/>
                </a:lnTo>
                <a:lnTo>
                  <a:pt x="203146" y="26087"/>
                </a:lnTo>
                <a:lnTo>
                  <a:pt x="257594" y="28330"/>
                </a:lnTo>
                <a:lnTo>
                  <a:pt x="309801" y="27719"/>
                </a:lnTo>
                <a:lnTo>
                  <a:pt x="357004" y="23029"/>
                </a:lnTo>
                <a:lnTo>
                  <a:pt x="396438" y="13038"/>
                </a:lnTo>
                <a:lnTo>
                  <a:pt x="428902" y="4233"/>
                </a:lnTo>
                <a:lnTo>
                  <a:pt x="464811" y="263"/>
                </a:lnTo>
                <a:lnTo>
                  <a:pt x="504289" y="0"/>
                </a:lnTo>
                <a:lnTo>
                  <a:pt x="547457" y="2314"/>
                </a:lnTo>
                <a:lnTo>
                  <a:pt x="594438" y="6077"/>
                </a:lnTo>
                <a:lnTo>
                  <a:pt x="645352" y="10160"/>
                </a:lnTo>
                <a:lnTo>
                  <a:pt x="700322" y="13433"/>
                </a:lnTo>
                <a:lnTo>
                  <a:pt x="759470" y="14769"/>
                </a:lnTo>
                <a:lnTo>
                  <a:pt x="822917" y="13038"/>
                </a:lnTo>
                <a:lnTo>
                  <a:pt x="890232" y="11418"/>
                </a:lnTo>
                <a:lnTo>
                  <a:pt x="946504" y="13628"/>
                </a:lnTo>
                <a:lnTo>
                  <a:pt x="994823" y="17983"/>
                </a:lnTo>
                <a:lnTo>
                  <a:pt x="1038277" y="22801"/>
                </a:lnTo>
                <a:lnTo>
                  <a:pt x="1079958" y="26399"/>
                </a:lnTo>
                <a:lnTo>
                  <a:pt x="1122955" y="27093"/>
                </a:lnTo>
                <a:lnTo>
                  <a:pt x="1170356" y="23201"/>
                </a:lnTo>
                <a:lnTo>
                  <a:pt x="1225253" y="13038"/>
                </a:lnTo>
                <a:lnTo>
                  <a:pt x="1226261" y="52382"/>
                </a:lnTo>
                <a:lnTo>
                  <a:pt x="1224753" y="97268"/>
                </a:lnTo>
                <a:lnTo>
                  <a:pt x="1221589" y="146334"/>
                </a:lnTo>
                <a:lnTo>
                  <a:pt x="1217627" y="198218"/>
                </a:lnTo>
                <a:lnTo>
                  <a:pt x="1213728" y="251560"/>
                </a:lnTo>
                <a:lnTo>
                  <a:pt x="1210751" y="304997"/>
                </a:lnTo>
                <a:lnTo>
                  <a:pt x="1209555" y="357167"/>
                </a:lnTo>
                <a:lnTo>
                  <a:pt x="1211001" y="406710"/>
                </a:lnTo>
                <a:lnTo>
                  <a:pt x="1215947" y="452262"/>
                </a:lnTo>
                <a:lnTo>
                  <a:pt x="1225253" y="492463"/>
                </a:lnTo>
                <a:lnTo>
                  <a:pt x="1235417" y="533267"/>
                </a:lnTo>
                <a:lnTo>
                  <a:pt x="1240480" y="573935"/>
                </a:lnTo>
                <a:lnTo>
                  <a:pt x="1241537" y="615423"/>
                </a:lnTo>
                <a:lnTo>
                  <a:pt x="1239688" y="658685"/>
                </a:lnTo>
                <a:lnTo>
                  <a:pt x="1236030" y="704678"/>
                </a:lnTo>
                <a:lnTo>
                  <a:pt x="1231660" y="754356"/>
                </a:lnTo>
                <a:lnTo>
                  <a:pt x="1227675" y="808675"/>
                </a:lnTo>
                <a:lnTo>
                  <a:pt x="1225174" y="868591"/>
                </a:lnTo>
                <a:lnTo>
                  <a:pt x="1225253" y="935058"/>
                </a:lnTo>
                <a:lnTo>
                  <a:pt x="1168075" y="946205"/>
                </a:lnTo>
                <a:lnTo>
                  <a:pt x="1115634" y="950632"/>
                </a:lnTo>
                <a:lnTo>
                  <a:pt x="1066977" y="950105"/>
                </a:lnTo>
                <a:lnTo>
                  <a:pt x="1021148" y="946393"/>
                </a:lnTo>
                <a:lnTo>
                  <a:pt x="977195" y="941264"/>
                </a:lnTo>
                <a:lnTo>
                  <a:pt x="934163" y="936487"/>
                </a:lnTo>
                <a:lnTo>
                  <a:pt x="891099" y="933829"/>
                </a:lnTo>
                <a:lnTo>
                  <a:pt x="847047" y="935058"/>
                </a:lnTo>
                <a:lnTo>
                  <a:pt x="802109" y="937824"/>
                </a:lnTo>
                <a:lnTo>
                  <a:pt x="756798" y="938898"/>
                </a:lnTo>
                <a:lnTo>
                  <a:pt x="710751" y="938731"/>
                </a:lnTo>
                <a:lnTo>
                  <a:pt x="663605" y="937773"/>
                </a:lnTo>
                <a:lnTo>
                  <a:pt x="614999" y="936476"/>
                </a:lnTo>
                <a:lnTo>
                  <a:pt x="564569" y="935290"/>
                </a:lnTo>
                <a:lnTo>
                  <a:pt x="511953" y="934667"/>
                </a:lnTo>
                <a:lnTo>
                  <a:pt x="456789" y="935058"/>
                </a:lnTo>
                <a:lnTo>
                  <a:pt x="407583" y="935146"/>
                </a:lnTo>
                <a:lnTo>
                  <a:pt x="360068" y="933917"/>
                </a:lnTo>
                <a:lnTo>
                  <a:pt x="313569" y="931926"/>
                </a:lnTo>
                <a:lnTo>
                  <a:pt x="267415" y="929727"/>
                </a:lnTo>
                <a:lnTo>
                  <a:pt x="220931" y="927877"/>
                </a:lnTo>
                <a:lnTo>
                  <a:pt x="173445" y="926930"/>
                </a:lnTo>
                <a:lnTo>
                  <a:pt x="124284" y="927441"/>
                </a:lnTo>
                <a:lnTo>
                  <a:pt x="72775" y="929966"/>
                </a:lnTo>
                <a:lnTo>
                  <a:pt x="18245" y="935058"/>
                </a:lnTo>
                <a:lnTo>
                  <a:pt x="15900" y="898395"/>
                </a:lnTo>
                <a:lnTo>
                  <a:pt x="16978" y="858754"/>
                </a:lnTo>
                <a:lnTo>
                  <a:pt x="20392" y="816387"/>
                </a:lnTo>
                <a:lnTo>
                  <a:pt x="25052" y="771549"/>
                </a:lnTo>
                <a:lnTo>
                  <a:pt x="29870" y="724492"/>
                </a:lnTo>
                <a:lnTo>
                  <a:pt x="33759" y="675469"/>
                </a:lnTo>
                <a:lnTo>
                  <a:pt x="35629" y="624733"/>
                </a:lnTo>
                <a:lnTo>
                  <a:pt x="34392" y="572537"/>
                </a:lnTo>
                <a:lnTo>
                  <a:pt x="28960" y="519134"/>
                </a:lnTo>
                <a:lnTo>
                  <a:pt x="18245" y="464777"/>
                </a:lnTo>
                <a:lnTo>
                  <a:pt x="6508" y="404694"/>
                </a:lnTo>
                <a:lnTo>
                  <a:pt x="880" y="346262"/>
                </a:lnTo>
                <a:lnTo>
                  <a:pt x="0" y="289832"/>
                </a:lnTo>
                <a:lnTo>
                  <a:pt x="2507" y="235758"/>
                </a:lnTo>
                <a:lnTo>
                  <a:pt x="7041" y="184390"/>
                </a:lnTo>
                <a:lnTo>
                  <a:pt x="12242" y="136082"/>
                </a:lnTo>
                <a:lnTo>
                  <a:pt x="16750" y="91186"/>
                </a:lnTo>
                <a:lnTo>
                  <a:pt x="19205" y="50054"/>
                </a:lnTo>
                <a:lnTo>
                  <a:pt x="18245" y="13038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806" y="4266945"/>
            <a:ext cx="1155065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ts val="2155"/>
              </a:lnSpc>
              <a:spcBef>
                <a:spcPts val="100"/>
              </a:spcBef>
            </a:pPr>
            <a:r>
              <a:rPr sz="1800" spc="-15" dirty="0">
                <a:latin typeface="Gill Sans MT"/>
                <a:cs typeface="Gill Sans MT"/>
              </a:rPr>
              <a:t>Horario:</a:t>
            </a:r>
            <a:endParaRPr sz="1800">
              <a:latin typeface="Gill Sans MT"/>
              <a:cs typeface="Gill Sans MT"/>
            </a:endParaRPr>
          </a:p>
          <a:p>
            <a:pPr marL="60325">
              <a:lnSpc>
                <a:spcPts val="2155"/>
              </a:lnSpc>
            </a:pPr>
            <a:r>
              <a:rPr sz="1800" spc="-60" dirty="0">
                <a:latin typeface="Gill Sans MT"/>
                <a:cs typeface="Gill Sans MT"/>
              </a:rPr>
              <a:t>X </a:t>
            </a:r>
            <a:r>
              <a:rPr sz="1800" spc="-15" dirty="0">
                <a:latin typeface="Gill Sans MT"/>
                <a:cs typeface="Gill Sans MT"/>
              </a:rPr>
              <a:t>(1</a:t>
            </a:r>
            <a:r>
              <a:rPr sz="1800" spc="-10" dirty="0">
                <a:latin typeface="Gill Sans MT"/>
                <a:cs typeface="Gill Sans MT"/>
              </a:rPr>
              <a:t>7</a:t>
            </a:r>
            <a:r>
              <a:rPr sz="1800" spc="-15" dirty="0">
                <a:latin typeface="Gill Sans MT"/>
                <a:cs typeface="Gill Sans MT"/>
              </a:rPr>
              <a:t>-</a:t>
            </a:r>
            <a:r>
              <a:rPr sz="1800" spc="-10" dirty="0">
                <a:latin typeface="Gill Sans MT"/>
                <a:cs typeface="Gill Sans MT"/>
              </a:rPr>
              <a:t>19)</a:t>
            </a:r>
            <a:endParaRPr sz="1800">
              <a:latin typeface="Gill Sans MT"/>
              <a:cs typeface="Gill Sans MT"/>
            </a:endParaRPr>
          </a:p>
          <a:p>
            <a:pPr marL="60325">
              <a:lnSpc>
                <a:spcPct val="100000"/>
              </a:lnSpc>
            </a:pPr>
            <a:r>
              <a:rPr sz="1800" spc="-25" dirty="0">
                <a:latin typeface="Gill Sans MT"/>
                <a:cs typeface="Gill Sans MT"/>
              </a:rPr>
              <a:t>V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(17-19)</a:t>
            </a:r>
            <a:endParaRPr sz="1800">
              <a:latin typeface="Gill Sans MT"/>
              <a:cs typeface="Gill Sans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42515" y="1828775"/>
          <a:ext cx="8516620" cy="3188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485">
                <a:tc rowSpan="9"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Septiembre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14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Festivo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527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15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Presentación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200" spc="-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asignatura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explicación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200" spc="-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evaluación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527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2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21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1.1.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Los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diferentes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registros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lingüísticos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2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6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23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1.1.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Los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diferentes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registros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lingüísticos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9665" marR="326390" indent="-801370">
                        <a:lnSpc>
                          <a:spcPts val="1660"/>
                        </a:lnSpc>
                        <a:spcBef>
                          <a:spcPts val="65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1.1.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Los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diferentes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registros </a:t>
                      </a:r>
                      <a:r>
                        <a:rPr sz="1200" spc="-3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lingüísticos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Consultar recursos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recomendados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1.1.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3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28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53135" marR="349885" indent="-601345">
                        <a:lnSpc>
                          <a:spcPct val="114900"/>
                        </a:lnSpc>
                        <a:spcBef>
                          <a:spcPts val="65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1.2.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norma: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correcto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 </a:t>
                      </a:r>
                      <a:r>
                        <a:rPr sz="1200" spc="-3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incorrecto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825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Anexos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1.2.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Vídeos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Consultar recursos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recomendados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1.2.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30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53135" marR="349885" indent="-601345">
                        <a:lnSpc>
                          <a:spcPct val="114900"/>
                        </a:lnSpc>
                        <a:spcBef>
                          <a:spcPts val="118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1.2.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norma: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correcto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 </a:t>
                      </a:r>
                      <a:r>
                        <a:rPr sz="1200" spc="-3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incorrecto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149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Anexos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1.2.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Pódcast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9190" marR="233045" indent="-906780">
                        <a:lnSpc>
                          <a:spcPts val="1660"/>
                        </a:lnSpc>
                        <a:spcBef>
                          <a:spcPts val="65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1.2.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norma: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correcto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 </a:t>
                      </a:r>
                      <a:r>
                        <a:rPr sz="1200" spc="-3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incorrecto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973826" y="1470405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4918" y="1470405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176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Programación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574" y="4235873"/>
            <a:ext cx="1242060" cy="951230"/>
          </a:xfrm>
          <a:custGeom>
            <a:avLst/>
            <a:gdLst/>
            <a:ahLst/>
            <a:cxnLst/>
            <a:rect l="l" t="t" r="r" b="b"/>
            <a:pathLst>
              <a:path w="1242060" h="951229">
                <a:moveTo>
                  <a:pt x="18245" y="13038"/>
                </a:moveTo>
                <a:lnTo>
                  <a:pt x="54008" y="14465"/>
                </a:lnTo>
                <a:lnTo>
                  <a:pt x="98589" y="17932"/>
                </a:lnTo>
                <a:lnTo>
                  <a:pt x="149223" y="22213"/>
                </a:lnTo>
                <a:lnTo>
                  <a:pt x="203146" y="26087"/>
                </a:lnTo>
                <a:lnTo>
                  <a:pt x="257594" y="28330"/>
                </a:lnTo>
                <a:lnTo>
                  <a:pt x="309801" y="27719"/>
                </a:lnTo>
                <a:lnTo>
                  <a:pt x="357004" y="23029"/>
                </a:lnTo>
                <a:lnTo>
                  <a:pt x="396438" y="13038"/>
                </a:lnTo>
                <a:lnTo>
                  <a:pt x="428902" y="4233"/>
                </a:lnTo>
                <a:lnTo>
                  <a:pt x="464811" y="263"/>
                </a:lnTo>
                <a:lnTo>
                  <a:pt x="504289" y="0"/>
                </a:lnTo>
                <a:lnTo>
                  <a:pt x="547457" y="2314"/>
                </a:lnTo>
                <a:lnTo>
                  <a:pt x="594438" y="6077"/>
                </a:lnTo>
                <a:lnTo>
                  <a:pt x="645352" y="10160"/>
                </a:lnTo>
                <a:lnTo>
                  <a:pt x="700322" y="13433"/>
                </a:lnTo>
                <a:lnTo>
                  <a:pt x="759470" y="14769"/>
                </a:lnTo>
                <a:lnTo>
                  <a:pt x="822917" y="13038"/>
                </a:lnTo>
                <a:lnTo>
                  <a:pt x="890232" y="11418"/>
                </a:lnTo>
                <a:lnTo>
                  <a:pt x="946504" y="13628"/>
                </a:lnTo>
                <a:lnTo>
                  <a:pt x="994823" y="17983"/>
                </a:lnTo>
                <a:lnTo>
                  <a:pt x="1038277" y="22801"/>
                </a:lnTo>
                <a:lnTo>
                  <a:pt x="1079958" y="26399"/>
                </a:lnTo>
                <a:lnTo>
                  <a:pt x="1122955" y="27093"/>
                </a:lnTo>
                <a:lnTo>
                  <a:pt x="1170356" y="23201"/>
                </a:lnTo>
                <a:lnTo>
                  <a:pt x="1225253" y="13038"/>
                </a:lnTo>
                <a:lnTo>
                  <a:pt x="1226261" y="52382"/>
                </a:lnTo>
                <a:lnTo>
                  <a:pt x="1224753" y="97268"/>
                </a:lnTo>
                <a:lnTo>
                  <a:pt x="1221589" y="146334"/>
                </a:lnTo>
                <a:lnTo>
                  <a:pt x="1217627" y="198218"/>
                </a:lnTo>
                <a:lnTo>
                  <a:pt x="1213728" y="251560"/>
                </a:lnTo>
                <a:lnTo>
                  <a:pt x="1210751" y="304997"/>
                </a:lnTo>
                <a:lnTo>
                  <a:pt x="1209555" y="357167"/>
                </a:lnTo>
                <a:lnTo>
                  <a:pt x="1211001" y="406710"/>
                </a:lnTo>
                <a:lnTo>
                  <a:pt x="1215947" y="452262"/>
                </a:lnTo>
                <a:lnTo>
                  <a:pt x="1225253" y="492463"/>
                </a:lnTo>
                <a:lnTo>
                  <a:pt x="1235417" y="533267"/>
                </a:lnTo>
                <a:lnTo>
                  <a:pt x="1240480" y="573935"/>
                </a:lnTo>
                <a:lnTo>
                  <a:pt x="1241537" y="615423"/>
                </a:lnTo>
                <a:lnTo>
                  <a:pt x="1239688" y="658685"/>
                </a:lnTo>
                <a:lnTo>
                  <a:pt x="1236030" y="704678"/>
                </a:lnTo>
                <a:lnTo>
                  <a:pt x="1231660" y="754356"/>
                </a:lnTo>
                <a:lnTo>
                  <a:pt x="1227675" y="808675"/>
                </a:lnTo>
                <a:lnTo>
                  <a:pt x="1225174" y="868591"/>
                </a:lnTo>
                <a:lnTo>
                  <a:pt x="1225253" y="935058"/>
                </a:lnTo>
                <a:lnTo>
                  <a:pt x="1168075" y="946205"/>
                </a:lnTo>
                <a:lnTo>
                  <a:pt x="1115634" y="950632"/>
                </a:lnTo>
                <a:lnTo>
                  <a:pt x="1066977" y="950105"/>
                </a:lnTo>
                <a:lnTo>
                  <a:pt x="1021148" y="946393"/>
                </a:lnTo>
                <a:lnTo>
                  <a:pt x="977195" y="941264"/>
                </a:lnTo>
                <a:lnTo>
                  <a:pt x="934163" y="936487"/>
                </a:lnTo>
                <a:lnTo>
                  <a:pt x="891099" y="933829"/>
                </a:lnTo>
                <a:lnTo>
                  <a:pt x="847047" y="935058"/>
                </a:lnTo>
                <a:lnTo>
                  <a:pt x="802109" y="937824"/>
                </a:lnTo>
                <a:lnTo>
                  <a:pt x="756798" y="938898"/>
                </a:lnTo>
                <a:lnTo>
                  <a:pt x="710751" y="938731"/>
                </a:lnTo>
                <a:lnTo>
                  <a:pt x="663605" y="937773"/>
                </a:lnTo>
                <a:lnTo>
                  <a:pt x="614999" y="936476"/>
                </a:lnTo>
                <a:lnTo>
                  <a:pt x="564569" y="935290"/>
                </a:lnTo>
                <a:lnTo>
                  <a:pt x="511953" y="934667"/>
                </a:lnTo>
                <a:lnTo>
                  <a:pt x="456789" y="935058"/>
                </a:lnTo>
                <a:lnTo>
                  <a:pt x="407583" y="935146"/>
                </a:lnTo>
                <a:lnTo>
                  <a:pt x="360068" y="933917"/>
                </a:lnTo>
                <a:lnTo>
                  <a:pt x="313569" y="931926"/>
                </a:lnTo>
                <a:lnTo>
                  <a:pt x="267415" y="929727"/>
                </a:lnTo>
                <a:lnTo>
                  <a:pt x="220931" y="927877"/>
                </a:lnTo>
                <a:lnTo>
                  <a:pt x="173445" y="926930"/>
                </a:lnTo>
                <a:lnTo>
                  <a:pt x="124284" y="927441"/>
                </a:lnTo>
                <a:lnTo>
                  <a:pt x="72775" y="929966"/>
                </a:lnTo>
                <a:lnTo>
                  <a:pt x="18245" y="935058"/>
                </a:lnTo>
                <a:lnTo>
                  <a:pt x="15900" y="898395"/>
                </a:lnTo>
                <a:lnTo>
                  <a:pt x="16978" y="858754"/>
                </a:lnTo>
                <a:lnTo>
                  <a:pt x="20392" y="816387"/>
                </a:lnTo>
                <a:lnTo>
                  <a:pt x="25052" y="771549"/>
                </a:lnTo>
                <a:lnTo>
                  <a:pt x="29870" y="724492"/>
                </a:lnTo>
                <a:lnTo>
                  <a:pt x="33759" y="675469"/>
                </a:lnTo>
                <a:lnTo>
                  <a:pt x="35629" y="624733"/>
                </a:lnTo>
                <a:lnTo>
                  <a:pt x="34392" y="572537"/>
                </a:lnTo>
                <a:lnTo>
                  <a:pt x="28960" y="519134"/>
                </a:lnTo>
                <a:lnTo>
                  <a:pt x="18245" y="464777"/>
                </a:lnTo>
                <a:lnTo>
                  <a:pt x="6508" y="404694"/>
                </a:lnTo>
                <a:lnTo>
                  <a:pt x="880" y="346262"/>
                </a:lnTo>
                <a:lnTo>
                  <a:pt x="0" y="289832"/>
                </a:lnTo>
                <a:lnTo>
                  <a:pt x="2507" y="235758"/>
                </a:lnTo>
                <a:lnTo>
                  <a:pt x="7041" y="184390"/>
                </a:lnTo>
                <a:lnTo>
                  <a:pt x="12242" y="136082"/>
                </a:lnTo>
                <a:lnTo>
                  <a:pt x="16750" y="91186"/>
                </a:lnTo>
                <a:lnTo>
                  <a:pt x="19205" y="50054"/>
                </a:lnTo>
                <a:lnTo>
                  <a:pt x="18245" y="13038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806" y="4266945"/>
            <a:ext cx="1155065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ts val="2155"/>
              </a:lnSpc>
              <a:spcBef>
                <a:spcPts val="100"/>
              </a:spcBef>
            </a:pPr>
            <a:r>
              <a:rPr sz="1800" spc="-15" dirty="0">
                <a:latin typeface="Gill Sans MT"/>
                <a:cs typeface="Gill Sans MT"/>
              </a:rPr>
              <a:t>Horario:</a:t>
            </a:r>
            <a:endParaRPr sz="1800">
              <a:latin typeface="Gill Sans MT"/>
              <a:cs typeface="Gill Sans MT"/>
            </a:endParaRPr>
          </a:p>
          <a:p>
            <a:pPr marL="60325">
              <a:lnSpc>
                <a:spcPts val="2155"/>
              </a:lnSpc>
            </a:pPr>
            <a:r>
              <a:rPr sz="1800" spc="-60" dirty="0">
                <a:latin typeface="Gill Sans MT"/>
                <a:cs typeface="Gill Sans MT"/>
              </a:rPr>
              <a:t>X </a:t>
            </a:r>
            <a:r>
              <a:rPr sz="1800" spc="-15" dirty="0">
                <a:latin typeface="Gill Sans MT"/>
                <a:cs typeface="Gill Sans MT"/>
              </a:rPr>
              <a:t>(1</a:t>
            </a:r>
            <a:r>
              <a:rPr sz="1800" spc="-10" dirty="0">
                <a:latin typeface="Gill Sans MT"/>
                <a:cs typeface="Gill Sans MT"/>
              </a:rPr>
              <a:t>7</a:t>
            </a:r>
            <a:r>
              <a:rPr sz="1800" spc="-15" dirty="0">
                <a:latin typeface="Gill Sans MT"/>
                <a:cs typeface="Gill Sans MT"/>
              </a:rPr>
              <a:t>-</a:t>
            </a:r>
            <a:r>
              <a:rPr sz="1800" spc="-10" dirty="0">
                <a:latin typeface="Gill Sans MT"/>
                <a:cs typeface="Gill Sans MT"/>
              </a:rPr>
              <a:t>19)</a:t>
            </a:r>
            <a:endParaRPr sz="1800">
              <a:latin typeface="Gill Sans MT"/>
              <a:cs typeface="Gill Sans MT"/>
            </a:endParaRPr>
          </a:p>
          <a:p>
            <a:pPr marL="60325">
              <a:lnSpc>
                <a:spcPct val="100000"/>
              </a:lnSpc>
            </a:pPr>
            <a:r>
              <a:rPr sz="1800" spc="-25" dirty="0">
                <a:latin typeface="Gill Sans MT"/>
                <a:cs typeface="Gill Sans MT"/>
              </a:rPr>
              <a:t>V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(17-19)</a:t>
            </a:r>
            <a:endParaRPr sz="1800">
              <a:latin typeface="Gill Sans MT"/>
              <a:cs typeface="Gill Sans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42516" y="1734379"/>
          <a:ext cx="8516620" cy="337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485">
                <a:tc rowSpan="10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Gill Sans MT"/>
                          <a:cs typeface="Gill Sans MT"/>
                        </a:rPr>
                        <a:t>Octubre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4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5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34085" marR="197485" indent="-734695">
                        <a:lnSpc>
                          <a:spcPct val="114900"/>
                        </a:lnSpc>
                        <a:spcBef>
                          <a:spcPts val="118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1.3.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pragmática: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adecuado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y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 </a:t>
                      </a:r>
                      <a:r>
                        <a:rPr sz="1200" spc="-3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inadecuado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149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Anexo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1.3.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Vídeo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 marR="80645" indent="-1029969">
                        <a:lnSpc>
                          <a:spcPts val="1650"/>
                        </a:lnSpc>
                        <a:spcBef>
                          <a:spcPts val="7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1.3.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pragmática: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adecuado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lo </a:t>
                      </a:r>
                      <a:r>
                        <a:rPr sz="1200" spc="-3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inadecuado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7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1.4.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Las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tipologías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lingüísticas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Consultar recursos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recomendados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1.4.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5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12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Festivo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527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14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3406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2.1.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</a:t>
                      </a:r>
                      <a:r>
                        <a:rPr sz="12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fónico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Anexo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2.1.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Pódcast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Consultar recursos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recomendados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2.1.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6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19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Fecha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provisional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para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prueba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527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21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2.1.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</a:t>
                      </a:r>
                      <a:r>
                        <a:rPr sz="12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fónico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2.1.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El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fónico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7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26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2.2.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</a:t>
                      </a:r>
                      <a:r>
                        <a:rPr sz="1200" spc="-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morfosintáctico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Anexos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2.2.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Pódcast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28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2.2.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</a:t>
                      </a:r>
                      <a:r>
                        <a:rPr sz="1200" spc="-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morfosintáctico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Anexos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2.2.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Vídeo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939154" y="1382395"/>
            <a:ext cx="52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0246" y="1382395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176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Programación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574" y="4235873"/>
            <a:ext cx="1242060" cy="951230"/>
          </a:xfrm>
          <a:custGeom>
            <a:avLst/>
            <a:gdLst/>
            <a:ahLst/>
            <a:cxnLst/>
            <a:rect l="l" t="t" r="r" b="b"/>
            <a:pathLst>
              <a:path w="1242060" h="951229">
                <a:moveTo>
                  <a:pt x="18245" y="13038"/>
                </a:moveTo>
                <a:lnTo>
                  <a:pt x="54008" y="14465"/>
                </a:lnTo>
                <a:lnTo>
                  <a:pt x="98589" y="17932"/>
                </a:lnTo>
                <a:lnTo>
                  <a:pt x="149223" y="22213"/>
                </a:lnTo>
                <a:lnTo>
                  <a:pt x="203146" y="26087"/>
                </a:lnTo>
                <a:lnTo>
                  <a:pt x="257594" y="28330"/>
                </a:lnTo>
                <a:lnTo>
                  <a:pt x="309801" y="27719"/>
                </a:lnTo>
                <a:lnTo>
                  <a:pt x="357004" y="23029"/>
                </a:lnTo>
                <a:lnTo>
                  <a:pt x="396438" y="13038"/>
                </a:lnTo>
                <a:lnTo>
                  <a:pt x="428902" y="4233"/>
                </a:lnTo>
                <a:lnTo>
                  <a:pt x="464811" y="263"/>
                </a:lnTo>
                <a:lnTo>
                  <a:pt x="504289" y="0"/>
                </a:lnTo>
                <a:lnTo>
                  <a:pt x="547457" y="2314"/>
                </a:lnTo>
                <a:lnTo>
                  <a:pt x="594438" y="6077"/>
                </a:lnTo>
                <a:lnTo>
                  <a:pt x="645352" y="10160"/>
                </a:lnTo>
                <a:lnTo>
                  <a:pt x="700322" y="13433"/>
                </a:lnTo>
                <a:lnTo>
                  <a:pt x="759470" y="14769"/>
                </a:lnTo>
                <a:lnTo>
                  <a:pt x="822917" y="13038"/>
                </a:lnTo>
                <a:lnTo>
                  <a:pt x="890232" y="11418"/>
                </a:lnTo>
                <a:lnTo>
                  <a:pt x="946504" y="13628"/>
                </a:lnTo>
                <a:lnTo>
                  <a:pt x="994823" y="17983"/>
                </a:lnTo>
                <a:lnTo>
                  <a:pt x="1038277" y="22801"/>
                </a:lnTo>
                <a:lnTo>
                  <a:pt x="1079958" y="26399"/>
                </a:lnTo>
                <a:lnTo>
                  <a:pt x="1122955" y="27093"/>
                </a:lnTo>
                <a:lnTo>
                  <a:pt x="1170356" y="23201"/>
                </a:lnTo>
                <a:lnTo>
                  <a:pt x="1225253" y="13038"/>
                </a:lnTo>
                <a:lnTo>
                  <a:pt x="1226261" y="52382"/>
                </a:lnTo>
                <a:lnTo>
                  <a:pt x="1224753" y="97268"/>
                </a:lnTo>
                <a:lnTo>
                  <a:pt x="1221589" y="146334"/>
                </a:lnTo>
                <a:lnTo>
                  <a:pt x="1217627" y="198218"/>
                </a:lnTo>
                <a:lnTo>
                  <a:pt x="1213728" y="251560"/>
                </a:lnTo>
                <a:lnTo>
                  <a:pt x="1210751" y="304997"/>
                </a:lnTo>
                <a:lnTo>
                  <a:pt x="1209555" y="357167"/>
                </a:lnTo>
                <a:lnTo>
                  <a:pt x="1211001" y="406710"/>
                </a:lnTo>
                <a:lnTo>
                  <a:pt x="1215947" y="452262"/>
                </a:lnTo>
                <a:lnTo>
                  <a:pt x="1225253" y="492463"/>
                </a:lnTo>
                <a:lnTo>
                  <a:pt x="1235417" y="533267"/>
                </a:lnTo>
                <a:lnTo>
                  <a:pt x="1240480" y="573935"/>
                </a:lnTo>
                <a:lnTo>
                  <a:pt x="1241537" y="615423"/>
                </a:lnTo>
                <a:lnTo>
                  <a:pt x="1239688" y="658685"/>
                </a:lnTo>
                <a:lnTo>
                  <a:pt x="1236030" y="704678"/>
                </a:lnTo>
                <a:lnTo>
                  <a:pt x="1231660" y="754356"/>
                </a:lnTo>
                <a:lnTo>
                  <a:pt x="1227675" y="808675"/>
                </a:lnTo>
                <a:lnTo>
                  <a:pt x="1225174" y="868591"/>
                </a:lnTo>
                <a:lnTo>
                  <a:pt x="1225253" y="935058"/>
                </a:lnTo>
                <a:lnTo>
                  <a:pt x="1168075" y="946205"/>
                </a:lnTo>
                <a:lnTo>
                  <a:pt x="1115634" y="950632"/>
                </a:lnTo>
                <a:lnTo>
                  <a:pt x="1066977" y="950105"/>
                </a:lnTo>
                <a:lnTo>
                  <a:pt x="1021148" y="946393"/>
                </a:lnTo>
                <a:lnTo>
                  <a:pt x="977195" y="941264"/>
                </a:lnTo>
                <a:lnTo>
                  <a:pt x="934163" y="936487"/>
                </a:lnTo>
                <a:lnTo>
                  <a:pt x="891099" y="933829"/>
                </a:lnTo>
                <a:lnTo>
                  <a:pt x="847047" y="935058"/>
                </a:lnTo>
                <a:lnTo>
                  <a:pt x="802109" y="937824"/>
                </a:lnTo>
                <a:lnTo>
                  <a:pt x="756798" y="938898"/>
                </a:lnTo>
                <a:lnTo>
                  <a:pt x="710751" y="938731"/>
                </a:lnTo>
                <a:lnTo>
                  <a:pt x="663605" y="937773"/>
                </a:lnTo>
                <a:lnTo>
                  <a:pt x="614999" y="936476"/>
                </a:lnTo>
                <a:lnTo>
                  <a:pt x="564569" y="935290"/>
                </a:lnTo>
                <a:lnTo>
                  <a:pt x="511953" y="934667"/>
                </a:lnTo>
                <a:lnTo>
                  <a:pt x="456789" y="935058"/>
                </a:lnTo>
                <a:lnTo>
                  <a:pt x="407583" y="935146"/>
                </a:lnTo>
                <a:lnTo>
                  <a:pt x="360068" y="933917"/>
                </a:lnTo>
                <a:lnTo>
                  <a:pt x="313569" y="931926"/>
                </a:lnTo>
                <a:lnTo>
                  <a:pt x="267415" y="929727"/>
                </a:lnTo>
                <a:lnTo>
                  <a:pt x="220931" y="927877"/>
                </a:lnTo>
                <a:lnTo>
                  <a:pt x="173445" y="926930"/>
                </a:lnTo>
                <a:lnTo>
                  <a:pt x="124284" y="927441"/>
                </a:lnTo>
                <a:lnTo>
                  <a:pt x="72775" y="929966"/>
                </a:lnTo>
                <a:lnTo>
                  <a:pt x="18245" y="935058"/>
                </a:lnTo>
                <a:lnTo>
                  <a:pt x="15900" y="898395"/>
                </a:lnTo>
                <a:lnTo>
                  <a:pt x="16978" y="858754"/>
                </a:lnTo>
                <a:lnTo>
                  <a:pt x="20392" y="816387"/>
                </a:lnTo>
                <a:lnTo>
                  <a:pt x="25052" y="771549"/>
                </a:lnTo>
                <a:lnTo>
                  <a:pt x="29870" y="724492"/>
                </a:lnTo>
                <a:lnTo>
                  <a:pt x="33759" y="675469"/>
                </a:lnTo>
                <a:lnTo>
                  <a:pt x="35629" y="624733"/>
                </a:lnTo>
                <a:lnTo>
                  <a:pt x="34392" y="572537"/>
                </a:lnTo>
                <a:lnTo>
                  <a:pt x="28960" y="519134"/>
                </a:lnTo>
                <a:lnTo>
                  <a:pt x="18245" y="464777"/>
                </a:lnTo>
                <a:lnTo>
                  <a:pt x="6508" y="404694"/>
                </a:lnTo>
                <a:lnTo>
                  <a:pt x="880" y="346262"/>
                </a:lnTo>
                <a:lnTo>
                  <a:pt x="0" y="289832"/>
                </a:lnTo>
                <a:lnTo>
                  <a:pt x="2507" y="235758"/>
                </a:lnTo>
                <a:lnTo>
                  <a:pt x="7041" y="184390"/>
                </a:lnTo>
                <a:lnTo>
                  <a:pt x="12242" y="136082"/>
                </a:lnTo>
                <a:lnTo>
                  <a:pt x="16750" y="91186"/>
                </a:lnTo>
                <a:lnTo>
                  <a:pt x="19205" y="50054"/>
                </a:lnTo>
                <a:lnTo>
                  <a:pt x="18245" y="13038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4806" y="4266945"/>
            <a:ext cx="1155065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25">
              <a:lnSpc>
                <a:spcPts val="2155"/>
              </a:lnSpc>
              <a:spcBef>
                <a:spcPts val="100"/>
              </a:spcBef>
            </a:pPr>
            <a:r>
              <a:rPr sz="1800" spc="-15" dirty="0">
                <a:latin typeface="Gill Sans MT"/>
                <a:cs typeface="Gill Sans MT"/>
              </a:rPr>
              <a:t>Horario:</a:t>
            </a:r>
            <a:endParaRPr sz="1800">
              <a:latin typeface="Gill Sans MT"/>
              <a:cs typeface="Gill Sans MT"/>
            </a:endParaRPr>
          </a:p>
          <a:p>
            <a:pPr marL="60325">
              <a:lnSpc>
                <a:spcPts val="2155"/>
              </a:lnSpc>
            </a:pPr>
            <a:r>
              <a:rPr sz="1800" spc="-60" dirty="0">
                <a:latin typeface="Gill Sans MT"/>
                <a:cs typeface="Gill Sans MT"/>
              </a:rPr>
              <a:t>X </a:t>
            </a:r>
            <a:r>
              <a:rPr sz="1800" spc="-15" dirty="0">
                <a:latin typeface="Gill Sans MT"/>
                <a:cs typeface="Gill Sans MT"/>
              </a:rPr>
              <a:t>(1</a:t>
            </a:r>
            <a:r>
              <a:rPr sz="1800" spc="-10" dirty="0">
                <a:latin typeface="Gill Sans MT"/>
                <a:cs typeface="Gill Sans MT"/>
              </a:rPr>
              <a:t>7</a:t>
            </a:r>
            <a:r>
              <a:rPr sz="1800" spc="-15" dirty="0">
                <a:latin typeface="Gill Sans MT"/>
                <a:cs typeface="Gill Sans MT"/>
              </a:rPr>
              <a:t>-</a:t>
            </a:r>
            <a:r>
              <a:rPr sz="1800" spc="-10" dirty="0">
                <a:latin typeface="Gill Sans MT"/>
                <a:cs typeface="Gill Sans MT"/>
              </a:rPr>
              <a:t>19)</a:t>
            </a:r>
            <a:endParaRPr sz="1800">
              <a:latin typeface="Gill Sans MT"/>
              <a:cs typeface="Gill Sans MT"/>
            </a:endParaRPr>
          </a:p>
          <a:p>
            <a:pPr marL="60325">
              <a:lnSpc>
                <a:spcPct val="100000"/>
              </a:lnSpc>
            </a:pPr>
            <a:r>
              <a:rPr sz="1800" spc="-25" dirty="0">
                <a:latin typeface="Gill Sans MT"/>
                <a:cs typeface="Gill Sans MT"/>
              </a:rPr>
              <a:t>V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(17-19)</a:t>
            </a:r>
            <a:endParaRPr sz="1800">
              <a:latin typeface="Gill Sans MT"/>
              <a:cs typeface="Gill Sans MT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42516" y="1618491"/>
          <a:ext cx="8516620" cy="3701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485">
                <a:tc rowSpan="11"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Noviembre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8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2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6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2.2.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</a:t>
                      </a:r>
                      <a:r>
                        <a:rPr sz="1200" spc="-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morfosintáctico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2.2.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</a:t>
                      </a:r>
                      <a:r>
                        <a:rPr sz="12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morfosintáctico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4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2.3.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léxico-semántico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2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Anexo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2.3.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Vídeo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9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9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2.3.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nivel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léxico-semántico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2.3.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El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nivel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léxico-semántico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11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2.4.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Los 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niveles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pragmático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textual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Consultar recursos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recomendados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2.4.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2.4.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Los 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niveles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pragmático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textual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10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16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48335" marR="74295" indent="-582295">
                        <a:lnSpc>
                          <a:spcPct val="114900"/>
                        </a:lnSpc>
                        <a:spcBef>
                          <a:spcPts val="118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3.1.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búsqueda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de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información. Cómo </a:t>
                      </a:r>
                      <a:r>
                        <a:rPr sz="1200" spc="-3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citar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adecuadamente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149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Consultar recursos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recomendados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3.1.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3.1.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búsqueda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200" spc="-6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información.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Cómo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citar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adecuadamente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18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Fecha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provisional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para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prueba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2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5270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11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23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3.2.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organización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0" dirty="0">
                          <a:latin typeface="Gill Sans MT"/>
                          <a:cs typeface="Gill Sans MT"/>
                        </a:rPr>
                        <a:t>Consultar recursos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recomendados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3.2.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25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3.2.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organización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3.2.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organización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12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30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3.3.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redacción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Anexo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3.3.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Pódcast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904357" y="1263777"/>
            <a:ext cx="52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5194" y="1263777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176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Programación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6157" y="4245831"/>
          <a:ext cx="1217295" cy="922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965">
                <a:tc>
                  <a:txBody>
                    <a:bodyPr/>
                    <a:lstStyle/>
                    <a:p>
                      <a:pPr marL="99060">
                        <a:lnSpc>
                          <a:spcPts val="2155"/>
                        </a:lnSpc>
                        <a:spcBef>
                          <a:spcPts val="265"/>
                        </a:spcBef>
                      </a:pPr>
                      <a:r>
                        <a:rPr sz="1800" spc="-15" dirty="0">
                          <a:latin typeface="Gill Sans MT"/>
                          <a:cs typeface="Gill Sans MT"/>
                        </a:rPr>
                        <a:t>Horario: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marL="99060">
                        <a:lnSpc>
                          <a:spcPts val="1280"/>
                        </a:lnSpc>
                      </a:pPr>
                      <a:r>
                        <a:rPr sz="1800" spc="-60" dirty="0">
                          <a:latin typeface="Gill Sans MT"/>
                          <a:cs typeface="Gill Sans MT"/>
                        </a:rPr>
                        <a:t>X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(17-19)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99060">
                        <a:lnSpc>
                          <a:spcPts val="1610"/>
                        </a:lnSpc>
                        <a:spcBef>
                          <a:spcPts val="775"/>
                        </a:spcBef>
                      </a:pPr>
                      <a:r>
                        <a:rPr sz="1800" spc="-2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8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(17-19)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984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42515" y="2048253"/>
          <a:ext cx="8516620" cy="2748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485">
                <a:tc rowSpan="7"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Diciembre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12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2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3.3.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redacción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Anexo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3.3.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Vídeo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13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7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3.3.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redacción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3.3.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redacción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9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spc="-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Festivo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533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14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14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3.4.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revisión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30" dirty="0">
                          <a:latin typeface="Gill Sans MT"/>
                          <a:cs typeface="Gill Sans MT"/>
                        </a:rPr>
                        <a:t>Anexo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3.4.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Documento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5" dirty="0">
                          <a:latin typeface="Gill Sans MT"/>
                          <a:cs typeface="Gill Sans MT"/>
                        </a:rPr>
                        <a:t>Ejercicios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3.4.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revisión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texto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16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Viernes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Fecha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exposiciones</a:t>
                      </a:r>
                      <a:r>
                        <a:rPr sz="1200" spc="-6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individuales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527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Semana</a:t>
                      </a:r>
                      <a:r>
                        <a:rPr sz="1200" spc="-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15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21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Miércoles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1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rr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Entrega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del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trabajo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individual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-5" dirty="0">
                          <a:latin typeface="Gill Sans MT"/>
                          <a:cs typeface="Gill Sans MT"/>
                        </a:rPr>
                        <a:t>Enero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spc="-1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2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3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evaluación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9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spc="5" dirty="0">
                          <a:latin typeface="Gill Sans MT"/>
                          <a:cs typeface="Gill Sans MT"/>
                        </a:rPr>
                        <a:t>Lunes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Fecha</a:t>
                      </a:r>
                      <a:r>
                        <a:rPr sz="1200" spc="2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para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prueba</a:t>
                      </a:r>
                      <a:r>
                        <a:rPr sz="12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3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129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904357" y="1696973"/>
            <a:ext cx="52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5194" y="1696973"/>
            <a:ext cx="617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909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Evaluación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11450" y="1927098"/>
          <a:ext cx="6769100" cy="3386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1440" marR="5060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Pruebas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escritas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 </a:t>
                      </a:r>
                      <a:r>
                        <a:rPr sz="1800" spc="-484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preguntas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cortas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3683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Trabajo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individual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17399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Exposición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individual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17399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589915" marR="556895" indent="42545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35" dirty="0">
                          <a:latin typeface="Gill Sans MT"/>
                          <a:cs typeface="Gill Sans MT"/>
                        </a:rPr>
                        <a:t>Bloque </a:t>
                      </a:r>
                      <a:r>
                        <a:rPr sz="1600" spc="-80" dirty="0">
                          <a:latin typeface="Gill Sans MT"/>
                          <a:cs typeface="Gill Sans MT"/>
                        </a:rPr>
                        <a:t>I: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15 </a:t>
                      </a:r>
                      <a:r>
                        <a:rPr sz="1600" spc="65" dirty="0">
                          <a:latin typeface="Gill Sans MT"/>
                          <a:cs typeface="Gill Sans MT"/>
                        </a:rPr>
                        <a:t>% </a:t>
                      </a:r>
                      <a:r>
                        <a:rPr sz="1600" spc="-4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Bloque </a:t>
                      </a:r>
                      <a:r>
                        <a:rPr sz="1600" spc="-75" dirty="0">
                          <a:latin typeface="Gill Sans MT"/>
                          <a:cs typeface="Gill Sans MT"/>
                        </a:rPr>
                        <a:t>II: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20 </a:t>
                      </a:r>
                      <a:r>
                        <a:rPr sz="1600" spc="65" dirty="0">
                          <a:latin typeface="Gill Sans MT"/>
                          <a:cs typeface="Gill Sans MT"/>
                        </a:rPr>
                        <a:t>% </a:t>
                      </a:r>
                      <a:r>
                        <a:rPr sz="1600" spc="-4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Bloque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75" dirty="0">
                          <a:latin typeface="Gill Sans MT"/>
                          <a:cs typeface="Gill Sans MT"/>
                        </a:rPr>
                        <a:t>III: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65" dirty="0">
                          <a:latin typeface="Gill Sans MT"/>
                          <a:cs typeface="Gill Sans MT"/>
                        </a:rPr>
                        <a:t>%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25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65" dirty="0">
                          <a:latin typeface="Gill Sans MT"/>
                          <a:cs typeface="Gill Sans MT"/>
                        </a:rPr>
                        <a:t>%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65" dirty="0">
                          <a:latin typeface="Gill Sans MT"/>
                          <a:cs typeface="Gill Sans MT"/>
                        </a:rPr>
                        <a:t>%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40" dirty="0">
                          <a:latin typeface="Gill Sans MT"/>
                          <a:cs typeface="Gill Sans MT"/>
                        </a:rPr>
                        <a:t>Sin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nota</a:t>
                      </a:r>
                      <a:r>
                        <a:rPr sz="16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mínima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40" dirty="0">
                          <a:latin typeface="Gill Sans MT"/>
                          <a:cs typeface="Gill Sans MT"/>
                        </a:rPr>
                        <a:t>Nota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mínima:</a:t>
                      </a:r>
                      <a:r>
                        <a:rPr sz="16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5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/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10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/>
                </a:tc>
                <a:tc>
                  <a:txBody>
                    <a:bodyPr/>
                    <a:lstStyle/>
                    <a:p>
                      <a:pPr marL="30289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40" dirty="0">
                          <a:latin typeface="Gill Sans MT"/>
                          <a:cs typeface="Gill Sans MT"/>
                        </a:rPr>
                        <a:t>Nota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mínima:</a:t>
                      </a:r>
                      <a:r>
                        <a:rPr sz="16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5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/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10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45" dirty="0">
                          <a:latin typeface="Gill Sans MT"/>
                          <a:cs typeface="Gill Sans MT"/>
                        </a:rPr>
                        <a:t>Revaluable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0358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45" dirty="0">
                          <a:latin typeface="Gill Sans MT"/>
                          <a:cs typeface="Gill Sans MT"/>
                        </a:rPr>
                        <a:t>Revaluable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600" spc="-45" dirty="0">
                          <a:latin typeface="Gill Sans MT"/>
                          <a:cs typeface="Gill Sans MT"/>
                        </a:rPr>
                        <a:t>Revaluable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3906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140335" marR="108585" indent="-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600" spc="-80" dirty="0">
                          <a:latin typeface="Gill Sans MT"/>
                          <a:cs typeface="Gill Sans MT"/>
                        </a:rPr>
                        <a:t>I:</a:t>
                      </a:r>
                      <a:r>
                        <a:rPr sz="16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5" dirty="0">
                          <a:latin typeface="Gill Sans MT"/>
                          <a:cs typeface="Gill Sans MT"/>
                        </a:rPr>
                        <a:t>miércoles</a:t>
                      </a:r>
                      <a:r>
                        <a:rPr sz="16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19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40" dirty="0">
                          <a:latin typeface="Gill Sans MT"/>
                          <a:cs typeface="Gill Sans MT"/>
                        </a:rPr>
                        <a:t>octubre </a:t>
                      </a:r>
                      <a:r>
                        <a:rPr sz="16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75" dirty="0">
                          <a:latin typeface="Gill Sans MT"/>
                          <a:cs typeface="Gill Sans MT"/>
                        </a:rPr>
                        <a:t>II: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5" dirty="0">
                          <a:latin typeface="Gill Sans MT"/>
                          <a:cs typeface="Gill Sans MT"/>
                        </a:rPr>
                        <a:t>viernes</a:t>
                      </a:r>
                      <a:r>
                        <a:rPr sz="160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18 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noviembre </a:t>
                      </a:r>
                      <a:r>
                        <a:rPr sz="1600" spc="-4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75" dirty="0">
                          <a:latin typeface="Gill Sans MT"/>
                          <a:cs typeface="Gill Sans MT"/>
                        </a:rPr>
                        <a:t>III: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lunes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9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enero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31114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2955" marR="93980" indent="-64960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600" spc="-50" dirty="0">
                          <a:latin typeface="Gill Sans MT"/>
                          <a:cs typeface="Gill Sans MT"/>
                        </a:rPr>
                        <a:t>Entrega: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21</a:t>
                      </a:r>
                      <a:r>
                        <a:rPr sz="16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6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diciembre </a:t>
                      </a:r>
                      <a:r>
                        <a:rPr sz="1600" spc="-4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2022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15303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600" spc="-55" dirty="0">
                          <a:latin typeface="Gill Sans MT"/>
                          <a:cs typeface="Gill Sans MT"/>
                        </a:rPr>
                        <a:t>Viernes</a:t>
                      </a:r>
                      <a:r>
                        <a:rPr sz="16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dirty="0">
                          <a:latin typeface="Gill Sans MT"/>
                          <a:cs typeface="Gill Sans MT"/>
                        </a:rPr>
                        <a:t>16</a:t>
                      </a:r>
                      <a:r>
                        <a:rPr sz="16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3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45" dirty="0">
                          <a:latin typeface="Gill Sans MT"/>
                          <a:cs typeface="Gill Sans MT"/>
                        </a:rPr>
                        <a:t>diciembre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444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747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Exposición</a:t>
            </a:r>
            <a:r>
              <a:rPr sz="1600" spc="-45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individual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3223" y="1972182"/>
            <a:ext cx="46990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Gill Sans MT"/>
                <a:cs typeface="Gill Sans MT"/>
              </a:rPr>
              <a:t>Exponer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manera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divulgativa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las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principales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características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25" dirty="0">
                <a:latin typeface="Gill Sans MT"/>
                <a:cs typeface="Gill Sans MT"/>
              </a:rPr>
              <a:t>un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aspecto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normativo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del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español.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3223" y="2954273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3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minutos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3223" y="3870452"/>
            <a:ext cx="7284084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40005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Gill Sans MT"/>
                <a:cs typeface="Gill Sans MT"/>
              </a:rPr>
              <a:t>La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capacidad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hablar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en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público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(volumen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y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velocidad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la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60" dirty="0">
                <a:latin typeface="Gill Sans MT"/>
                <a:cs typeface="Gill Sans MT"/>
              </a:rPr>
              <a:t>voz,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postura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corporal,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conexión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con</a:t>
            </a:r>
            <a:r>
              <a:rPr sz="1600" spc="-1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la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audiencia).</a:t>
            </a:r>
            <a:endParaRPr sz="1600">
              <a:latin typeface="Gill Sans MT"/>
              <a:cs typeface="Gill Sans MT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Gill Sans MT"/>
                <a:cs typeface="Gill Sans MT"/>
              </a:rPr>
              <a:t>La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capacidad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resumir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lo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más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importante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25" dirty="0">
                <a:latin typeface="Gill Sans MT"/>
                <a:cs typeface="Gill Sans MT"/>
              </a:rPr>
              <a:t>un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tema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y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contarlo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manera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amena,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organizada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y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60" dirty="0">
                <a:latin typeface="Gill Sans MT"/>
                <a:cs typeface="Gill Sans MT"/>
              </a:rPr>
              <a:t>clara.</a:t>
            </a:r>
            <a:endParaRPr sz="1600">
              <a:latin typeface="Gill Sans MT"/>
              <a:cs typeface="Gill Sans MT"/>
            </a:endParaRPr>
          </a:p>
          <a:p>
            <a:pPr marL="299085" marR="203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Gill Sans MT"/>
                <a:cs typeface="Gill Sans MT"/>
              </a:rPr>
              <a:t>La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capacidad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investigación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sobre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el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tema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escogido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(nivel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profundización,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calidad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de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las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fuentes,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ejemplos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apropiados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y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suficientes).</a:t>
            </a:r>
            <a:endParaRPr sz="16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Gill Sans MT"/>
                <a:cs typeface="Gill Sans MT"/>
              </a:rPr>
              <a:t>La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originalidad</a:t>
            </a:r>
            <a:r>
              <a:rPr sz="1600" spc="3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la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exposición.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Se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valorará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negativamente</a:t>
            </a:r>
            <a:r>
              <a:rPr sz="1600" spc="45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que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se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repita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lo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que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dicen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las</a:t>
            </a:r>
            <a:endParaRPr sz="16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</a:pPr>
            <a:r>
              <a:rPr sz="1600" spc="-40" dirty="0">
                <a:latin typeface="Gill Sans MT"/>
                <a:cs typeface="Gill Sans MT"/>
              </a:rPr>
              <a:t>fuentes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citadas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sin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darle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25" dirty="0">
                <a:latin typeface="Gill Sans MT"/>
                <a:cs typeface="Gill Sans MT"/>
              </a:rPr>
              <a:t>un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“toque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70" dirty="0">
                <a:latin typeface="Gill Sans MT"/>
                <a:cs typeface="Gill Sans MT"/>
              </a:rPr>
              <a:t>personal”.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3131" y="1942739"/>
            <a:ext cx="1570355" cy="669925"/>
            <a:chOff x="723131" y="1942739"/>
            <a:chExt cx="1570355" cy="6699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33" y="1948125"/>
              <a:ext cx="1569609" cy="6635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7893" y="1947502"/>
              <a:ext cx="1556385" cy="660400"/>
            </a:xfrm>
            <a:custGeom>
              <a:avLst/>
              <a:gdLst/>
              <a:ahLst/>
              <a:cxnLst/>
              <a:rect l="l" t="t" r="r" b="b"/>
              <a:pathLst>
                <a:path w="1556385" h="660400">
                  <a:moveTo>
                    <a:pt x="5150" y="6265"/>
                  </a:moveTo>
                  <a:lnTo>
                    <a:pt x="55222" y="6018"/>
                  </a:lnTo>
                  <a:lnTo>
                    <a:pt x="102852" y="6728"/>
                  </a:lnTo>
                  <a:lnTo>
                    <a:pt x="149066" y="8057"/>
                  </a:lnTo>
                  <a:lnTo>
                    <a:pt x="194891" y="9667"/>
                  </a:lnTo>
                  <a:lnTo>
                    <a:pt x="241357" y="11218"/>
                  </a:lnTo>
                  <a:lnTo>
                    <a:pt x="289489" y="12373"/>
                  </a:lnTo>
                  <a:lnTo>
                    <a:pt x="340317" y="12794"/>
                  </a:lnTo>
                  <a:lnTo>
                    <a:pt x="394867" y="12142"/>
                  </a:lnTo>
                  <a:lnTo>
                    <a:pt x="454167" y="10078"/>
                  </a:lnTo>
                  <a:lnTo>
                    <a:pt x="519246" y="6265"/>
                  </a:lnTo>
                  <a:lnTo>
                    <a:pt x="582167" y="2911"/>
                  </a:lnTo>
                  <a:lnTo>
                    <a:pt x="635951" y="2022"/>
                  </a:lnTo>
                  <a:lnTo>
                    <a:pt x="683065" y="2953"/>
                  </a:lnTo>
                  <a:lnTo>
                    <a:pt x="725975" y="5058"/>
                  </a:lnTo>
                  <a:lnTo>
                    <a:pt x="767150" y="7694"/>
                  </a:lnTo>
                  <a:lnTo>
                    <a:pt x="809055" y="10215"/>
                  </a:lnTo>
                  <a:lnTo>
                    <a:pt x="854160" y="11978"/>
                  </a:lnTo>
                  <a:lnTo>
                    <a:pt x="904931" y="12337"/>
                  </a:lnTo>
                  <a:lnTo>
                    <a:pt x="963836" y="10647"/>
                  </a:lnTo>
                  <a:lnTo>
                    <a:pt x="1033342" y="6265"/>
                  </a:lnTo>
                  <a:lnTo>
                    <a:pt x="1096746" y="2120"/>
                  </a:lnTo>
                  <a:lnTo>
                    <a:pt x="1150792" y="185"/>
                  </a:lnTo>
                  <a:lnTo>
                    <a:pt x="1197487" y="0"/>
                  </a:lnTo>
                  <a:lnTo>
                    <a:pt x="1238840" y="1103"/>
                  </a:lnTo>
                  <a:lnTo>
                    <a:pt x="1276860" y="3036"/>
                  </a:lnTo>
                  <a:lnTo>
                    <a:pt x="1313554" y="5338"/>
                  </a:lnTo>
                  <a:lnTo>
                    <a:pt x="1350932" y="7547"/>
                  </a:lnTo>
                  <a:lnTo>
                    <a:pt x="1391000" y="9205"/>
                  </a:lnTo>
                  <a:lnTo>
                    <a:pt x="1435769" y="9851"/>
                  </a:lnTo>
                  <a:lnTo>
                    <a:pt x="1487245" y="9024"/>
                  </a:lnTo>
                  <a:lnTo>
                    <a:pt x="1547438" y="6265"/>
                  </a:lnTo>
                  <a:lnTo>
                    <a:pt x="1551874" y="60062"/>
                  </a:lnTo>
                  <a:lnTo>
                    <a:pt x="1554629" y="112693"/>
                  </a:lnTo>
                  <a:lnTo>
                    <a:pt x="1555959" y="164289"/>
                  </a:lnTo>
                  <a:lnTo>
                    <a:pt x="1556122" y="214984"/>
                  </a:lnTo>
                  <a:lnTo>
                    <a:pt x="1555373" y="264908"/>
                  </a:lnTo>
                  <a:lnTo>
                    <a:pt x="1553971" y="314194"/>
                  </a:lnTo>
                  <a:lnTo>
                    <a:pt x="1552172" y="362975"/>
                  </a:lnTo>
                  <a:lnTo>
                    <a:pt x="1550233" y="411383"/>
                  </a:lnTo>
                  <a:lnTo>
                    <a:pt x="1548411" y="459548"/>
                  </a:lnTo>
                  <a:lnTo>
                    <a:pt x="1546964" y="507605"/>
                  </a:lnTo>
                  <a:lnTo>
                    <a:pt x="1546148" y="555685"/>
                  </a:lnTo>
                  <a:lnTo>
                    <a:pt x="1546220" y="603919"/>
                  </a:lnTo>
                  <a:lnTo>
                    <a:pt x="1547438" y="652441"/>
                  </a:lnTo>
                  <a:lnTo>
                    <a:pt x="1504508" y="655987"/>
                  </a:lnTo>
                  <a:lnTo>
                    <a:pt x="1462017" y="658220"/>
                  </a:lnTo>
                  <a:lnTo>
                    <a:pt x="1419221" y="659338"/>
                  </a:lnTo>
                  <a:lnTo>
                    <a:pt x="1375378" y="659537"/>
                  </a:lnTo>
                  <a:lnTo>
                    <a:pt x="1329744" y="659013"/>
                  </a:lnTo>
                  <a:lnTo>
                    <a:pt x="1281576" y="657964"/>
                  </a:lnTo>
                  <a:lnTo>
                    <a:pt x="1230131" y="656585"/>
                  </a:lnTo>
                  <a:lnTo>
                    <a:pt x="1174667" y="655074"/>
                  </a:lnTo>
                  <a:lnTo>
                    <a:pt x="1114441" y="653627"/>
                  </a:lnTo>
                  <a:lnTo>
                    <a:pt x="1048709" y="652441"/>
                  </a:lnTo>
                  <a:lnTo>
                    <a:pt x="984590" y="652139"/>
                  </a:lnTo>
                  <a:lnTo>
                    <a:pt x="928419" y="652953"/>
                  </a:lnTo>
                  <a:lnTo>
                    <a:pt x="878274" y="654489"/>
                  </a:lnTo>
                  <a:lnTo>
                    <a:pt x="832235" y="656355"/>
                  </a:lnTo>
                  <a:lnTo>
                    <a:pt x="788381" y="658156"/>
                  </a:lnTo>
                  <a:lnTo>
                    <a:pt x="744791" y="659500"/>
                  </a:lnTo>
                  <a:lnTo>
                    <a:pt x="699545" y="659994"/>
                  </a:lnTo>
                  <a:lnTo>
                    <a:pt x="650723" y="659244"/>
                  </a:lnTo>
                  <a:lnTo>
                    <a:pt x="596402" y="656858"/>
                  </a:lnTo>
                  <a:lnTo>
                    <a:pt x="534663" y="652441"/>
                  </a:lnTo>
                  <a:lnTo>
                    <a:pt x="475343" y="648637"/>
                  </a:lnTo>
                  <a:lnTo>
                    <a:pt x="417666" y="647021"/>
                  </a:lnTo>
                  <a:lnTo>
                    <a:pt x="361831" y="647117"/>
                  </a:lnTo>
                  <a:lnTo>
                    <a:pt x="308035" y="648449"/>
                  </a:lnTo>
                  <a:lnTo>
                    <a:pt x="256476" y="650543"/>
                  </a:lnTo>
                  <a:lnTo>
                    <a:pt x="207351" y="652922"/>
                  </a:lnTo>
                  <a:lnTo>
                    <a:pt x="160857" y="655110"/>
                  </a:lnTo>
                  <a:lnTo>
                    <a:pt x="117193" y="656632"/>
                  </a:lnTo>
                  <a:lnTo>
                    <a:pt x="76555" y="657011"/>
                  </a:lnTo>
                  <a:lnTo>
                    <a:pt x="39141" y="655773"/>
                  </a:lnTo>
                  <a:lnTo>
                    <a:pt x="5150" y="652441"/>
                  </a:lnTo>
                  <a:lnTo>
                    <a:pt x="7225" y="602793"/>
                  </a:lnTo>
                  <a:lnTo>
                    <a:pt x="8112" y="555028"/>
                  </a:lnTo>
                  <a:lnTo>
                    <a:pt x="8041" y="508630"/>
                  </a:lnTo>
                  <a:lnTo>
                    <a:pt x="7240" y="463082"/>
                  </a:lnTo>
                  <a:lnTo>
                    <a:pt x="5941" y="417868"/>
                  </a:lnTo>
                  <a:lnTo>
                    <a:pt x="4372" y="372473"/>
                  </a:lnTo>
                  <a:lnTo>
                    <a:pt x="2764" y="326380"/>
                  </a:lnTo>
                  <a:lnTo>
                    <a:pt x="1346" y="279073"/>
                  </a:lnTo>
                  <a:lnTo>
                    <a:pt x="348" y="230036"/>
                  </a:lnTo>
                  <a:lnTo>
                    <a:pt x="0" y="178752"/>
                  </a:lnTo>
                  <a:lnTo>
                    <a:pt x="530" y="124707"/>
                  </a:lnTo>
                  <a:lnTo>
                    <a:pt x="2171" y="67383"/>
                  </a:lnTo>
                  <a:lnTo>
                    <a:pt x="5150" y="62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9218" y="1970659"/>
            <a:ext cx="1530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ill Sans MT"/>
                <a:cs typeface="Gill Sans MT"/>
              </a:rPr>
              <a:t>¿Qué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hay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que</a:t>
            </a:r>
            <a:endParaRPr sz="1800">
              <a:latin typeface="Gill Sans MT"/>
              <a:cs typeface="Gill Sans MT"/>
            </a:endParaRPr>
          </a:p>
          <a:p>
            <a:pPr marL="85725">
              <a:lnSpc>
                <a:spcPct val="100000"/>
              </a:lnSpc>
            </a:pPr>
            <a:r>
              <a:rPr sz="1800" spc="-50" dirty="0">
                <a:latin typeface="Gill Sans MT"/>
                <a:cs typeface="Gill Sans MT"/>
              </a:rPr>
              <a:t>hacer?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3131" y="2896764"/>
            <a:ext cx="1570355" cy="671195"/>
            <a:chOff x="723131" y="2896764"/>
            <a:chExt cx="1570355" cy="67119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33" y="2902150"/>
              <a:ext cx="1569609" cy="66515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7893" y="2901526"/>
              <a:ext cx="1556385" cy="661670"/>
            </a:xfrm>
            <a:custGeom>
              <a:avLst/>
              <a:gdLst/>
              <a:ahLst/>
              <a:cxnLst/>
              <a:rect l="l" t="t" r="r" b="b"/>
              <a:pathLst>
                <a:path w="1556385" h="661670">
                  <a:moveTo>
                    <a:pt x="5150" y="6265"/>
                  </a:moveTo>
                  <a:lnTo>
                    <a:pt x="55222" y="6022"/>
                  </a:lnTo>
                  <a:lnTo>
                    <a:pt x="102852" y="6740"/>
                  </a:lnTo>
                  <a:lnTo>
                    <a:pt x="149066" y="8081"/>
                  </a:lnTo>
                  <a:lnTo>
                    <a:pt x="194891" y="9703"/>
                  </a:lnTo>
                  <a:lnTo>
                    <a:pt x="241357" y="11266"/>
                  </a:lnTo>
                  <a:lnTo>
                    <a:pt x="289489" y="12428"/>
                  </a:lnTo>
                  <a:lnTo>
                    <a:pt x="340317" y="12850"/>
                  </a:lnTo>
                  <a:lnTo>
                    <a:pt x="394867" y="12190"/>
                  </a:lnTo>
                  <a:lnTo>
                    <a:pt x="454167" y="10109"/>
                  </a:lnTo>
                  <a:lnTo>
                    <a:pt x="519246" y="6265"/>
                  </a:lnTo>
                  <a:lnTo>
                    <a:pt x="582167" y="2881"/>
                  </a:lnTo>
                  <a:lnTo>
                    <a:pt x="635951" y="1973"/>
                  </a:lnTo>
                  <a:lnTo>
                    <a:pt x="683065" y="2897"/>
                  </a:lnTo>
                  <a:lnTo>
                    <a:pt x="725975" y="5003"/>
                  </a:lnTo>
                  <a:lnTo>
                    <a:pt x="767150" y="7646"/>
                  </a:lnTo>
                  <a:lnTo>
                    <a:pt x="809055" y="10179"/>
                  </a:lnTo>
                  <a:lnTo>
                    <a:pt x="854160" y="11954"/>
                  </a:lnTo>
                  <a:lnTo>
                    <a:pt x="904931" y="12324"/>
                  </a:lnTo>
                  <a:lnTo>
                    <a:pt x="963836" y="10644"/>
                  </a:lnTo>
                  <a:lnTo>
                    <a:pt x="1033342" y="6265"/>
                  </a:lnTo>
                  <a:lnTo>
                    <a:pt x="1096746" y="2120"/>
                  </a:lnTo>
                  <a:lnTo>
                    <a:pt x="1150792" y="185"/>
                  </a:lnTo>
                  <a:lnTo>
                    <a:pt x="1197487" y="0"/>
                  </a:lnTo>
                  <a:lnTo>
                    <a:pt x="1238840" y="1103"/>
                  </a:lnTo>
                  <a:lnTo>
                    <a:pt x="1276860" y="3036"/>
                  </a:lnTo>
                  <a:lnTo>
                    <a:pt x="1313554" y="5338"/>
                  </a:lnTo>
                  <a:lnTo>
                    <a:pt x="1350932" y="7547"/>
                  </a:lnTo>
                  <a:lnTo>
                    <a:pt x="1391000" y="9205"/>
                  </a:lnTo>
                  <a:lnTo>
                    <a:pt x="1435769" y="9851"/>
                  </a:lnTo>
                  <a:lnTo>
                    <a:pt x="1487245" y="9024"/>
                  </a:lnTo>
                  <a:lnTo>
                    <a:pt x="1547438" y="6265"/>
                  </a:lnTo>
                  <a:lnTo>
                    <a:pt x="1551874" y="60179"/>
                  </a:lnTo>
                  <a:lnTo>
                    <a:pt x="1554629" y="112927"/>
                  </a:lnTo>
                  <a:lnTo>
                    <a:pt x="1555959" y="164641"/>
                  </a:lnTo>
                  <a:lnTo>
                    <a:pt x="1556122" y="215453"/>
                  </a:lnTo>
                  <a:lnTo>
                    <a:pt x="1555373" y="265494"/>
                  </a:lnTo>
                  <a:lnTo>
                    <a:pt x="1553971" y="314898"/>
                  </a:lnTo>
                  <a:lnTo>
                    <a:pt x="1552172" y="363796"/>
                  </a:lnTo>
                  <a:lnTo>
                    <a:pt x="1550233" y="412320"/>
                  </a:lnTo>
                  <a:lnTo>
                    <a:pt x="1548411" y="460604"/>
                  </a:lnTo>
                  <a:lnTo>
                    <a:pt x="1546964" y="508777"/>
                  </a:lnTo>
                  <a:lnTo>
                    <a:pt x="1546148" y="556974"/>
                  </a:lnTo>
                  <a:lnTo>
                    <a:pt x="1546220" y="605326"/>
                  </a:lnTo>
                  <a:lnTo>
                    <a:pt x="1547438" y="653965"/>
                  </a:lnTo>
                  <a:lnTo>
                    <a:pt x="1504508" y="657511"/>
                  </a:lnTo>
                  <a:lnTo>
                    <a:pt x="1462017" y="659744"/>
                  </a:lnTo>
                  <a:lnTo>
                    <a:pt x="1419221" y="660862"/>
                  </a:lnTo>
                  <a:lnTo>
                    <a:pt x="1375378" y="661061"/>
                  </a:lnTo>
                  <a:lnTo>
                    <a:pt x="1329744" y="660537"/>
                  </a:lnTo>
                  <a:lnTo>
                    <a:pt x="1281576" y="659488"/>
                  </a:lnTo>
                  <a:lnTo>
                    <a:pt x="1230131" y="658109"/>
                  </a:lnTo>
                  <a:lnTo>
                    <a:pt x="1174667" y="656598"/>
                  </a:lnTo>
                  <a:lnTo>
                    <a:pt x="1114441" y="655151"/>
                  </a:lnTo>
                  <a:lnTo>
                    <a:pt x="1048709" y="653965"/>
                  </a:lnTo>
                  <a:lnTo>
                    <a:pt x="984590" y="653663"/>
                  </a:lnTo>
                  <a:lnTo>
                    <a:pt x="928419" y="654477"/>
                  </a:lnTo>
                  <a:lnTo>
                    <a:pt x="878274" y="656013"/>
                  </a:lnTo>
                  <a:lnTo>
                    <a:pt x="832235" y="657879"/>
                  </a:lnTo>
                  <a:lnTo>
                    <a:pt x="788381" y="659680"/>
                  </a:lnTo>
                  <a:lnTo>
                    <a:pt x="744791" y="661024"/>
                  </a:lnTo>
                  <a:lnTo>
                    <a:pt x="699545" y="661518"/>
                  </a:lnTo>
                  <a:lnTo>
                    <a:pt x="650723" y="660768"/>
                  </a:lnTo>
                  <a:lnTo>
                    <a:pt x="596402" y="658382"/>
                  </a:lnTo>
                  <a:lnTo>
                    <a:pt x="534663" y="653965"/>
                  </a:lnTo>
                  <a:lnTo>
                    <a:pt x="475343" y="650161"/>
                  </a:lnTo>
                  <a:lnTo>
                    <a:pt x="417666" y="648545"/>
                  </a:lnTo>
                  <a:lnTo>
                    <a:pt x="361831" y="648641"/>
                  </a:lnTo>
                  <a:lnTo>
                    <a:pt x="308035" y="649973"/>
                  </a:lnTo>
                  <a:lnTo>
                    <a:pt x="256476" y="652067"/>
                  </a:lnTo>
                  <a:lnTo>
                    <a:pt x="207351" y="654446"/>
                  </a:lnTo>
                  <a:lnTo>
                    <a:pt x="160857" y="656634"/>
                  </a:lnTo>
                  <a:lnTo>
                    <a:pt x="117193" y="658156"/>
                  </a:lnTo>
                  <a:lnTo>
                    <a:pt x="76555" y="658535"/>
                  </a:lnTo>
                  <a:lnTo>
                    <a:pt x="39141" y="657297"/>
                  </a:lnTo>
                  <a:lnTo>
                    <a:pt x="5150" y="653965"/>
                  </a:lnTo>
                  <a:lnTo>
                    <a:pt x="7225" y="604202"/>
                  </a:lnTo>
                  <a:lnTo>
                    <a:pt x="8112" y="556326"/>
                  </a:lnTo>
                  <a:lnTo>
                    <a:pt x="8041" y="509818"/>
                  </a:lnTo>
                  <a:lnTo>
                    <a:pt x="7240" y="464162"/>
                  </a:lnTo>
                  <a:lnTo>
                    <a:pt x="5941" y="418841"/>
                  </a:lnTo>
                  <a:lnTo>
                    <a:pt x="4372" y="373337"/>
                  </a:lnTo>
                  <a:lnTo>
                    <a:pt x="2764" y="327134"/>
                  </a:lnTo>
                  <a:lnTo>
                    <a:pt x="1346" y="279714"/>
                  </a:lnTo>
                  <a:lnTo>
                    <a:pt x="348" y="230561"/>
                  </a:lnTo>
                  <a:lnTo>
                    <a:pt x="0" y="179156"/>
                  </a:lnTo>
                  <a:lnTo>
                    <a:pt x="530" y="124983"/>
                  </a:lnTo>
                  <a:lnTo>
                    <a:pt x="2171" y="67525"/>
                  </a:lnTo>
                  <a:lnTo>
                    <a:pt x="5150" y="62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39218" y="2925571"/>
            <a:ext cx="1530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48514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ill Sans MT"/>
                <a:cs typeface="Gill Sans MT"/>
              </a:rPr>
              <a:t>¿En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c</a:t>
            </a:r>
            <a:r>
              <a:rPr sz="1800" spc="-20" dirty="0">
                <a:latin typeface="Gill Sans MT"/>
                <a:cs typeface="Gill Sans MT"/>
              </a:rPr>
              <a:t>uá</a:t>
            </a:r>
            <a:r>
              <a:rPr sz="1800" spc="-40" dirty="0">
                <a:latin typeface="Gill Sans MT"/>
                <a:cs typeface="Gill Sans MT"/>
              </a:rPr>
              <a:t>n</a:t>
            </a:r>
            <a:r>
              <a:rPr sz="1800" spc="-75" dirty="0">
                <a:latin typeface="Gill Sans MT"/>
                <a:cs typeface="Gill Sans MT"/>
              </a:rPr>
              <a:t>t</a:t>
            </a:r>
            <a:r>
              <a:rPr sz="1800" spc="-25" dirty="0">
                <a:latin typeface="Gill Sans MT"/>
                <a:cs typeface="Gill Sans MT"/>
              </a:rPr>
              <a:t>o  </a:t>
            </a:r>
            <a:r>
              <a:rPr sz="1800" spc="-40" dirty="0">
                <a:latin typeface="Gill Sans MT"/>
                <a:cs typeface="Gill Sans MT"/>
              </a:rPr>
              <a:t>tiempo?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3131" y="3862980"/>
            <a:ext cx="1570355" cy="669925"/>
            <a:chOff x="723131" y="3862980"/>
            <a:chExt cx="1570355" cy="66992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33" y="3868366"/>
              <a:ext cx="1569609" cy="66358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7893" y="3867742"/>
              <a:ext cx="1556385" cy="660400"/>
            </a:xfrm>
            <a:custGeom>
              <a:avLst/>
              <a:gdLst/>
              <a:ahLst/>
              <a:cxnLst/>
              <a:rect l="l" t="t" r="r" b="b"/>
              <a:pathLst>
                <a:path w="1556385" h="660400">
                  <a:moveTo>
                    <a:pt x="5150" y="6265"/>
                  </a:moveTo>
                  <a:lnTo>
                    <a:pt x="55222" y="6018"/>
                  </a:lnTo>
                  <a:lnTo>
                    <a:pt x="102852" y="6728"/>
                  </a:lnTo>
                  <a:lnTo>
                    <a:pt x="149066" y="8057"/>
                  </a:lnTo>
                  <a:lnTo>
                    <a:pt x="194891" y="9667"/>
                  </a:lnTo>
                  <a:lnTo>
                    <a:pt x="241357" y="11218"/>
                  </a:lnTo>
                  <a:lnTo>
                    <a:pt x="289489" y="12373"/>
                  </a:lnTo>
                  <a:lnTo>
                    <a:pt x="340317" y="12794"/>
                  </a:lnTo>
                  <a:lnTo>
                    <a:pt x="394867" y="12142"/>
                  </a:lnTo>
                  <a:lnTo>
                    <a:pt x="454167" y="10078"/>
                  </a:lnTo>
                  <a:lnTo>
                    <a:pt x="519246" y="6265"/>
                  </a:lnTo>
                  <a:lnTo>
                    <a:pt x="582167" y="2911"/>
                  </a:lnTo>
                  <a:lnTo>
                    <a:pt x="635951" y="2022"/>
                  </a:lnTo>
                  <a:lnTo>
                    <a:pt x="683065" y="2953"/>
                  </a:lnTo>
                  <a:lnTo>
                    <a:pt x="725975" y="5058"/>
                  </a:lnTo>
                  <a:lnTo>
                    <a:pt x="767150" y="7694"/>
                  </a:lnTo>
                  <a:lnTo>
                    <a:pt x="809055" y="10215"/>
                  </a:lnTo>
                  <a:lnTo>
                    <a:pt x="854160" y="11978"/>
                  </a:lnTo>
                  <a:lnTo>
                    <a:pt x="904931" y="12337"/>
                  </a:lnTo>
                  <a:lnTo>
                    <a:pt x="963836" y="10647"/>
                  </a:lnTo>
                  <a:lnTo>
                    <a:pt x="1033342" y="6265"/>
                  </a:lnTo>
                  <a:lnTo>
                    <a:pt x="1096746" y="2120"/>
                  </a:lnTo>
                  <a:lnTo>
                    <a:pt x="1150792" y="185"/>
                  </a:lnTo>
                  <a:lnTo>
                    <a:pt x="1197487" y="0"/>
                  </a:lnTo>
                  <a:lnTo>
                    <a:pt x="1238840" y="1103"/>
                  </a:lnTo>
                  <a:lnTo>
                    <a:pt x="1276860" y="3036"/>
                  </a:lnTo>
                  <a:lnTo>
                    <a:pt x="1313554" y="5338"/>
                  </a:lnTo>
                  <a:lnTo>
                    <a:pt x="1350932" y="7547"/>
                  </a:lnTo>
                  <a:lnTo>
                    <a:pt x="1391000" y="9205"/>
                  </a:lnTo>
                  <a:lnTo>
                    <a:pt x="1435769" y="9851"/>
                  </a:lnTo>
                  <a:lnTo>
                    <a:pt x="1487245" y="9024"/>
                  </a:lnTo>
                  <a:lnTo>
                    <a:pt x="1547438" y="6265"/>
                  </a:lnTo>
                  <a:lnTo>
                    <a:pt x="1551874" y="60062"/>
                  </a:lnTo>
                  <a:lnTo>
                    <a:pt x="1554629" y="112693"/>
                  </a:lnTo>
                  <a:lnTo>
                    <a:pt x="1555959" y="164289"/>
                  </a:lnTo>
                  <a:lnTo>
                    <a:pt x="1556122" y="214984"/>
                  </a:lnTo>
                  <a:lnTo>
                    <a:pt x="1555373" y="264908"/>
                  </a:lnTo>
                  <a:lnTo>
                    <a:pt x="1553971" y="314194"/>
                  </a:lnTo>
                  <a:lnTo>
                    <a:pt x="1552172" y="362975"/>
                  </a:lnTo>
                  <a:lnTo>
                    <a:pt x="1550233" y="411383"/>
                  </a:lnTo>
                  <a:lnTo>
                    <a:pt x="1548411" y="459548"/>
                  </a:lnTo>
                  <a:lnTo>
                    <a:pt x="1546964" y="507605"/>
                  </a:lnTo>
                  <a:lnTo>
                    <a:pt x="1546148" y="555685"/>
                  </a:lnTo>
                  <a:lnTo>
                    <a:pt x="1546220" y="603919"/>
                  </a:lnTo>
                  <a:lnTo>
                    <a:pt x="1547438" y="652441"/>
                  </a:lnTo>
                  <a:lnTo>
                    <a:pt x="1504508" y="655987"/>
                  </a:lnTo>
                  <a:lnTo>
                    <a:pt x="1462017" y="658220"/>
                  </a:lnTo>
                  <a:lnTo>
                    <a:pt x="1419221" y="659338"/>
                  </a:lnTo>
                  <a:lnTo>
                    <a:pt x="1375378" y="659537"/>
                  </a:lnTo>
                  <a:lnTo>
                    <a:pt x="1329744" y="659013"/>
                  </a:lnTo>
                  <a:lnTo>
                    <a:pt x="1281576" y="657964"/>
                  </a:lnTo>
                  <a:lnTo>
                    <a:pt x="1230131" y="656585"/>
                  </a:lnTo>
                  <a:lnTo>
                    <a:pt x="1174667" y="655074"/>
                  </a:lnTo>
                  <a:lnTo>
                    <a:pt x="1114441" y="653627"/>
                  </a:lnTo>
                  <a:lnTo>
                    <a:pt x="1048709" y="652441"/>
                  </a:lnTo>
                  <a:lnTo>
                    <a:pt x="984590" y="652139"/>
                  </a:lnTo>
                  <a:lnTo>
                    <a:pt x="928419" y="652953"/>
                  </a:lnTo>
                  <a:lnTo>
                    <a:pt x="878274" y="654489"/>
                  </a:lnTo>
                  <a:lnTo>
                    <a:pt x="832235" y="656355"/>
                  </a:lnTo>
                  <a:lnTo>
                    <a:pt x="788381" y="658156"/>
                  </a:lnTo>
                  <a:lnTo>
                    <a:pt x="744791" y="659500"/>
                  </a:lnTo>
                  <a:lnTo>
                    <a:pt x="699545" y="659994"/>
                  </a:lnTo>
                  <a:lnTo>
                    <a:pt x="650723" y="659244"/>
                  </a:lnTo>
                  <a:lnTo>
                    <a:pt x="596402" y="656858"/>
                  </a:lnTo>
                  <a:lnTo>
                    <a:pt x="534663" y="652441"/>
                  </a:lnTo>
                  <a:lnTo>
                    <a:pt x="475343" y="648637"/>
                  </a:lnTo>
                  <a:lnTo>
                    <a:pt x="417666" y="647021"/>
                  </a:lnTo>
                  <a:lnTo>
                    <a:pt x="361831" y="647117"/>
                  </a:lnTo>
                  <a:lnTo>
                    <a:pt x="308035" y="648449"/>
                  </a:lnTo>
                  <a:lnTo>
                    <a:pt x="256476" y="650543"/>
                  </a:lnTo>
                  <a:lnTo>
                    <a:pt x="207351" y="652922"/>
                  </a:lnTo>
                  <a:lnTo>
                    <a:pt x="160857" y="655110"/>
                  </a:lnTo>
                  <a:lnTo>
                    <a:pt x="117193" y="656632"/>
                  </a:lnTo>
                  <a:lnTo>
                    <a:pt x="76555" y="657011"/>
                  </a:lnTo>
                  <a:lnTo>
                    <a:pt x="39141" y="655773"/>
                  </a:lnTo>
                  <a:lnTo>
                    <a:pt x="5150" y="652441"/>
                  </a:lnTo>
                  <a:lnTo>
                    <a:pt x="7225" y="602793"/>
                  </a:lnTo>
                  <a:lnTo>
                    <a:pt x="8112" y="555028"/>
                  </a:lnTo>
                  <a:lnTo>
                    <a:pt x="8041" y="508630"/>
                  </a:lnTo>
                  <a:lnTo>
                    <a:pt x="7240" y="463082"/>
                  </a:lnTo>
                  <a:lnTo>
                    <a:pt x="5941" y="417868"/>
                  </a:lnTo>
                  <a:lnTo>
                    <a:pt x="4372" y="372473"/>
                  </a:lnTo>
                  <a:lnTo>
                    <a:pt x="2764" y="326380"/>
                  </a:lnTo>
                  <a:lnTo>
                    <a:pt x="1346" y="279073"/>
                  </a:lnTo>
                  <a:lnTo>
                    <a:pt x="348" y="230036"/>
                  </a:lnTo>
                  <a:lnTo>
                    <a:pt x="0" y="178752"/>
                  </a:lnTo>
                  <a:lnTo>
                    <a:pt x="530" y="124707"/>
                  </a:lnTo>
                  <a:lnTo>
                    <a:pt x="2171" y="67383"/>
                  </a:lnTo>
                  <a:lnTo>
                    <a:pt x="5150" y="62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9218" y="3890898"/>
            <a:ext cx="1530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31178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ill Sans MT"/>
                <a:cs typeface="Gill Sans MT"/>
              </a:rPr>
              <a:t>¿Qué </a:t>
            </a:r>
            <a:r>
              <a:rPr sz="1800" spc="-50" dirty="0">
                <a:latin typeface="Gill Sans MT"/>
                <a:cs typeface="Gill Sans MT"/>
              </a:rPr>
              <a:t>se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va</a:t>
            </a:r>
            <a:r>
              <a:rPr sz="1800" spc="-20" dirty="0">
                <a:latin typeface="Gill Sans MT"/>
                <a:cs typeface="Gill Sans MT"/>
              </a:rPr>
              <a:t> a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evaluar?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823" y="341375"/>
            <a:ext cx="4669535" cy="3395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5277" y="1935225"/>
            <a:ext cx="63106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Gill Sans MT"/>
                <a:cs typeface="Gill Sans MT"/>
              </a:rPr>
              <a:t>Entregar</a:t>
            </a:r>
            <a:r>
              <a:rPr sz="1600" spc="50" dirty="0">
                <a:latin typeface="Gill Sans MT"/>
                <a:cs typeface="Gill Sans MT"/>
              </a:rPr>
              <a:t> </a:t>
            </a:r>
            <a:r>
              <a:rPr sz="1600" spc="-25" dirty="0">
                <a:latin typeface="Gill Sans MT"/>
                <a:cs typeface="Gill Sans MT"/>
              </a:rPr>
              <a:t>un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trabajo</a:t>
            </a:r>
            <a:r>
              <a:rPr sz="1600" spc="45" dirty="0">
                <a:latin typeface="Gill Sans MT"/>
                <a:cs typeface="Gill Sans MT"/>
              </a:rPr>
              <a:t> </a:t>
            </a:r>
            <a:r>
              <a:rPr sz="1600" spc="-15" dirty="0">
                <a:latin typeface="Gill Sans MT"/>
                <a:cs typeface="Gill Sans MT"/>
              </a:rPr>
              <a:t>que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recopile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distintos</a:t>
            </a:r>
            <a:r>
              <a:rPr sz="1600" spc="35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ejercicios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redacción,</a:t>
            </a:r>
            <a:r>
              <a:rPr sz="1600" spc="35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corrección</a:t>
            </a:r>
            <a:r>
              <a:rPr sz="1600" spc="3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de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textos</a:t>
            </a:r>
            <a:r>
              <a:rPr sz="1600" spc="3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y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análisis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65" dirty="0">
                <a:latin typeface="Gill Sans MT"/>
                <a:cs typeface="Gill Sans MT"/>
              </a:rPr>
              <a:t>errores</a:t>
            </a:r>
            <a:r>
              <a:rPr sz="1600" spc="5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ortografía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o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expresión.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5277" y="2847212"/>
            <a:ext cx="37045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Gill Sans MT"/>
                <a:cs typeface="Gill Sans MT"/>
              </a:rPr>
              <a:t>El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último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día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clase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15" dirty="0">
                <a:latin typeface="Gill Sans MT"/>
                <a:cs typeface="Gill Sans MT"/>
              </a:rPr>
              <a:t>(21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diciembre)</a:t>
            </a:r>
            <a:r>
              <a:rPr sz="1600" spc="4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será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la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latin typeface="Gill Sans MT"/>
                <a:cs typeface="Gill Sans MT"/>
              </a:rPr>
              <a:t>fecha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60" dirty="0">
                <a:latin typeface="Gill Sans MT"/>
                <a:cs typeface="Gill Sans MT"/>
              </a:rPr>
              <a:t>límite.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Se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entregará</a:t>
            </a:r>
            <a:r>
              <a:rPr sz="1600" spc="5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por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Aula</a:t>
            </a:r>
            <a:r>
              <a:rPr sz="1600" spc="-20" dirty="0">
                <a:latin typeface="Gill Sans MT"/>
                <a:cs typeface="Gill Sans MT"/>
              </a:rPr>
              <a:t> </a:t>
            </a:r>
            <a:r>
              <a:rPr sz="1600" spc="-60" dirty="0">
                <a:latin typeface="Gill Sans MT"/>
                <a:cs typeface="Gill Sans MT"/>
              </a:rPr>
              <a:t>Virtual.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5277" y="3858259"/>
            <a:ext cx="284162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Gill Sans MT"/>
                <a:cs typeface="Gill Sans MT"/>
              </a:rPr>
              <a:t>La</a:t>
            </a:r>
            <a:r>
              <a:rPr sz="1600" spc="-1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redacción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y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el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60" dirty="0">
                <a:latin typeface="Gill Sans MT"/>
                <a:cs typeface="Gill Sans MT"/>
              </a:rPr>
              <a:t>estilo.</a:t>
            </a:r>
            <a:endParaRPr sz="1600">
              <a:latin typeface="Gill Sans MT"/>
              <a:cs typeface="Gill Sans MT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Gill Sans MT"/>
                <a:cs typeface="Gill Sans MT"/>
              </a:rPr>
              <a:t>La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integración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los</a:t>
            </a:r>
            <a:r>
              <a:rPr sz="1600" spc="-1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contenidos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aprendidos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en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clase.</a:t>
            </a:r>
            <a:endParaRPr sz="1600">
              <a:latin typeface="Gill Sans MT"/>
              <a:cs typeface="Gill Sans MT"/>
            </a:endParaRPr>
          </a:p>
          <a:p>
            <a:pPr marL="299085" marR="10604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Gill Sans MT"/>
                <a:cs typeface="Gill Sans MT"/>
              </a:rPr>
              <a:t>La</a:t>
            </a:r>
            <a:r>
              <a:rPr sz="1600" spc="-1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capacidad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comprender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y </a:t>
            </a:r>
            <a:r>
              <a:rPr sz="1600" spc="-43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analizar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los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distintos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aspectos </a:t>
            </a:r>
            <a:r>
              <a:rPr sz="1600" spc="-35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normativos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del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español.</a:t>
            </a:r>
            <a:endParaRPr sz="16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4467" y="1909211"/>
            <a:ext cx="1570355" cy="669925"/>
            <a:chOff x="744467" y="1909211"/>
            <a:chExt cx="1570355" cy="6699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969" y="1914597"/>
              <a:ext cx="1569609" cy="6635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9229" y="1913974"/>
              <a:ext cx="1556385" cy="660400"/>
            </a:xfrm>
            <a:custGeom>
              <a:avLst/>
              <a:gdLst/>
              <a:ahLst/>
              <a:cxnLst/>
              <a:rect l="l" t="t" r="r" b="b"/>
              <a:pathLst>
                <a:path w="1556385" h="660400">
                  <a:moveTo>
                    <a:pt x="5150" y="6265"/>
                  </a:moveTo>
                  <a:lnTo>
                    <a:pt x="55222" y="6018"/>
                  </a:lnTo>
                  <a:lnTo>
                    <a:pt x="102852" y="6728"/>
                  </a:lnTo>
                  <a:lnTo>
                    <a:pt x="149066" y="8057"/>
                  </a:lnTo>
                  <a:lnTo>
                    <a:pt x="194891" y="9667"/>
                  </a:lnTo>
                  <a:lnTo>
                    <a:pt x="241357" y="11218"/>
                  </a:lnTo>
                  <a:lnTo>
                    <a:pt x="289489" y="12373"/>
                  </a:lnTo>
                  <a:lnTo>
                    <a:pt x="340317" y="12794"/>
                  </a:lnTo>
                  <a:lnTo>
                    <a:pt x="394867" y="12142"/>
                  </a:lnTo>
                  <a:lnTo>
                    <a:pt x="454167" y="10078"/>
                  </a:lnTo>
                  <a:lnTo>
                    <a:pt x="519246" y="6265"/>
                  </a:lnTo>
                  <a:lnTo>
                    <a:pt x="582167" y="2911"/>
                  </a:lnTo>
                  <a:lnTo>
                    <a:pt x="635951" y="2022"/>
                  </a:lnTo>
                  <a:lnTo>
                    <a:pt x="683065" y="2953"/>
                  </a:lnTo>
                  <a:lnTo>
                    <a:pt x="725975" y="5058"/>
                  </a:lnTo>
                  <a:lnTo>
                    <a:pt x="767150" y="7694"/>
                  </a:lnTo>
                  <a:lnTo>
                    <a:pt x="809055" y="10215"/>
                  </a:lnTo>
                  <a:lnTo>
                    <a:pt x="854160" y="11978"/>
                  </a:lnTo>
                  <a:lnTo>
                    <a:pt x="904931" y="12337"/>
                  </a:lnTo>
                  <a:lnTo>
                    <a:pt x="963836" y="10647"/>
                  </a:lnTo>
                  <a:lnTo>
                    <a:pt x="1033342" y="6265"/>
                  </a:lnTo>
                  <a:lnTo>
                    <a:pt x="1096746" y="2120"/>
                  </a:lnTo>
                  <a:lnTo>
                    <a:pt x="1150792" y="185"/>
                  </a:lnTo>
                  <a:lnTo>
                    <a:pt x="1197487" y="0"/>
                  </a:lnTo>
                  <a:lnTo>
                    <a:pt x="1238840" y="1103"/>
                  </a:lnTo>
                  <a:lnTo>
                    <a:pt x="1276860" y="3036"/>
                  </a:lnTo>
                  <a:lnTo>
                    <a:pt x="1313554" y="5338"/>
                  </a:lnTo>
                  <a:lnTo>
                    <a:pt x="1350932" y="7547"/>
                  </a:lnTo>
                  <a:lnTo>
                    <a:pt x="1391000" y="9205"/>
                  </a:lnTo>
                  <a:lnTo>
                    <a:pt x="1435769" y="9851"/>
                  </a:lnTo>
                  <a:lnTo>
                    <a:pt x="1487245" y="9024"/>
                  </a:lnTo>
                  <a:lnTo>
                    <a:pt x="1547438" y="6265"/>
                  </a:lnTo>
                  <a:lnTo>
                    <a:pt x="1551874" y="60062"/>
                  </a:lnTo>
                  <a:lnTo>
                    <a:pt x="1554629" y="112693"/>
                  </a:lnTo>
                  <a:lnTo>
                    <a:pt x="1555959" y="164289"/>
                  </a:lnTo>
                  <a:lnTo>
                    <a:pt x="1556122" y="214984"/>
                  </a:lnTo>
                  <a:lnTo>
                    <a:pt x="1555373" y="264908"/>
                  </a:lnTo>
                  <a:lnTo>
                    <a:pt x="1553971" y="314194"/>
                  </a:lnTo>
                  <a:lnTo>
                    <a:pt x="1552172" y="362975"/>
                  </a:lnTo>
                  <a:lnTo>
                    <a:pt x="1550233" y="411383"/>
                  </a:lnTo>
                  <a:lnTo>
                    <a:pt x="1548411" y="459548"/>
                  </a:lnTo>
                  <a:lnTo>
                    <a:pt x="1546964" y="507605"/>
                  </a:lnTo>
                  <a:lnTo>
                    <a:pt x="1546148" y="555685"/>
                  </a:lnTo>
                  <a:lnTo>
                    <a:pt x="1546220" y="603919"/>
                  </a:lnTo>
                  <a:lnTo>
                    <a:pt x="1547438" y="652441"/>
                  </a:lnTo>
                  <a:lnTo>
                    <a:pt x="1504508" y="655987"/>
                  </a:lnTo>
                  <a:lnTo>
                    <a:pt x="1462017" y="658220"/>
                  </a:lnTo>
                  <a:lnTo>
                    <a:pt x="1419221" y="659338"/>
                  </a:lnTo>
                  <a:lnTo>
                    <a:pt x="1375378" y="659537"/>
                  </a:lnTo>
                  <a:lnTo>
                    <a:pt x="1329744" y="659013"/>
                  </a:lnTo>
                  <a:lnTo>
                    <a:pt x="1281576" y="657964"/>
                  </a:lnTo>
                  <a:lnTo>
                    <a:pt x="1230131" y="656585"/>
                  </a:lnTo>
                  <a:lnTo>
                    <a:pt x="1174667" y="655074"/>
                  </a:lnTo>
                  <a:lnTo>
                    <a:pt x="1114441" y="653627"/>
                  </a:lnTo>
                  <a:lnTo>
                    <a:pt x="1048709" y="652441"/>
                  </a:lnTo>
                  <a:lnTo>
                    <a:pt x="984590" y="652139"/>
                  </a:lnTo>
                  <a:lnTo>
                    <a:pt x="928418" y="652953"/>
                  </a:lnTo>
                  <a:lnTo>
                    <a:pt x="878272" y="654489"/>
                  </a:lnTo>
                  <a:lnTo>
                    <a:pt x="832231" y="656355"/>
                  </a:lnTo>
                  <a:lnTo>
                    <a:pt x="788374" y="658156"/>
                  </a:lnTo>
                  <a:lnTo>
                    <a:pt x="744780" y="659500"/>
                  </a:lnTo>
                  <a:lnTo>
                    <a:pt x="699528" y="659994"/>
                  </a:lnTo>
                  <a:lnTo>
                    <a:pt x="650697" y="659244"/>
                  </a:lnTo>
                  <a:lnTo>
                    <a:pt x="596365" y="656858"/>
                  </a:lnTo>
                  <a:lnTo>
                    <a:pt x="534613" y="652441"/>
                  </a:lnTo>
                  <a:lnTo>
                    <a:pt x="475305" y="648637"/>
                  </a:lnTo>
                  <a:lnTo>
                    <a:pt x="417638" y="647021"/>
                  </a:lnTo>
                  <a:lnTo>
                    <a:pt x="361812" y="647117"/>
                  </a:lnTo>
                  <a:lnTo>
                    <a:pt x="308022" y="648449"/>
                  </a:lnTo>
                  <a:lnTo>
                    <a:pt x="256468" y="650543"/>
                  </a:lnTo>
                  <a:lnTo>
                    <a:pt x="207346" y="652922"/>
                  </a:lnTo>
                  <a:lnTo>
                    <a:pt x="160855" y="655110"/>
                  </a:lnTo>
                  <a:lnTo>
                    <a:pt x="117192" y="656632"/>
                  </a:lnTo>
                  <a:lnTo>
                    <a:pt x="76555" y="657011"/>
                  </a:lnTo>
                  <a:lnTo>
                    <a:pt x="39141" y="655773"/>
                  </a:lnTo>
                  <a:lnTo>
                    <a:pt x="5150" y="652441"/>
                  </a:lnTo>
                  <a:lnTo>
                    <a:pt x="7225" y="602793"/>
                  </a:lnTo>
                  <a:lnTo>
                    <a:pt x="8112" y="555028"/>
                  </a:lnTo>
                  <a:lnTo>
                    <a:pt x="8041" y="508630"/>
                  </a:lnTo>
                  <a:lnTo>
                    <a:pt x="7240" y="463082"/>
                  </a:lnTo>
                  <a:lnTo>
                    <a:pt x="5941" y="417868"/>
                  </a:lnTo>
                  <a:lnTo>
                    <a:pt x="4372" y="372473"/>
                  </a:lnTo>
                  <a:lnTo>
                    <a:pt x="2764" y="326380"/>
                  </a:lnTo>
                  <a:lnTo>
                    <a:pt x="1346" y="279073"/>
                  </a:lnTo>
                  <a:lnTo>
                    <a:pt x="348" y="230036"/>
                  </a:lnTo>
                  <a:lnTo>
                    <a:pt x="0" y="178752"/>
                  </a:lnTo>
                  <a:lnTo>
                    <a:pt x="530" y="124707"/>
                  </a:lnTo>
                  <a:lnTo>
                    <a:pt x="2171" y="67383"/>
                  </a:lnTo>
                  <a:lnTo>
                    <a:pt x="5150" y="62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0554" y="1936496"/>
            <a:ext cx="1530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211454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ill Sans MT"/>
                <a:cs typeface="Gill Sans MT"/>
              </a:rPr>
              <a:t>¿Qué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hay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que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hacer?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9617" y="2863236"/>
            <a:ext cx="1553210" cy="392430"/>
            <a:chOff x="749617" y="2863236"/>
            <a:chExt cx="1553210" cy="3924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80" y="2868622"/>
              <a:ext cx="1548041" cy="3861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4380" y="2867998"/>
              <a:ext cx="1542415" cy="382905"/>
            </a:xfrm>
            <a:custGeom>
              <a:avLst/>
              <a:gdLst/>
              <a:ahLst/>
              <a:cxnLst/>
              <a:rect l="l" t="t" r="r" b="b"/>
              <a:pathLst>
                <a:path w="1542414" h="382905">
                  <a:moveTo>
                    <a:pt x="0" y="6265"/>
                  </a:moveTo>
                  <a:lnTo>
                    <a:pt x="50072" y="6018"/>
                  </a:lnTo>
                  <a:lnTo>
                    <a:pt x="97702" y="6728"/>
                  </a:lnTo>
                  <a:lnTo>
                    <a:pt x="143916" y="8057"/>
                  </a:lnTo>
                  <a:lnTo>
                    <a:pt x="189741" y="9667"/>
                  </a:lnTo>
                  <a:lnTo>
                    <a:pt x="236207" y="11218"/>
                  </a:lnTo>
                  <a:lnTo>
                    <a:pt x="284339" y="12373"/>
                  </a:lnTo>
                  <a:lnTo>
                    <a:pt x="335167" y="12794"/>
                  </a:lnTo>
                  <a:lnTo>
                    <a:pt x="389717" y="12142"/>
                  </a:lnTo>
                  <a:lnTo>
                    <a:pt x="449017" y="10078"/>
                  </a:lnTo>
                  <a:lnTo>
                    <a:pt x="514095" y="6265"/>
                  </a:lnTo>
                  <a:lnTo>
                    <a:pt x="577017" y="2911"/>
                  </a:lnTo>
                  <a:lnTo>
                    <a:pt x="630801" y="2022"/>
                  </a:lnTo>
                  <a:lnTo>
                    <a:pt x="677915" y="2953"/>
                  </a:lnTo>
                  <a:lnTo>
                    <a:pt x="720825" y="5058"/>
                  </a:lnTo>
                  <a:lnTo>
                    <a:pt x="762000" y="7694"/>
                  </a:lnTo>
                  <a:lnTo>
                    <a:pt x="803905" y="10215"/>
                  </a:lnTo>
                  <a:lnTo>
                    <a:pt x="849010" y="11978"/>
                  </a:lnTo>
                  <a:lnTo>
                    <a:pt x="899781" y="12337"/>
                  </a:lnTo>
                  <a:lnTo>
                    <a:pt x="958686" y="10647"/>
                  </a:lnTo>
                  <a:lnTo>
                    <a:pt x="1028192" y="6265"/>
                  </a:lnTo>
                  <a:lnTo>
                    <a:pt x="1091596" y="2120"/>
                  </a:lnTo>
                  <a:lnTo>
                    <a:pt x="1145642" y="185"/>
                  </a:lnTo>
                  <a:lnTo>
                    <a:pt x="1192337" y="0"/>
                  </a:lnTo>
                  <a:lnTo>
                    <a:pt x="1233690" y="1103"/>
                  </a:lnTo>
                  <a:lnTo>
                    <a:pt x="1271710" y="3036"/>
                  </a:lnTo>
                  <a:lnTo>
                    <a:pt x="1308404" y="5338"/>
                  </a:lnTo>
                  <a:lnTo>
                    <a:pt x="1345782" y="7547"/>
                  </a:lnTo>
                  <a:lnTo>
                    <a:pt x="1385850" y="9205"/>
                  </a:lnTo>
                  <a:lnTo>
                    <a:pt x="1430619" y="9851"/>
                  </a:lnTo>
                  <a:lnTo>
                    <a:pt x="1482095" y="9024"/>
                  </a:lnTo>
                  <a:lnTo>
                    <a:pt x="1542288" y="6265"/>
                  </a:lnTo>
                  <a:lnTo>
                    <a:pt x="1536349" y="64697"/>
                  </a:lnTo>
                  <a:lnTo>
                    <a:pt x="1533690" y="116248"/>
                  </a:lnTo>
                  <a:lnTo>
                    <a:pt x="1533530" y="163899"/>
                  </a:lnTo>
                  <a:lnTo>
                    <a:pt x="1535090" y="210628"/>
                  </a:lnTo>
                  <a:lnTo>
                    <a:pt x="1537589" y="259413"/>
                  </a:lnTo>
                  <a:lnTo>
                    <a:pt x="1540248" y="313235"/>
                  </a:lnTo>
                  <a:lnTo>
                    <a:pt x="1542288" y="375073"/>
                  </a:lnTo>
                  <a:lnTo>
                    <a:pt x="1499358" y="378619"/>
                  </a:lnTo>
                  <a:lnTo>
                    <a:pt x="1456867" y="380852"/>
                  </a:lnTo>
                  <a:lnTo>
                    <a:pt x="1414071" y="381970"/>
                  </a:lnTo>
                  <a:lnTo>
                    <a:pt x="1370228" y="382169"/>
                  </a:lnTo>
                  <a:lnTo>
                    <a:pt x="1324594" y="381645"/>
                  </a:lnTo>
                  <a:lnTo>
                    <a:pt x="1276426" y="380596"/>
                  </a:lnTo>
                  <a:lnTo>
                    <a:pt x="1224981" y="379217"/>
                  </a:lnTo>
                  <a:lnTo>
                    <a:pt x="1169517" y="377706"/>
                  </a:lnTo>
                  <a:lnTo>
                    <a:pt x="1109291" y="376259"/>
                  </a:lnTo>
                  <a:lnTo>
                    <a:pt x="1043558" y="375073"/>
                  </a:lnTo>
                  <a:lnTo>
                    <a:pt x="979440" y="374771"/>
                  </a:lnTo>
                  <a:lnTo>
                    <a:pt x="923268" y="375585"/>
                  </a:lnTo>
                  <a:lnTo>
                    <a:pt x="873122" y="377121"/>
                  </a:lnTo>
                  <a:lnTo>
                    <a:pt x="827081" y="378987"/>
                  </a:lnTo>
                  <a:lnTo>
                    <a:pt x="783224" y="380788"/>
                  </a:lnTo>
                  <a:lnTo>
                    <a:pt x="739630" y="382132"/>
                  </a:lnTo>
                  <a:lnTo>
                    <a:pt x="694378" y="382626"/>
                  </a:lnTo>
                  <a:lnTo>
                    <a:pt x="645547" y="381876"/>
                  </a:lnTo>
                  <a:lnTo>
                    <a:pt x="591215" y="379490"/>
                  </a:lnTo>
                  <a:lnTo>
                    <a:pt x="529463" y="375073"/>
                  </a:lnTo>
                  <a:lnTo>
                    <a:pt x="470155" y="371269"/>
                  </a:lnTo>
                  <a:lnTo>
                    <a:pt x="412488" y="369653"/>
                  </a:lnTo>
                  <a:lnTo>
                    <a:pt x="356662" y="369749"/>
                  </a:lnTo>
                  <a:lnTo>
                    <a:pt x="302872" y="371081"/>
                  </a:lnTo>
                  <a:lnTo>
                    <a:pt x="251318" y="373175"/>
                  </a:lnTo>
                  <a:lnTo>
                    <a:pt x="202196" y="375554"/>
                  </a:lnTo>
                  <a:lnTo>
                    <a:pt x="155705" y="377742"/>
                  </a:lnTo>
                  <a:lnTo>
                    <a:pt x="112042" y="379264"/>
                  </a:lnTo>
                  <a:lnTo>
                    <a:pt x="71405" y="379643"/>
                  </a:lnTo>
                  <a:lnTo>
                    <a:pt x="33991" y="378405"/>
                  </a:lnTo>
                  <a:lnTo>
                    <a:pt x="0" y="375073"/>
                  </a:lnTo>
                  <a:lnTo>
                    <a:pt x="2655" y="328158"/>
                  </a:lnTo>
                  <a:lnTo>
                    <a:pt x="4397" y="279685"/>
                  </a:lnTo>
                  <a:lnTo>
                    <a:pt x="5242" y="229435"/>
                  </a:lnTo>
                  <a:lnTo>
                    <a:pt x="5207" y="177188"/>
                  </a:lnTo>
                  <a:lnTo>
                    <a:pt x="4310" y="122724"/>
                  </a:lnTo>
                  <a:lnTo>
                    <a:pt x="2569" y="65823"/>
                  </a:lnTo>
                  <a:lnTo>
                    <a:pt x="0" y="626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4126" y="2890850"/>
            <a:ext cx="1518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ill Sans MT"/>
                <a:cs typeface="Gill Sans MT"/>
              </a:rPr>
              <a:t>¿Cuándo?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4467" y="3827927"/>
            <a:ext cx="1570355" cy="669925"/>
            <a:chOff x="744467" y="3827927"/>
            <a:chExt cx="1570355" cy="66992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969" y="3833313"/>
              <a:ext cx="1569609" cy="66358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9229" y="3832690"/>
              <a:ext cx="1556385" cy="660400"/>
            </a:xfrm>
            <a:custGeom>
              <a:avLst/>
              <a:gdLst/>
              <a:ahLst/>
              <a:cxnLst/>
              <a:rect l="l" t="t" r="r" b="b"/>
              <a:pathLst>
                <a:path w="1556385" h="660400">
                  <a:moveTo>
                    <a:pt x="5150" y="6265"/>
                  </a:moveTo>
                  <a:lnTo>
                    <a:pt x="55222" y="6018"/>
                  </a:lnTo>
                  <a:lnTo>
                    <a:pt x="102852" y="6728"/>
                  </a:lnTo>
                  <a:lnTo>
                    <a:pt x="149066" y="8057"/>
                  </a:lnTo>
                  <a:lnTo>
                    <a:pt x="194891" y="9667"/>
                  </a:lnTo>
                  <a:lnTo>
                    <a:pt x="241357" y="11218"/>
                  </a:lnTo>
                  <a:lnTo>
                    <a:pt x="289489" y="12373"/>
                  </a:lnTo>
                  <a:lnTo>
                    <a:pt x="340317" y="12794"/>
                  </a:lnTo>
                  <a:lnTo>
                    <a:pt x="394867" y="12142"/>
                  </a:lnTo>
                  <a:lnTo>
                    <a:pt x="454167" y="10078"/>
                  </a:lnTo>
                  <a:lnTo>
                    <a:pt x="519246" y="6265"/>
                  </a:lnTo>
                  <a:lnTo>
                    <a:pt x="582167" y="2911"/>
                  </a:lnTo>
                  <a:lnTo>
                    <a:pt x="635951" y="2022"/>
                  </a:lnTo>
                  <a:lnTo>
                    <a:pt x="683065" y="2953"/>
                  </a:lnTo>
                  <a:lnTo>
                    <a:pt x="725975" y="5058"/>
                  </a:lnTo>
                  <a:lnTo>
                    <a:pt x="767150" y="7694"/>
                  </a:lnTo>
                  <a:lnTo>
                    <a:pt x="809055" y="10215"/>
                  </a:lnTo>
                  <a:lnTo>
                    <a:pt x="854160" y="11978"/>
                  </a:lnTo>
                  <a:lnTo>
                    <a:pt x="904931" y="12337"/>
                  </a:lnTo>
                  <a:lnTo>
                    <a:pt x="963836" y="10647"/>
                  </a:lnTo>
                  <a:lnTo>
                    <a:pt x="1033342" y="6265"/>
                  </a:lnTo>
                  <a:lnTo>
                    <a:pt x="1096746" y="2120"/>
                  </a:lnTo>
                  <a:lnTo>
                    <a:pt x="1150792" y="185"/>
                  </a:lnTo>
                  <a:lnTo>
                    <a:pt x="1197487" y="0"/>
                  </a:lnTo>
                  <a:lnTo>
                    <a:pt x="1238840" y="1103"/>
                  </a:lnTo>
                  <a:lnTo>
                    <a:pt x="1276860" y="3036"/>
                  </a:lnTo>
                  <a:lnTo>
                    <a:pt x="1313554" y="5338"/>
                  </a:lnTo>
                  <a:lnTo>
                    <a:pt x="1350932" y="7547"/>
                  </a:lnTo>
                  <a:lnTo>
                    <a:pt x="1391000" y="9205"/>
                  </a:lnTo>
                  <a:lnTo>
                    <a:pt x="1435769" y="9851"/>
                  </a:lnTo>
                  <a:lnTo>
                    <a:pt x="1487245" y="9024"/>
                  </a:lnTo>
                  <a:lnTo>
                    <a:pt x="1547438" y="6265"/>
                  </a:lnTo>
                  <a:lnTo>
                    <a:pt x="1551874" y="60062"/>
                  </a:lnTo>
                  <a:lnTo>
                    <a:pt x="1554629" y="112693"/>
                  </a:lnTo>
                  <a:lnTo>
                    <a:pt x="1555959" y="164289"/>
                  </a:lnTo>
                  <a:lnTo>
                    <a:pt x="1556122" y="214984"/>
                  </a:lnTo>
                  <a:lnTo>
                    <a:pt x="1555373" y="264908"/>
                  </a:lnTo>
                  <a:lnTo>
                    <a:pt x="1553971" y="314194"/>
                  </a:lnTo>
                  <a:lnTo>
                    <a:pt x="1552172" y="362975"/>
                  </a:lnTo>
                  <a:lnTo>
                    <a:pt x="1550233" y="411383"/>
                  </a:lnTo>
                  <a:lnTo>
                    <a:pt x="1548411" y="459548"/>
                  </a:lnTo>
                  <a:lnTo>
                    <a:pt x="1546964" y="507605"/>
                  </a:lnTo>
                  <a:lnTo>
                    <a:pt x="1546148" y="555685"/>
                  </a:lnTo>
                  <a:lnTo>
                    <a:pt x="1546220" y="603919"/>
                  </a:lnTo>
                  <a:lnTo>
                    <a:pt x="1547438" y="652441"/>
                  </a:lnTo>
                  <a:lnTo>
                    <a:pt x="1504508" y="655987"/>
                  </a:lnTo>
                  <a:lnTo>
                    <a:pt x="1462017" y="658220"/>
                  </a:lnTo>
                  <a:lnTo>
                    <a:pt x="1419221" y="659338"/>
                  </a:lnTo>
                  <a:lnTo>
                    <a:pt x="1375378" y="659537"/>
                  </a:lnTo>
                  <a:lnTo>
                    <a:pt x="1329744" y="659013"/>
                  </a:lnTo>
                  <a:lnTo>
                    <a:pt x="1281576" y="657964"/>
                  </a:lnTo>
                  <a:lnTo>
                    <a:pt x="1230131" y="656585"/>
                  </a:lnTo>
                  <a:lnTo>
                    <a:pt x="1174667" y="655074"/>
                  </a:lnTo>
                  <a:lnTo>
                    <a:pt x="1114441" y="653627"/>
                  </a:lnTo>
                  <a:lnTo>
                    <a:pt x="1048709" y="652441"/>
                  </a:lnTo>
                  <a:lnTo>
                    <a:pt x="984590" y="652139"/>
                  </a:lnTo>
                  <a:lnTo>
                    <a:pt x="928418" y="652953"/>
                  </a:lnTo>
                  <a:lnTo>
                    <a:pt x="878272" y="654489"/>
                  </a:lnTo>
                  <a:lnTo>
                    <a:pt x="832231" y="656355"/>
                  </a:lnTo>
                  <a:lnTo>
                    <a:pt x="788374" y="658156"/>
                  </a:lnTo>
                  <a:lnTo>
                    <a:pt x="744780" y="659500"/>
                  </a:lnTo>
                  <a:lnTo>
                    <a:pt x="699528" y="659994"/>
                  </a:lnTo>
                  <a:lnTo>
                    <a:pt x="650697" y="659244"/>
                  </a:lnTo>
                  <a:lnTo>
                    <a:pt x="596365" y="656858"/>
                  </a:lnTo>
                  <a:lnTo>
                    <a:pt x="534613" y="652441"/>
                  </a:lnTo>
                  <a:lnTo>
                    <a:pt x="475305" y="648637"/>
                  </a:lnTo>
                  <a:lnTo>
                    <a:pt x="417638" y="647021"/>
                  </a:lnTo>
                  <a:lnTo>
                    <a:pt x="361812" y="647117"/>
                  </a:lnTo>
                  <a:lnTo>
                    <a:pt x="308022" y="648449"/>
                  </a:lnTo>
                  <a:lnTo>
                    <a:pt x="256468" y="650543"/>
                  </a:lnTo>
                  <a:lnTo>
                    <a:pt x="207346" y="652922"/>
                  </a:lnTo>
                  <a:lnTo>
                    <a:pt x="160855" y="655110"/>
                  </a:lnTo>
                  <a:lnTo>
                    <a:pt x="117192" y="656632"/>
                  </a:lnTo>
                  <a:lnTo>
                    <a:pt x="76555" y="657011"/>
                  </a:lnTo>
                  <a:lnTo>
                    <a:pt x="39141" y="655773"/>
                  </a:lnTo>
                  <a:lnTo>
                    <a:pt x="5150" y="652441"/>
                  </a:lnTo>
                  <a:lnTo>
                    <a:pt x="7225" y="602793"/>
                  </a:lnTo>
                  <a:lnTo>
                    <a:pt x="8112" y="555028"/>
                  </a:lnTo>
                  <a:lnTo>
                    <a:pt x="8041" y="508630"/>
                  </a:lnTo>
                  <a:lnTo>
                    <a:pt x="7240" y="463082"/>
                  </a:lnTo>
                  <a:lnTo>
                    <a:pt x="5941" y="417868"/>
                  </a:lnTo>
                  <a:lnTo>
                    <a:pt x="4372" y="372473"/>
                  </a:lnTo>
                  <a:lnTo>
                    <a:pt x="2764" y="326380"/>
                  </a:lnTo>
                  <a:lnTo>
                    <a:pt x="1346" y="279073"/>
                  </a:lnTo>
                  <a:lnTo>
                    <a:pt x="348" y="230036"/>
                  </a:lnTo>
                  <a:lnTo>
                    <a:pt x="0" y="178752"/>
                  </a:lnTo>
                  <a:lnTo>
                    <a:pt x="530" y="124707"/>
                  </a:lnTo>
                  <a:lnTo>
                    <a:pt x="2171" y="67383"/>
                  </a:lnTo>
                  <a:lnTo>
                    <a:pt x="5150" y="62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0554" y="3856735"/>
            <a:ext cx="1530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31178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ill Sans MT"/>
                <a:cs typeface="Gill Sans MT"/>
              </a:rPr>
              <a:t>¿Qué </a:t>
            </a:r>
            <a:r>
              <a:rPr sz="1800" spc="-50" dirty="0">
                <a:latin typeface="Gill Sans MT"/>
                <a:cs typeface="Gill Sans MT"/>
              </a:rPr>
              <a:t>se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va</a:t>
            </a:r>
            <a:r>
              <a:rPr sz="1800" spc="-20" dirty="0">
                <a:latin typeface="Gill Sans MT"/>
                <a:cs typeface="Gill Sans MT"/>
              </a:rPr>
              <a:t> a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evaluar?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18" name="object 18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4500" y="1100709"/>
            <a:ext cx="150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individual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2695" y="2840735"/>
            <a:ext cx="3732276" cy="2488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Gill Sans MT"/>
                <a:cs typeface="Gill Sans M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35" dirty="0">
                <a:solidFill>
                  <a:srgbClr val="D1282D"/>
                </a:solidFill>
                <a:latin typeface="Gill Sans MT"/>
                <a:cs typeface="Gill Sans M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Gill Sans MT"/>
                <a:cs typeface="Gill Sans M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Gill Sans MT"/>
                <a:cs typeface="Gill Sans MT"/>
              </a:rPr>
              <a:t>asignatura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123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Guía</a:t>
            </a:r>
            <a:r>
              <a:rPr sz="1600" spc="-55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docente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5105" y="2042416"/>
            <a:ext cx="10051415" cy="3416935"/>
            <a:chOff x="975105" y="2042416"/>
            <a:chExt cx="10051415" cy="34169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6458" y="2042416"/>
              <a:ext cx="9829681" cy="34165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1455" y="5094732"/>
              <a:ext cx="368935" cy="302260"/>
            </a:xfrm>
            <a:custGeom>
              <a:avLst/>
              <a:gdLst/>
              <a:ahLst/>
              <a:cxnLst/>
              <a:rect l="l" t="t" r="r" b="b"/>
              <a:pathLst>
                <a:path w="368934" h="302260">
                  <a:moveTo>
                    <a:pt x="217931" y="0"/>
                  </a:moveTo>
                  <a:lnTo>
                    <a:pt x="217931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217931" y="226314"/>
                  </a:lnTo>
                  <a:lnTo>
                    <a:pt x="217931" y="301752"/>
                  </a:lnTo>
                  <a:lnTo>
                    <a:pt x="368807" y="150876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1455" y="5094732"/>
              <a:ext cx="368935" cy="302260"/>
            </a:xfrm>
            <a:custGeom>
              <a:avLst/>
              <a:gdLst/>
              <a:ahLst/>
              <a:cxnLst/>
              <a:rect l="l" t="t" r="r" b="b"/>
              <a:pathLst>
                <a:path w="368934" h="302260">
                  <a:moveTo>
                    <a:pt x="0" y="75438"/>
                  </a:moveTo>
                  <a:lnTo>
                    <a:pt x="217931" y="75438"/>
                  </a:lnTo>
                  <a:lnTo>
                    <a:pt x="217931" y="0"/>
                  </a:lnTo>
                  <a:lnTo>
                    <a:pt x="368807" y="150876"/>
                  </a:lnTo>
                  <a:lnTo>
                    <a:pt x="217931" y="301752"/>
                  </a:lnTo>
                  <a:lnTo>
                    <a:pt x="217931" y="226314"/>
                  </a:lnTo>
                  <a:lnTo>
                    <a:pt x="0" y="226314"/>
                  </a:lnTo>
                  <a:lnTo>
                    <a:pt x="0" y="75438"/>
                  </a:lnTo>
                  <a:close/>
                </a:path>
              </a:pathLst>
            </a:custGeom>
            <a:ln w="127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3327" y="1894379"/>
            <a:ext cx="1280160" cy="675640"/>
            <a:chOff x="1313327" y="1894379"/>
            <a:chExt cx="1280160" cy="675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9784" y="1894379"/>
              <a:ext cx="1268681" cy="6721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8090" y="1905498"/>
              <a:ext cx="1270635" cy="659765"/>
            </a:xfrm>
            <a:custGeom>
              <a:avLst/>
              <a:gdLst/>
              <a:ahLst/>
              <a:cxnLst/>
              <a:rect l="l" t="t" r="r" b="b"/>
              <a:pathLst>
                <a:path w="1270635" h="659764">
                  <a:moveTo>
                    <a:pt x="1693" y="5597"/>
                  </a:moveTo>
                  <a:lnTo>
                    <a:pt x="60274" y="6786"/>
                  </a:lnTo>
                  <a:lnTo>
                    <a:pt x="117149" y="7078"/>
                  </a:lnTo>
                  <a:lnTo>
                    <a:pt x="172420" y="6664"/>
                  </a:lnTo>
                  <a:lnTo>
                    <a:pt x="226184" y="5735"/>
                  </a:lnTo>
                  <a:lnTo>
                    <a:pt x="278542" y="4481"/>
                  </a:lnTo>
                  <a:lnTo>
                    <a:pt x="329592" y="3092"/>
                  </a:lnTo>
                  <a:lnTo>
                    <a:pt x="379434" y="1759"/>
                  </a:lnTo>
                  <a:lnTo>
                    <a:pt x="428167" y="672"/>
                  </a:lnTo>
                  <a:lnTo>
                    <a:pt x="475890" y="22"/>
                  </a:lnTo>
                  <a:lnTo>
                    <a:pt x="522702" y="0"/>
                  </a:lnTo>
                  <a:lnTo>
                    <a:pt x="568702" y="794"/>
                  </a:lnTo>
                  <a:lnTo>
                    <a:pt x="613990" y="2597"/>
                  </a:lnTo>
                  <a:lnTo>
                    <a:pt x="658664" y="5597"/>
                  </a:lnTo>
                  <a:lnTo>
                    <a:pt x="708119" y="9357"/>
                  </a:lnTo>
                  <a:lnTo>
                    <a:pt x="759862" y="12653"/>
                  </a:lnTo>
                  <a:lnTo>
                    <a:pt x="813265" y="15420"/>
                  </a:lnTo>
                  <a:lnTo>
                    <a:pt x="867702" y="17592"/>
                  </a:lnTo>
                  <a:lnTo>
                    <a:pt x="922544" y="19102"/>
                  </a:lnTo>
                  <a:lnTo>
                    <a:pt x="977165" y="19885"/>
                  </a:lnTo>
                  <a:lnTo>
                    <a:pt x="1030936" y="19874"/>
                  </a:lnTo>
                  <a:lnTo>
                    <a:pt x="1083230" y="19003"/>
                  </a:lnTo>
                  <a:lnTo>
                    <a:pt x="1133420" y="17206"/>
                  </a:lnTo>
                  <a:lnTo>
                    <a:pt x="1180878" y="14417"/>
                  </a:lnTo>
                  <a:lnTo>
                    <a:pt x="1224977" y="10569"/>
                  </a:lnTo>
                  <a:lnTo>
                    <a:pt x="1265089" y="5597"/>
                  </a:lnTo>
                  <a:lnTo>
                    <a:pt x="1268754" y="73654"/>
                  </a:lnTo>
                  <a:lnTo>
                    <a:pt x="1270442" y="134153"/>
                  </a:lnTo>
                  <a:lnTo>
                    <a:pt x="1270526" y="188323"/>
                  </a:lnTo>
                  <a:lnTo>
                    <a:pt x="1269378" y="237390"/>
                  </a:lnTo>
                  <a:lnTo>
                    <a:pt x="1267372" y="282581"/>
                  </a:lnTo>
                  <a:lnTo>
                    <a:pt x="1264878" y="325122"/>
                  </a:lnTo>
                  <a:lnTo>
                    <a:pt x="1262271" y="366241"/>
                  </a:lnTo>
                  <a:lnTo>
                    <a:pt x="1259922" y="407163"/>
                  </a:lnTo>
                  <a:lnTo>
                    <a:pt x="1258203" y="449117"/>
                  </a:lnTo>
                  <a:lnTo>
                    <a:pt x="1257489" y="493328"/>
                  </a:lnTo>
                  <a:lnTo>
                    <a:pt x="1258150" y="541023"/>
                  </a:lnTo>
                  <a:lnTo>
                    <a:pt x="1260559" y="593429"/>
                  </a:lnTo>
                  <a:lnTo>
                    <a:pt x="1265089" y="651773"/>
                  </a:lnTo>
                  <a:lnTo>
                    <a:pt x="1215984" y="656181"/>
                  </a:lnTo>
                  <a:lnTo>
                    <a:pt x="1164685" y="658561"/>
                  </a:lnTo>
                  <a:lnTo>
                    <a:pt x="1111724" y="659265"/>
                  </a:lnTo>
                  <a:lnTo>
                    <a:pt x="1057636" y="658647"/>
                  </a:lnTo>
                  <a:lnTo>
                    <a:pt x="1002954" y="657059"/>
                  </a:lnTo>
                  <a:lnTo>
                    <a:pt x="948211" y="654854"/>
                  </a:lnTo>
                  <a:lnTo>
                    <a:pt x="893940" y="652385"/>
                  </a:lnTo>
                  <a:lnTo>
                    <a:pt x="840676" y="650005"/>
                  </a:lnTo>
                  <a:lnTo>
                    <a:pt x="788952" y="648065"/>
                  </a:lnTo>
                  <a:lnTo>
                    <a:pt x="739300" y="646919"/>
                  </a:lnTo>
                  <a:lnTo>
                    <a:pt x="692255" y="646921"/>
                  </a:lnTo>
                  <a:lnTo>
                    <a:pt x="648350" y="648421"/>
                  </a:lnTo>
                  <a:lnTo>
                    <a:pt x="608118" y="651773"/>
                  </a:lnTo>
                  <a:lnTo>
                    <a:pt x="565144" y="655234"/>
                  </a:lnTo>
                  <a:lnTo>
                    <a:pt x="519321" y="656421"/>
                  </a:lnTo>
                  <a:lnTo>
                    <a:pt x="471091" y="655828"/>
                  </a:lnTo>
                  <a:lnTo>
                    <a:pt x="420897" y="653947"/>
                  </a:lnTo>
                  <a:lnTo>
                    <a:pt x="369180" y="651272"/>
                  </a:lnTo>
                  <a:lnTo>
                    <a:pt x="316384" y="648297"/>
                  </a:lnTo>
                  <a:lnTo>
                    <a:pt x="262949" y="645515"/>
                  </a:lnTo>
                  <a:lnTo>
                    <a:pt x="209320" y="643420"/>
                  </a:lnTo>
                  <a:lnTo>
                    <a:pt x="155937" y="642504"/>
                  </a:lnTo>
                  <a:lnTo>
                    <a:pt x="103243" y="643263"/>
                  </a:lnTo>
                  <a:lnTo>
                    <a:pt x="51682" y="646188"/>
                  </a:lnTo>
                  <a:lnTo>
                    <a:pt x="1693" y="651773"/>
                  </a:lnTo>
                  <a:lnTo>
                    <a:pt x="5348" y="598642"/>
                  </a:lnTo>
                  <a:lnTo>
                    <a:pt x="7554" y="549821"/>
                  </a:lnTo>
                  <a:lnTo>
                    <a:pt x="8540" y="504290"/>
                  </a:lnTo>
                  <a:lnTo>
                    <a:pt x="8536" y="461029"/>
                  </a:lnTo>
                  <a:lnTo>
                    <a:pt x="7770" y="419018"/>
                  </a:lnTo>
                  <a:lnTo>
                    <a:pt x="6471" y="377239"/>
                  </a:lnTo>
                  <a:lnTo>
                    <a:pt x="4869" y="334671"/>
                  </a:lnTo>
                  <a:lnTo>
                    <a:pt x="3192" y="290295"/>
                  </a:lnTo>
                  <a:lnTo>
                    <a:pt x="1668" y="243090"/>
                  </a:lnTo>
                  <a:lnTo>
                    <a:pt x="528" y="192038"/>
                  </a:lnTo>
                  <a:lnTo>
                    <a:pt x="0" y="136118"/>
                  </a:lnTo>
                  <a:lnTo>
                    <a:pt x="312" y="74311"/>
                  </a:lnTo>
                  <a:lnTo>
                    <a:pt x="1693" y="5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7702" y="1927352"/>
            <a:ext cx="1247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338455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ill Sans MT"/>
                <a:cs typeface="Gill Sans MT"/>
              </a:rPr>
              <a:t>Normas 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gene</a:t>
            </a:r>
            <a:r>
              <a:rPr sz="1800" spc="-55" dirty="0">
                <a:latin typeface="Gill Sans MT"/>
                <a:cs typeface="Gill Sans MT"/>
              </a:rPr>
              <a:t>r</a:t>
            </a:r>
            <a:r>
              <a:rPr sz="1800" spc="-50" dirty="0">
                <a:latin typeface="Gill Sans MT"/>
                <a:cs typeface="Gill Sans MT"/>
              </a:rPr>
              <a:t>ales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8885" y="1788109"/>
            <a:ext cx="27190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latin typeface="Gill Sans MT"/>
                <a:cs typeface="Gill Sans MT"/>
              </a:rPr>
              <a:t>Fuente: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-85" dirty="0">
                <a:latin typeface="Gill Sans MT"/>
                <a:cs typeface="Gill Sans MT"/>
              </a:rPr>
              <a:t>Times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New</a:t>
            </a:r>
            <a:r>
              <a:rPr sz="1800" spc="-40" dirty="0">
                <a:latin typeface="Gill Sans MT"/>
                <a:cs typeface="Gill Sans MT"/>
              </a:rPr>
              <a:t> Roman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latin typeface="Gill Sans MT"/>
                <a:cs typeface="Gill Sans MT"/>
              </a:rPr>
              <a:t>Tamaño: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11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5" dirty="0">
                <a:latin typeface="Gill Sans MT"/>
                <a:cs typeface="Gill Sans MT"/>
              </a:rPr>
              <a:t>Interlineado: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1,5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9" y="2865120"/>
            <a:ext cx="2318004" cy="23423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89194" y="3269691"/>
            <a:ext cx="58432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Gill Sans MT"/>
                <a:cs typeface="Gill Sans MT"/>
              </a:rPr>
              <a:t>Cada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falta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ortografía</a:t>
            </a:r>
            <a:r>
              <a:rPr sz="1600" spc="4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(incluyendo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40" dirty="0">
                <a:latin typeface="Gill Sans MT"/>
                <a:cs typeface="Gill Sans MT"/>
              </a:rPr>
              <a:t>puntuación,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60" dirty="0">
                <a:latin typeface="Gill Sans MT"/>
                <a:cs typeface="Gill Sans MT"/>
              </a:rPr>
              <a:t>cursivas,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mayúsculas,</a:t>
            </a:r>
            <a:r>
              <a:rPr sz="1600" spc="3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etc.)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latin typeface="Gill Sans MT"/>
                <a:cs typeface="Gill Sans MT"/>
              </a:rPr>
              <a:t>restará</a:t>
            </a:r>
            <a:r>
              <a:rPr sz="1600" spc="1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0,5</a:t>
            </a:r>
            <a:r>
              <a:rPr sz="1600" spc="-25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puntos.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Gill Sans MT"/>
                <a:cs typeface="Gill Sans MT"/>
              </a:rPr>
              <a:t>La</a:t>
            </a:r>
            <a:r>
              <a:rPr sz="1600" spc="-5" dirty="0">
                <a:latin typeface="Gill Sans MT"/>
                <a:cs typeface="Gill Sans MT"/>
              </a:rPr>
              <a:t> </a:t>
            </a:r>
            <a:r>
              <a:rPr sz="1600" spc="-35" dirty="0">
                <a:latin typeface="Gill Sans MT"/>
                <a:cs typeface="Gill Sans MT"/>
              </a:rPr>
              <a:t>mala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redacción</a:t>
            </a:r>
            <a:r>
              <a:rPr sz="1600" spc="2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general</a:t>
            </a:r>
            <a:r>
              <a:rPr sz="1600" spc="25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puede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55" dirty="0">
                <a:latin typeface="Gill Sans MT"/>
                <a:cs typeface="Gill Sans MT"/>
              </a:rPr>
              <a:t>ser</a:t>
            </a:r>
            <a:r>
              <a:rPr sz="1600" spc="10" dirty="0">
                <a:latin typeface="Gill Sans MT"/>
                <a:cs typeface="Gill Sans MT"/>
              </a:rPr>
              <a:t> </a:t>
            </a:r>
            <a:r>
              <a:rPr sz="1600" spc="-50" dirty="0">
                <a:latin typeface="Gill Sans MT"/>
                <a:cs typeface="Gill Sans MT"/>
              </a:rPr>
              <a:t>motivo</a:t>
            </a:r>
            <a:r>
              <a:rPr sz="1600" spc="5" dirty="0">
                <a:latin typeface="Gill Sans MT"/>
                <a:cs typeface="Gill Sans MT"/>
              </a:rPr>
              <a:t> </a:t>
            </a:r>
            <a:r>
              <a:rPr sz="1600" spc="-30" dirty="0">
                <a:latin typeface="Gill Sans MT"/>
                <a:cs typeface="Gill Sans MT"/>
              </a:rPr>
              <a:t>de</a:t>
            </a:r>
            <a:r>
              <a:rPr sz="1600" dirty="0">
                <a:latin typeface="Gill Sans MT"/>
                <a:cs typeface="Gill Sans MT"/>
              </a:rPr>
              <a:t> </a:t>
            </a:r>
            <a:r>
              <a:rPr sz="1600" spc="-45" dirty="0">
                <a:latin typeface="Gill Sans MT"/>
                <a:cs typeface="Gill Sans MT"/>
              </a:rPr>
              <a:t>suspenso.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1100709"/>
            <a:ext cx="150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individual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021" y="1894379"/>
            <a:ext cx="1273175" cy="398145"/>
            <a:chOff x="1315021" y="1894379"/>
            <a:chExt cx="127317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302" y="1927352"/>
            <a:ext cx="124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Gill Sans MT"/>
                <a:cs typeface="Gill Sans MT"/>
              </a:rPr>
              <a:t>Ejercicio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1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7576" y="1927352"/>
            <a:ext cx="2879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Redacción</a:t>
            </a:r>
            <a:r>
              <a:rPr sz="1800" spc="-5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800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un</a:t>
            </a: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Gill Sans MT"/>
                <a:cs typeface="Gill Sans MT"/>
              </a:rPr>
              <a:t>texto</a:t>
            </a:r>
            <a:r>
              <a:rPr sz="1800" spc="-5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Gill Sans MT"/>
                <a:cs typeface="Gill Sans MT"/>
              </a:rPr>
              <a:t>narrativo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6411" y="2529963"/>
            <a:ext cx="6646545" cy="679450"/>
          </a:xfrm>
          <a:custGeom>
            <a:avLst/>
            <a:gdLst/>
            <a:ahLst/>
            <a:cxnLst/>
            <a:rect l="l" t="t" r="r" b="b"/>
            <a:pathLst>
              <a:path w="6646545" h="679450">
                <a:moveTo>
                  <a:pt x="2424" y="16640"/>
                </a:moveTo>
                <a:lnTo>
                  <a:pt x="74357" y="20905"/>
                </a:lnTo>
                <a:lnTo>
                  <a:pt x="139180" y="22545"/>
                </a:lnTo>
                <a:lnTo>
                  <a:pt x="197764" y="22228"/>
                </a:lnTo>
                <a:lnTo>
                  <a:pt x="250976" y="20623"/>
                </a:lnTo>
                <a:lnTo>
                  <a:pt x="299685" y="18396"/>
                </a:lnTo>
                <a:lnTo>
                  <a:pt x="344759" y="16217"/>
                </a:lnTo>
                <a:lnTo>
                  <a:pt x="387068" y="14752"/>
                </a:lnTo>
                <a:lnTo>
                  <a:pt x="427480" y="14671"/>
                </a:lnTo>
                <a:lnTo>
                  <a:pt x="466863" y="16640"/>
                </a:lnTo>
                <a:lnTo>
                  <a:pt x="508140" y="18852"/>
                </a:lnTo>
                <a:lnTo>
                  <a:pt x="553351" y="19377"/>
                </a:lnTo>
                <a:lnTo>
                  <a:pt x="601916" y="18700"/>
                </a:lnTo>
                <a:lnTo>
                  <a:pt x="653252" y="17309"/>
                </a:lnTo>
                <a:lnTo>
                  <a:pt x="706780" y="15689"/>
                </a:lnTo>
                <a:lnTo>
                  <a:pt x="761917" y="14326"/>
                </a:lnTo>
                <a:lnTo>
                  <a:pt x="818083" y="13706"/>
                </a:lnTo>
                <a:lnTo>
                  <a:pt x="874696" y="14315"/>
                </a:lnTo>
                <a:lnTo>
                  <a:pt x="931175" y="16640"/>
                </a:lnTo>
                <a:lnTo>
                  <a:pt x="973001" y="18432"/>
                </a:lnTo>
                <a:lnTo>
                  <a:pt x="1014505" y="18977"/>
                </a:lnTo>
                <a:lnTo>
                  <a:pt x="1056214" y="18551"/>
                </a:lnTo>
                <a:lnTo>
                  <a:pt x="1098660" y="17430"/>
                </a:lnTo>
                <a:lnTo>
                  <a:pt x="1142370" y="15892"/>
                </a:lnTo>
                <a:lnTo>
                  <a:pt x="1187874" y="14211"/>
                </a:lnTo>
                <a:lnTo>
                  <a:pt x="1235701" y="12666"/>
                </a:lnTo>
                <a:lnTo>
                  <a:pt x="1286380" y="11532"/>
                </a:lnTo>
                <a:lnTo>
                  <a:pt x="1340440" y="11086"/>
                </a:lnTo>
                <a:lnTo>
                  <a:pt x="1398411" y="11604"/>
                </a:lnTo>
                <a:lnTo>
                  <a:pt x="1460822" y="13364"/>
                </a:lnTo>
                <a:lnTo>
                  <a:pt x="1528202" y="16640"/>
                </a:lnTo>
                <a:lnTo>
                  <a:pt x="1595509" y="20657"/>
                </a:lnTo>
                <a:lnTo>
                  <a:pt x="1657675" y="24366"/>
                </a:lnTo>
                <a:lnTo>
                  <a:pt x="1715287" y="27642"/>
                </a:lnTo>
                <a:lnTo>
                  <a:pt x="1768928" y="30356"/>
                </a:lnTo>
                <a:lnTo>
                  <a:pt x="1819184" y="32383"/>
                </a:lnTo>
                <a:lnTo>
                  <a:pt x="1866641" y="33595"/>
                </a:lnTo>
                <a:lnTo>
                  <a:pt x="1911883" y="33865"/>
                </a:lnTo>
                <a:lnTo>
                  <a:pt x="1955496" y="33065"/>
                </a:lnTo>
                <a:lnTo>
                  <a:pt x="1998064" y="31071"/>
                </a:lnTo>
                <a:lnTo>
                  <a:pt x="2040174" y="27753"/>
                </a:lnTo>
                <a:lnTo>
                  <a:pt x="2082409" y="22985"/>
                </a:lnTo>
                <a:lnTo>
                  <a:pt x="2125356" y="16640"/>
                </a:lnTo>
                <a:lnTo>
                  <a:pt x="2183085" y="8700"/>
                </a:lnTo>
                <a:lnTo>
                  <a:pt x="2240124" y="3733"/>
                </a:lnTo>
                <a:lnTo>
                  <a:pt x="2296110" y="1315"/>
                </a:lnTo>
                <a:lnTo>
                  <a:pt x="2350681" y="1024"/>
                </a:lnTo>
                <a:lnTo>
                  <a:pt x="2403477" y="2435"/>
                </a:lnTo>
                <a:lnTo>
                  <a:pt x="2454135" y="5125"/>
                </a:lnTo>
                <a:lnTo>
                  <a:pt x="2502294" y="8672"/>
                </a:lnTo>
                <a:lnTo>
                  <a:pt x="2547592" y="12651"/>
                </a:lnTo>
                <a:lnTo>
                  <a:pt x="2589668" y="16640"/>
                </a:lnTo>
                <a:lnTo>
                  <a:pt x="2624119" y="18798"/>
                </a:lnTo>
                <a:lnTo>
                  <a:pt x="2661433" y="19252"/>
                </a:lnTo>
                <a:lnTo>
                  <a:pt x="2701575" y="18426"/>
                </a:lnTo>
                <a:lnTo>
                  <a:pt x="2744510" y="16744"/>
                </a:lnTo>
                <a:lnTo>
                  <a:pt x="2790205" y="14631"/>
                </a:lnTo>
                <a:lnTo>
                  <a:pt x="2838625" y="12510"/>
                </a:lnTo>
                <a:lnTo>
                  <a:pt x="2889736" y="10805"/>
                </a:lnTo>
                <a:lnTo>
                  <a:pt x="2943504" y="9942"/>
                </a:lnTo>
                <a:lnTo>
                  <a:pt x="2999893" y="10344"/>
                </a:lnTo>
                <a:lnTo>
                  <a:pt x="3058870" y="12435"/>
                </a:lnTo>
                <a:lnTo>
                  <a:pt x="3120401" y="16640"/>
                </a:lnTo>
                <a:lnTo>
                  <a:pt x="3168468" y="20461"/>
                </a:lnTo>
                <a:lnTo>
                  <a:pt x="3214442" y="23471"/>
                </a:lnTo>
                <a:lnTo>
                  <a:pt x="3259002" y="25726"/>
                </a:lnTo>
                <a:lnTo>
                  <a:pt x="3302828" y="27281"/>
                </a:lnTo>
                <a:lnTo>
                  <a:pt x="3346600" y="28193"/>
                </a:lnTo>
                <a:lnTo>
                  <a:pt x="3390995" y="28517"/>
                </a:lnTo>
                <a:lnTo>
                  <a:pt x="3436694" y="28308"/>
                </a:lnTo>
                <a:lnTo>
                  <a:pt x="3484376" y="27624"/>
                </a:lnTo>
                <a:lnTo>
                  <a:pt x="3534720" y="26519"/>
                </a:lnTo>
                <a:lnTo>
                  <a:pt x="3588405" y="25049"/>
                </a:lnTo>
                <a:lnTo>
                  <a:pt x="3646111" y="23270"/>
                </a:lnTo>
                <a:lnTo>
                  <a:pt x="3708516" y="21239"/>
                </a:lnTo>
                <a:lnTo>
                  <a:pt x="3776300" y="19010"/>
                </a:lnTo>
                <a:lnTo>
                  <a:pt x="3850143" y="16640"/>
                </a:lnTo>
                <a:lnTo>
                  <a:pt x="3927703" y="14934"/>
                </a:lnTo>
                <a:lnTo>
                  <a:pt x="3995327" y="14797"/>
                </a:lnTo>
                <a:lnTo>
                  <a:pt x="4054519" y="15881"/>
                </a:lnTo>
                <a:lnTo>
                  <a:pt x="4106783" y="17833"/>
                </a:lnTo>
                <a:lnTo>
                  <a:pt x="4153622" y="20303"/>
                </a:lnTo>
                <a:lnTo>
                  <a:pt x="4196540" y="22940"/>
                </a:lnTo>
                <a:lnTo>
                  <a:pt x="4237040" y="25395"/>
                </a:lnTo>
                <a:lnTo>
                  <a:pt x="4276626" y="27316"/>
                </a:lnTo>
                <a:lnTo>
                  <a:pt x="4316801" y="28352"/>
                </a:lnTo>
                <a:lnTo>
                  <a:pt x="4359068" y="28153"/>
                </a:lnTo>
                <a:lnTo>
                  <a:pt x="4404932" y="26369"/>
                </a:lnTo>
                <a:lnTo>
                  <a:pt x="4455896" y="22648"/>
                </a:lnTo>
                <a:lnTo>
                  <a:pt x="4513464" y="16640"/>
                </a:lnTo>
                <a:lnTo>
                  <a:pt x="4578794" y="10548"/>
                </a:lnTo>
                <a:lnTo>
                  <a:pt x="4641676" y="7609"/>
                </a:lnTo>
                <a:lnTo>
                  <a:pt x="4701995" y="7210"/>
                </a:lnTo>
                <a:lnTo>
                  <a:pt x="4759637" y="8738"/>
                </a:lnTo>
                <a:lnTo>
                  <a:pt x="4814486" y="11578"/>
                </a:lnTo>
                <a:lnTo>
                  <a:pt x="4866429" y="15116"/>
                </a:lnTo>
                <a:lnTo>
                  <a:pt x="4915350" y="18739"/>
                </a:lnTo>
                <a:lnTo>
                  <a:pt x="4961134" y="21833"/>
                </a:lnTo>
                <a:lnTo>
                  <a:pt x="5003668" y="23784"/>
                </a:lnTo>
                <a:lnTo>
                  <a:pt x="5042836" y="23978"/>
                </a:lnTo>
                <a:lnTo>
                  <a:pt x="5078525" y="21801"/>
                </a:lnTo>
                <a:lnTo>
                  <a:pt x="5110618" y="16640"/>
                </a:lnTo>
                <a:lnTo>
                  <a:pt x="5145398" y="11139"/>
                </a:lnTo>
                <a:lnTo>
                  <a:pt x="5188224" y="8068"/>
                </a:lnTo>
                <a:lnTo>
                  <a:pt x="5237497" y="6996"/>
                </a:lnTo>
                <a:lnTo>
                  <a:pt x="5291621" y="7496"/>
                </a:lnTo>
                <a:lnTo>
                  <a:pt x="5349000" y="9139"/>
                </a:lnTo>
                <a:lnTo>
                  <a:pt x="5408036" y="11497"/>
                </a:lnTo>
                <a:lnTo>
                  <a:pt x="5467133" y="14140"/>
                </a:lnTo>
                <a:lnTo>
                  <a:pt x="5524694" y="16640"/>
                </a:lnTo>
                <a:lnTo>
                  <a:pt x="5579123" y="18569"/>
                </a:lnTo>
                <a:lnTo>
                  <a:pt x="5628822" y="19498"/>
                </a:lnTo>
                <a:lnTo>
                  <a:pt x="5672195" y="18998"/>
                </a:lnTo>
                <a:lnTo>
                  <a:pt x="5707645" y="16640"/>
                </a:lnTo>
                <a:lnTo>
                  <a:pt x="5732106" y="14343"/>
                </a:lnTo>
                <a:lnTo>
                  <a:pt x="5763720" y="12058"/>
                </a:lnTo>
                <a:lnTo>
                  <a:pt x="5845436" y="7714"/>
                </a:lnTo>
                <a:lnTo>
                  <a:pt x="5894053" y="5752"/>
                </a:lnTo>
                <a:lnTo>
                  <a:pt x="5946852" y="3997"/>
                </a:lnTo>
                <a:lnTo>
                  <a:pt x="6003091" y="2495"/>
                </a:lnTo>
                <a:lnTo>
                  <a:pt x="6062027" y="1296"/>
                </a:lnTo>
                <a:lnTo>
                  <a:pt x="6122919" y="448"/>
                </a:lnTo>
                <a:lnTo>
                  <a:pt x="6185023" y="0"/>
                </a:lnTo>
                <a:lnTo>
                  <a:pt x="6247597" y="0"/>
                </a:lnTo>
                <a:lnTo>
                  <a:pt x="6309898" y="497"/>
                </a:lnTo>
                <a:lnTo>
                  <a:pt x="6371184" y="1540"/>
                </a:lnTo>
                <a:lnTo>
                  <a:pt x="6430712" y="3177"/>
                </a:lnTo>
                <a:lnTo>
                  <a:pt x="6487739" y="5457"/>
                </a:lnTo>
                <a:lnTo>
                  <a:pt x="6541524" y="8429"/>
                </a:lnTo>
                <a:lnTo>
                  <a:pt x="6591324" y="12140"/>
                </a:lnTo>
                <a:lnTo>
                  <a:pt x="6636396" y="16640"/>
                </a:lnTo>
                <a:lnTo>
                  <a:pt x="6638000" y="73267"/>
                </a:lnTo>
                <a:lnTo>
                  <a:pt x="6639700" y="128138"/>
                </a:lnTo>
                <a:lnTo>
                  <a:pt x="6641396" y="181417"/>
                </a:lnTo>
                <a:lnTo>
                  <a:pt x="6642989" y="233269"/>
                </a:lnTo>
                <a:lnTo>
                  <a:pt x="6644380" y="283857"/>
                </a:lnTo>
                <a:lnTo>
                  <a:pt x="6645471" y="333346"/>
                </a:lnTo>
                <a:lnTo>
                  <a:pt x="6646163" y="381901"/>
                </a:lnTo>
                <a:lnTo>
                  <a:pt x="6646357" y="429686"/>
                </a:lnTo>
                <a:lnTo>
                  <a:pt x="6645954" y="476866"/>
                </a:lnTo>
                <a:lnTo>
                  <a:pt x="6644855" y="523604"/>
                </a:lnTo>
                <a:lnTo>
                  <a:pt x="6642962" y="570066"/>
                </a:lnTo>
                <a:lnTo>
                  <a:pt x="6640175" y="616415"/>
                </a:lnTo>
                <a:lnTo>
                  <a:pt x="6636396" y="662816"/>
                </a:lnTo>
                <a:lnTo>
                  <a:pt x="6583378" y="663171"/>
                </a:lnTo>
                <a:lnTo>
                  <a:pt x="6529604" y="663723"/>
                </a:lnTo>
                <a:lnTo>
                  <a:pt x="6475329" y="664420"/>
                </a:lnTo>
                <a:lnTo>
                  <a:pt x="6420807" y="665209"/>
                </a:lnTo>
                <a:lnTo>
                  <a:pt x="6366296" y="666039"/>
                </a:lnTo>
                <a:lnTo>
                  <a:pt x="6312050" y="666857"/>
                </a:lnTo>
                <a:lnTo>
                  <a:pt x="6258324" y="667610"/>
                </a:lnTo>
                <a:lnTo>
                  <a:pt x="6205374" y="668245"/>
                </a:lnTo>
                <a:lnTo>
                  <a:pt x="6153455" y="668711"/>
                </a:lnTo>
                <a:lnTo>
                  <a:pt x="6102823" y="668955"/>
                </a:lnTo>
                <a:lnTo>
                  <a:pt x="6053734" y="668925"/>
                </a:lnTo>
                <a:lnTo>
                  <a:pt x="6006442" y="668567"/>
                </a:lnTo>
                <a:lnTo>
                  <a:pt x="5961203" y="667830"/>
                </a:lnTo>
                <a:lnTo>
                  <a:pt x="5918273" y="666660"/>
                </a:lnTo>
                <a:lnTo>
                  <a:pt x="5877907" y="665007"/>
                </a:lnTo>
                <a:lnTo>
                  <a:pt x="5794873" y="659973"/>
                </a:lnTo>
                <a:lnTo>
                  <a:pt x="5747356" y="657551"/>
                </a:lnTo>
                <a:lnTo>
                  <a:pt x="5698111" y="655564"/>
                </a:lnTo>
                <a:lnTo>
                  <a:pt x="5647439" y="654026"/>
                </a:lnTo>
                <a:lnTo>
                  <a:pt x="5595641" y="652952"/>
                </a:lnTo>
                <a:lnTo>
                  <a:pt x="5543020" y="652357"/>
                </a:lnTo>
                <a:lnTo>
                  <a:pt x="5489875" y="652255"/>
                </a:lnTo>
                <a:lnTo>
                  <a:pt x="5436510" y="652661"/>
                </a:lnTo>
                <a:lnTo>
                  <a:pt x="5383224" y="653589"/>
                </a:lnTo>
                <a:lnTo>
                  <a:pt x="5330320" y="655054"/>
                </a:lnTo>
                <a:lnTo>
                  <a:pt x="5278099" y="657070"/>
                </a:lnTo>
                <a:lnTo>
                  <a:pt x="5226863" y="659653"/>
                </a:lnTo>
                <a:lnTo>
                  <a:pt x="5176912" y="662816"/>
                </a:lnTo>
                <a:lnTo>
                  <a:pt x="5124196" y="665685"/>
                </a:lnTo>
                <a:lnTo>
                  <a:pt x="5072557" y="667005"/>
                </a:lnTo>
                <a:lnTo>
                  <a:pt x="5021833" y="667085"/>
                </a:lnTo>
                <a:lnTo>
                  <a:pt x="4971863" y="666231"/>
                </a:lnTo>
                <a:lnTo>
                  <a:pt x="4922486" y="664753"/>
                </a:lnTo>
                <a:lnTo>
                  <a:pt x="4873541" y="662959"/>
                </a:lnTo>
                <a:lnTo>
                  <a:pt x="4824865" y="661157"/>
                </a:lnTo>
                <a:lnTo>
                  <a:pt x="4776297" y="659655"/>
                </a:lnTo>
                <a:lnTo>
                  <a:pt x="4727677" y="658762"/>
                </a:lnTo>
                <a:lnTo>
                  <a:pt x="4678843" y="658786"/>
                </a:lnTo>
                <a:lnTo>
                  <a:pt x="4629632" y="660034"/>
                </a:lnTo>
                <a:lnTo>
                  <a:pt x="4579885" y="662816"/>
                </a:lnTo>
                <a:lnTo>
                  <a:pt x="4541134" y="664841"/>
                </a:lnTo>
                <a:lnTo>
                  <a:pt x="4500143" y="665582"/>
                </a:lnTo>
                <a:lnTo>
                  <a:pt x="4457079" y="665258"/>
                </a:lnTo>
                <a:lnTo>
                  <a:pt x="4412106" y="664084"/>
                </a:lnTo>
                <a:lnTo>
                  <a:pt x="4365390" y="662279"/>
                </a:lnTo>
                <a:lnTo>
                  <a:pt x="4317098" y="660059"/>
                </a:lnTo>
                <a:lnTo>
                  <a:pt x="4267393" y="657642"/>
                </a:lnTo>
                <a:lnTo>
                  <a:pt x="4216443" y="655244"/>
                </a:lnTo>
                <a:lnTo>
                  <a:pt x="4164412" y="653083"/>
                </a:lnTo>
                <a:lnTo>
                  <a:pt x="4111466" y="651375"/>
                </a:lnTo>
                <a:lnTo>
                  <a:pt x="4057770" y="650338"/>
                </a:lnTo>
                <a:lnTo>
                  <a:pt x="4003491" y="650190"/>
                </a:lnTo>
                <a:lnTo>
                  <a:pt x="3948794" y="651146"/>
                </a:lnTo>
                <a:lnTo>
                  <a:pt x="3893844" y="653424"/>
                </a:lnTo>
                <a:lnTo>
                  <a:pt x="3838807" y="657242"/>
                </a:lnTo>
                <a:lnTo>
                  <a:pt x="3783849" y="662816"/>
                </a:lnTo>
                <a:lnTo>
                  <a:pt x="3729790" y="668205"/>
                </a:lnTo>
                <a:lnTo>
                  <a:pt x="3677255" y="671515"/>
                </a:lnTo>
                <a:lnTo>
                  <a:pt x="3626038" y="673039"/>
                </a:lnTo>
                <a:lnTo>
                  <a:pt x="3575938" y="673067"/>
                </a:lnTo>
                <a:lnTo>
                  <a:pt x="3526750" y="671892"/>
                </a:lnTo>
                <a:lnTo>
                  <a:pt x="3478271" y="669804"/>
                </a:lnTo>
                <a:lnTo>
                  <a:pt x="3430296" y="667094"/>
                </a:lnTo>
                <a:lnTo>
                  <a:pt x="3382624" y="664054"/>
                </a:lnTo>
                <a:lnTo>
                  <a:pt x="3335050" y="660976"/>
                </a:lnTo>
                <a:lnTo>
                  <a:pt x="3287371" y="658150"/>
                </a:lnTo>
                <a:lnTo>
                  <a:pt x="3239382" y="655869"/>
                </a:lnTo>
                <a:lnTo>
                  <a:pt x="3190882" y="654422"/>
                </a:lnTo>
                <a:lnTo>
                  <a:pt x="3141666" y="654102"/>
                </a:lnTo>
                <a:lnTo>
                  <a:pt x="3091530" y="655201"/>
                </a:lnTo>
                <a:lnTo>
                  <a:pt x="3040271" y="658008"/>
                </a:lnTo>
                <a:lnTo>
                  <a:pt x="2987686" y="662816"/>
                </a:lnTo>
                <a:lnTo>
                  <a:pt x="2928899" y="668569"/>
                </a:lnTo>
                <a:lnTo>
                  <a:pt x="2873938" y="672487"/>
                </a:lnTo>
                <a:lnTo>
                  <a:pt x="2822101" y="674807"/>
                </a:lnTo>
                <a:lnTo>
                  <a:pt x="2772690" y="675768"/>
                </a:lnTo>
                <a:lnTo>
                  <a:pt x="2725004" y="675606"/>
                </a:lnTo>
                <a:lnTo>
                  <a:pt x="2678343" y="674559"/>
                </a:lnTo>
                <a:lnTo>
                  <a:pt x="2632007" y="672865"/>
                </a:lnTo>
                <a:lnTo>
                  <a:pt x="2585295" y="670761"/>
                </a:lnTo>
                <a:lnTo>
                  <a:pt x="2537508" y="668483"/>
                </a:lnTo>
                <a:lnTo>
                  <a:pt x="2487946" y="666271"/>
                </a:lnTo>
                <a:lnTo>
                  <a:pt x="2435909" y="664360"/>
                </a:lnTo>
                <a:lnTo>
                  <a:pt x="2380696" y="662989"/>
                </a:lnTo>
                <a:lnTo>
                  <a:pt x="2321608" y="662396"/>
                </a:lnTo>
                <a:lnTo>
                  <a:pt x="2257944" y="662816"/>
                </a:lnTo>
                <a:lnTo>
                  <a:pt x="2201745" y="663578"/>
                </a:lnTo>
                <a:lnTo>
                  <a:pt x="2148652" y="664118"/>
                </a:lnTo>
                <a:lnTo>
                  <a:pt x="2098183" y="664463"/>
                </a:lnTo>
                <a:lnTo>
                  <a:pt x="2049856" y="664638"/>
                </a:lnTo>
                <a:lnTo>
                  <a:pt x="2003192" y="664668"/>
                </a:lnTo>
                <a:lnTo>
                  <a:pt x="1957708" y="664580"/>
                </a:lnTo>
                <a:lnTo>
                  <a:pt x="1912923" y="664398"/>
                </a:lnTo>
                <a:lnTo>
                  <a:pt x="1868356" y="664150"/>
                </a:lnTo>
                <a:lnTo>
                  <a:pt x="1823525" y="663859"/>
                </a:lnTo>
                <a:lnTo>
                  <a:pt x="1777950" y="663553"/>
                </a:lnTo>
                <a:lnTo>
                  <a:pt x="1731148" y="663256"/>
                </a:lnTo>
                <a:lnTo>
                  <a:pt x="1682640" y="662995"/>
                </a:lnTo>
                <a:lnTo>
                  <a:pt x="1631943" y="662794"/>
                </a:lnTo>
                <a:lnTo>
                  <a:pt x="1578576" y="662681"/>
                </a:lnTo>
                <a:lnTo>
                  <a:pt x="1522058" y="662679"/>
                </a:lnTo>
                <a:lnTo>
                  <a:pt x="1461908" y="662816"/>
                </a:lnTo>
                <a:lnTo>
                  <a:pt x="1394394" y="662663"/>
                </a:lnTo>
                <a:lnTo>
                  <a:pt x="1333197" y="661830"/>
                </a:lnTo>
                <a:lnTo>
                  <a:pt x="1277331" y="660493"/>
                </a:lnTo>
                <a:lnTo>
                  <a:pt x="1225807" y="658828"/>
                </a:lnTo>
                <a:lnTo>
                  <a:pt x="1177638" y="657012"/>
                </a:lnTo>
                <a:lnTo>
                  <a:pt x="1131837" y="655218"/>
                </a:lnTo>
                <a:lnTo>
                  <a:pt x="1087417" y="653625"/>
                </a:lnTo>
                <a:lnTo>
                  <a:pt x="1043388" y="652406"/>
                </a:lnTo>
                <a:lnTo>
                  <a:pt x="998765" y="651738"/>
                </a:lnTo>
                <a:lnTo>
                  <a:pt x="952560" y="651797"/>
                </a:lnTo>
                <a:lnTo>
                  <a:pt x="903785" y="652759"/>
                </a:lnTo>
                <a:lnTo>
                  <a:pt x="851453" y="654798"/>
                </a:lnTo>
                <a:lnTo>
                  <a:pt x="794575" y="658092"/>
                </a:lnTo>
                <a:lnTo>
                  <a:pt x="732166" y="662816"/>
                </a:lnTo>
                <a:lnTo>
                  <a:pt x="669527" y="667809"/>
                </a:lnTo>
                <a:lnTo>
                  <a:pt x="612079" y="671827"/>
                </a:lnTo>
                <a:lnTo>
                  <a:pt x="558929" y="674922"/>
                </a:lnTo>
                <a:lnTo>
                  <a:pt x="509184" y="677145"/>
                </a:lnTo>
                <a:lnTo>
                  <a:pt x="461949" y="678549"/>
                </a:lnTo>
                <a:lnTo>
                  <a:pt x="416331" y="679185"/>
                </a:lnTo>
                <a:lnTo>
                  <a:pt x="371438" y="679104"/>
                </a:lnTo>
                <a:lnTo>
                  <a:pt x="326376" y="678358"/>
                </a:lnTo>
                <a:lnTo>
                  <a:pt x="280251" y="677000"/>
                </a:lnTo>
                <a:lnTo>
                  <a:pt x="232171" y="675079"/>
                </a:lnTo>
                <a:lnTo>
                  <a:pt x="181241" y="672649"/>
                </a:lnTo>
                <a:lnTo>
                  <a:pt x="126569" y="669761"/>
                </a:lnTo>
                <a:lnTo>
                  <a:pt x="67261" y="666466"/>
                </a:lnTo>
                <a:lnTo>
                  <a:pt x="2424" y="662816"/>
                </a:lnTo>
                <a:lnTo>
                  <a:pt x="838" y="594061"/>
                </a:lnTo>
                <a:lnTo>
                  <a:pt x="81" y="534027"/>
                </a:lnTo>
                <a:lnTo>
                  <a:pt x="0" y="481203"/>
                </a:lnTo>
                <a:lnTo>
                  <a:pt x="439" y="434076"/>
                </a:lnTo>
                <a:lnTo>
                  <a:pt x="1245" y="391132"/>
                </a:lnTo>
                <a:lnTo>
                  <a:pt x="2264" y="350859"/>
                </a:lnTo>
                <a:lnTo>
                  <a:pt x="3342" y="311743"/>
                </a:lnTo>
                <a:lnTo>
                  <a:pt x="4325" y="272273"/>
                </a:lnTo>
                <a:lnTo>
                  <a:pt x="5058" y="230934"/>
                </a:lnTo>
                <a:lnTo>
                  <a:pt x="5389" y="186214"/>
                </a:lnTo>
                <a:lnTo>
                  <a:pt x="5163" y="136601"/>
                </a:lnTo>
                <a:lnTo>
                  <a:pt x="4226" y="80580"/>
                </a:lnTo>
                <a:lnTo>
                  <a:pt x="2424" y="1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57576" y="2565272"/>
            <a:ext cx="6276975" cy="214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Gill Sans MT"/>
                <a:cs typeface="Gill Sans MT"/>
              </a:rPr>
              <a:t>Elegir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una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historia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existente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(un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cuento,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mito,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una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leyenda,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la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trama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de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película,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etc.)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y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reescribirla</a:t>
            </a:r>
            <a:r>
              <a:rPr sz="1800" spc="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en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forma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de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relato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corto.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Gill Sans MT"/>
              <a:cs typeface="Gill Sans MT"/>
            </a:endParaRPr>
          </a:p>
          <a:p>
            <a:pPr marL="12700" marR="766445">
              <a:lnSpc>
                <a:spcPct val="100000"/>
              </a:lnSpc>
            </a:pP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No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se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va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a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5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valorar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la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imaginación,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sino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la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redacción,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el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estilo,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la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organización,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etc.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40" dirty="0">
                <a:latin typeface="Gill Sans MT"/>
                <a:cs typeface="Gill Sans MT"/>
              </a:rPr>
              <a:t>Extensión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máxima: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una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hoja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por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una </a:t>
            </a:r>
            <a:r>
              <a:rPr sz="1800" spc="-55" dirty="0">
                <a:latin typeface="Gill Sans MT"/>
                <a:cs typeface="Gill Sans MT"/>
              </a:rPr>
              <a:t>cara.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1100709"/>
            <a:ext cx="150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individual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021" y="1894379"/>
            <a:ext cx="1273175" cy="398145"/>
            <a:chOff x="1315021" y="1894379"/>
            <a:chExt cx="127317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302" y="1927352"/>
            <a:ext cx="124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Gill Sans MT"/>
                <a:cs typeface="Gill Sans MT"/>
              </a:rPr>
              <a:t>Ejercicio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7576" y="1927352"/>
            <a:ext cx="335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Redacción</a:t>
            </a:r>
            <a:r>
              <a:rPr sz="1800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Gill Sans MT"/>
                <a:cs typeface="Gill Sans MT"/>
              </a:rPr>
              <a:t>de 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un </a:t>
            </a:r>
            <a:r>
              <a:rPr sz="1800" spc="-50" dirty="0">
                <a:solidFill>
                  <a:srgbClr val="C00000"/>
                </a:solidFill>
                <a:latin typeface="Gill Sans MT"/>
                <a:cs typeface="Gill Sans MT"/>
              </a:rPr>
              <a:t>texto</a:t>
            </a:r>
            <a:r>
              <a:rPr sz="1800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argumentativo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76411" y="2529963"/>
            <a:ext cx="6646545" cy="679450"/>
          </a:xfrm>
          <a:custGeom>
            <a:avLst/>
            <a:gdLst/>
            <a:ahLst/>
            <a:cxnLst/>
            <a:rect l="l" t="t" r="r" b="b"/>
            <a:pathLst>
              <a:path w="6646545" h="679450">
                <a:moveTo>
                  <a:pt x="2424" y="16640"/>
                </a:moveTo>
                <a:lnTo>
                  <a:pt x="74357" y="20905"/>
                </a:lnTo>
                <a:lnTo>
                  <a:pt x="139180" y="22545"/>
                </a:lnTo>
                <a:lnTo>
                  <a:pt x="197764" y="22228"/>
                </a:lnTo>
                <a:lnTo>
                  <a:pt x="250976" y="20623"/>
                </a:lnTo>
                <a:lnTo>
                  <a:pt x="299685" y="18396"/>
                </a:lnTo>
                <a:lnTo>
                  <a:pt x="344759" y="16217"/>
                </a:lnTo>
                <a:lnTo>
                  <a:pt x="387068" y="14752"/>
                </a:lnTo>
                <a:lnTo>
                  <a:pt x="427480" y="14671"/>
                </a:lnTo>
                <a:lnTo>
                  <a:pt x="466863" y="16640"/>
                </a:lnTo>
                <a:lnTo>
                  <a:pt x="508140" y="18852"/>
                </a:lnTo>
                <a:lnTo>
                  <a:pt x="553351" y="19377"/>
                </a:lnTo>
                <a:lnTo>
                  <a:pt x="601916" y="18700"/>
                </a:lnTo>
                <a:lnTo>
                  <a:pt x="653252" y="17309"/>
                </a:lnTo>
                <a:lnTo>
                  <a:pt x="706780" y="15689"/>
                </a:lnTo>
                <a:lnTo>
                  <a:pt x="761917" y="14326"/>
                </a:lnTo>
                <a:lnTo>
                  <a:pt x="818083" y="13706"/>
                </a:lnTo>
                <a:lnTo>
                  <a:pt x="874696" y="14315"/>
                </a:lnTo>
                <a:lnTo>
                  <a:pt x="931175" y="16640"/>
                </a:lnTo>
                <a:lnTo>
                  <a:pt x="973001" y="18432"/>
                </a:lnTo>
                <a:lnTo>
                  <a:pt x="1014505" y="18977"/>
                </a:lnTo>
                <a:lnTo>
                  <a:pt x="1056214" y="18551"/>
                </a:lnTo>
                <a:lnTo>
                  <a:pt x="1098660" y="17430"/>
                </a:lnTo>
                <a:lnTo>
                  <a:pt x="1142370" y="15892"/>
                </a:lnTo>
                <a:lnTo>
                  <a:pt x="1187874" y="14211"/>
                </a:lnTo>
                <a:lnTo>
                  <a:pt x="1235701" y="12666"/>
                </a:lnTo>
                <a:lnTo>
                  <a:pt x="1286380" y="11532"/>
                </a:lnTo>
                <a:lnTo>
                  <a:pt x="1340440" y="11086"/>
                </a:lnTo>
                <a:lnTo>
                  <a:pt x="1398411" y="11604"/>
                </a:lnTo>
                <a:lnTo>
                  <a:pt x="1460822" y="13364"/>
                </a:lnTo>
                <a:lnTo>
                  <a:pt x="1528202" y="16640"/>
                </a:lnTo>
                <a:lnTo>
                  <a:pt x="1595509" y="20657"/>
                </a:lnTo>
                <a:lnTo>
                  <a:pt x="1657675" y="24366"/>
                </a:lnTo>
                <a:lnTo>
                  <a:pt x="1715287" y="27642"/>
                </a:lnTo>
                <a:lnTo>
                  <a:pt x="1768928" y="30356"/>
                </a:lnTo>
                <a:lnTo>
                  <a:pt x="1819184" y="32383"/>
                </a:lnTo>
                <a:lnTo>
                  <a:pt x="1866641" y="33595"/>
                </a:lnTo>
                <a:lnTo>
                  <a:pt x="1911883" y="33865"/>
                </a:lnTo>
                <a:lnTo>
                  <a:pt x="1955496" y="33065"/>
                </a:lnTo>
                <a:lnTo>
                  <a:pt x="1998064" y="31071"/>
                </a:lnTo>
                <a:lnTo>
                  <a:pt x="2040174" y="27753"/>
                </a:lnTo>
                <a:lnTo>
                  <a:pt x="2082409" y="22985"/>
                </a:lnTo>
                <a:lnTo>
                  <a:pt x="2125356" y="16640"/>
                </a:lnTo>
                <a:lnTo>
                  <a:pt x="2183085" y="8700"/>
                </a:lnTo>
                <a:lnTo>
                  <a:pt x="2240124" y="3733"/>
                </a:lnTo>
                <a:lnTo>
                  <a:pt x="2296110" y="1315"/>
                </a:lnTo>
                <a:lnTo>
                  <a:pt x="2350681" y="1024"/>
                </a:lnTo>
                <a:lnTo>
                  <a:pt x="2403477" y="2435"/>
                </a:lnTo>
                <a:lnTo>
                  <a:pt x="2454135" y="5125"/>
                </a:lnTo>
                <a:lnTo>
                  <a:pt x="2502294" y="8672"/>
                </a:lnTo>
                <a:lnTo>
                  <a:pt x="2547592" y="12651"/>
                </a:lnTo>
                <a:lnTo>
                  <a:pt x="2589668" y="16640"/>
                </a:lnTo>
                <a:lnTo>
                  <a:pt x="2624119" y="18798"/>
                </a:lnTo>
                <a:lnTo>
                  <a:pt x="2661433" y="19252"/>
                </a:lnTo>
                <a:lnTo>
                  <a:pt x="2701575" y="18426"/>
                </a:lnTo>
                <a:lnTo>
                  <a:pt x="2744510" y="16744"/>
                </a:lnTo>
                <a:lnTo>
                  <a:pt x="2790205" y="14631"/>
                </a:lnTo>
                <a:lnTo>
                  <a:pt x="2838625" y="12510"/>
                </a:lnTo>
                <a:lnTo>
                  <a:pt x="2889736" y="10805"/>
                </a:lnTo>
                <a:lnTo>
                  <a:pt x="2943504" y="9942"/>
                </a:lnTo>
                <a:lnTo>
                  <a:pt x="2999893" y="10344"/>
                </a:lnTo>
                <a:lnTo>
                  <a:pt x="3058870" y="12435"/>
                </a:lnTo>
                <a:lnTo>
                  <a:pt x="3120401" y="16640"/>
                </a:lnTo>
                <a:lnTo>
                  <a:pt x="3168468" y="20461"/>
                </a:lnTo>
                <a:lnTo>
                  <a:pt x="3214442" y="23471"/>
                </a:lnTo>
                <a:lnTo>
                  <a:pt x="3259002" y="25726"/>
                </a:lnTo>
                <a:lnTo>
                  <a:pt x="3302828" y="27281"/>
                </a:lnTo>
                <a:lnTo>
                  <a:pt x="3346600" y="28193"/>
                </a:lnTo>
                <a:lnTo>
                  <a:pt x="3390995" y="28517"/>
                </a:lnTo>
                <a:lnTo>
                  <a:pt x="3436694" y="28308"/>
                </a:lnTo>
                <a:lnTo>
                  <a:pt x="3484376" y="27624"/>
                </a:lnTo>
                <a:lnTo>
                  <a:pt x="3534720" y="26519"/>
                </a:lnTo>
                <a:lnTo>
                  <a:pt x="3588405" y="25049"/>
                </a:lnTo>
                <a:lnTo>
                  <a:pt x="3646111" y="23270"/>
                </a:lnTo>
                <a:lnTo>
                  <a:pt x="3708516" y="21239"/>
                </a:lnTo>
                <a:lnTo>
                  <a:pt x="3776300" y="19010"/>
                </a:lnTo>
                <a:lnTo>
                  <a:pt x="3850143" y="16640"/>
                </a:lnTo>
                <a:lnTo>
                  <a:pt x="3927703" y="14934"/>
                </a:lnTo>
                <a:lnTo>
                  <a:pt x="3995327" y="14797"/>
                </a:lnTo>
                <a:lnTo>
                  <a:pt x="4054519" y="15881"/>
                </a:lnTo>
                <a:lnTo>
                  <a:pt x="4106783" y="17833"/>
                </a:lnTo>
                <a:lnTo>
                  <a:pt x="4153622" y="20303"/>
                </a:lnTo>
                <a:lnTo>
                  <a:pt x="4196540" y="22940"/>
                </a:lnTo>
                <a:lnTo>
                  <a:pt x="4237040" y="25395"/>
                </a:lnTo>
                <a:lnTo>
                  <a:pt x="4276626" y="27316"/>
                </a:lnTo>
                <a:lnTo>
                  <a:pt x="4316801" y="28352"/>
                </a:lnTo>
                <a:lnTo>
                  <a:pt x="4359068" y="28153"/>
                </a:lnTo>
                <a:lnTo>
                  <a:pt x="4404932" y="26369"/>
                </a:lnTo>
                <a:lnTo>
                  <a:pt x="4455896" y="22648"/>
                </a:lnTo>
                <a:lnTo>
                  <a:pt x="4513464" y="16640"/>
                </a:lnTo>
                <a:lnTo>
                  <a:pt x="4578794" y="10548"/>
                </a:lnTo>
                <a:lnTo>
                  <a:pt x="4641676" y="7609"/>
                </a:lnTo>
                <a:lnTo>
                  <a:pt x="4701995" y="7210"/>
                </a:lnTo>
                <a:lnTo>
                  <a:pt x="4759637" y="8738"/>
                </a:lnTo>
                <a:lnTo>
                  <a:pt x="4814486" y="11578"/>
                </a:lnTo>
                <a:lnTo>
                  <a:pt x="4866429" y="15116"/>
                </a:lnTo>
                <a:lnTo>
                  <a:pt x="4915350" y="18739"/>
                </a:lnTo>
                <a:lnTo>
                  <a:pt x="4961134" y="21833"/>
                </a:lnTo>
                <a:lnTo>
                  <a:pt x="5003668" y="23784"/>
                </a:lnTo>
                <a:lnTo>
                  <a:pt x="5042836" y="23978"/>
                </a:lnTo>
                <a:lnTo>
                  <a:pt x="5078525" y="21801"/>
                </a:lnTo>
                <a:lnTo>
                  <a:pt x="5110618" y="16640"/>
                </a:lnTo>
                <a:lnTo>
                  <a:pt x="5145398" y="11139"/>
                </a:lnTo>
                <a:lnTo>
                  <a:pt x="5188224" y="8068"/>
                </a:lnTo>
                <a:lnTo>
                  <a:pt x="5237497" y="6996"/>
                </a:lnTo>
                <a:lnTo>
                  <a:pt x="5291621" y="7496"/>
                </a:lnTo>
                <a:lnTo>
                  <a:pt x="5349000" y="9139"/>
                </a:lnTo>
                <a:lnTo>
                  <a:pt x="5408036" y="11497"/>
                </a:lnTo>
                <a:lnTo>
                  <a:pt x="5467133" y="14140"/>
                </a:lnTo>
                <a:lnTo>
                  <a:pt x="5524694" y="16640"/>
                </a:lnTo>
                <a:lnTo>
                  <a:pt x="5579123" y="18569"/>
                </a:lnTo>
                <a:lnTo>
                  <a:pt x="5628822" y="19498"/>
                </a:lnTo>
                <a:lnTo>
                  <a:pt x="5672195" y="18998"/>
                </a:lnTo>
                <a:lnTo>
                  <a:pt x="5707645" y="16640"/>
                </a:lnTo>
                <a:lnTo>
                  <a:pt x="5732106" y="14343"/>
                </a:lnTo>
                <a:lnTo>
                  <a:pt x="5763720" y="12058"/>
                </a:lnTo>
                <a:lnTo>
                  <a:pt x="5845436" y="7714"/>
                </a:lnTo>
                <a:lnTo>
                  <a:pt x="5894053" y="5752"/>
                </a:lnTo>
                <a:lnTo>
                  <a:pt x="5946852" y="3997"/>
                </a:lnTo>
                <a:lnTo>
                  <a:pt x="6003091" y="2495"/>
                </a:lnTo>
                <a:lnTo>
                  <a:pt x="6062027" y="1296"/>
                </a:lnTo>
                <a:lnTo>
                  <a:pt x="6122919" y="448"/>
                </a:lnTo>
                <a:lnTo>
                  <a:pt x="6185023" y="0"/>
                </a:lnTo>
                <a:lnTo>
                  <a:pt x="6247597" y="0"/>
                </a:lnTo>
                <a:lnTo>
                  <a:pt x="6309898" y="497"/>
                </a:lnTo>
                <a:lnTo>
                  <a:pt x="6371184" y="1540"/>
                </a:lnTo>
                <a:lnTo>
                  <a:pt x="6430712" y="3177"/>
                </a:lnTo>
                <a:lnTo>
                  <a:pt x="6487739" y="5457"/>
                </a:lnTo>
                <a:lnTo>
                  <a:pt x="6541524" y="8429"/>
                </a:lnTo>
                <a:lnTo>
                  <a:pt x="6591324" y="12140"/>
                </a:lnTo>
                <a:lnTo>
                  <a:pt x="6636396" y="16640"/>
                </a:lnTo>
                <a:lnTo>
                  <a:pt x="6638000" y="73267"/>
                </a:lnTo>
                <a:lnTo>
                  <a:pt x="6639700" y="128138"/>
                </a:lnTo>
                <a:lnTo>
                  <a:pt x="6641396" y="181417"/>
                </a:lnTo>
                <a:lnTo>
                  <a:pt x="6642989" y="233269"/>
                </a:lnTo>
                <a:lnTo>
                  <a:pt x="6644380" y="283857"/>
                </a:lnTo>
                <a:lnTo>
                  <a:pt x="6645471" y="333346"/>
                </a:lnTo>
                <a:lnTo>
                  <a:pt x="6646163" y="381901"/>
                </a:lnTo>
                <a:lnTo>
                  <a:pt x="6646357" y="429686"/>
                </a:lnTo>
                <a:lnTo>
                  <a:pt x="6645954" y="476866"/>
                </a:lnTo>
                <a:lnTo>
                  <a:pt x="6644855" y="523604"/>
                </a:lnTo>
                <a:lnTo>
                  <a:pt x="6642962" y="570066"/>
                </a:lnTo>
                <a:lnTo>
                  <a:pt x="6640175" y="616415"/>
                </a:lnTo>
                <a:lnTo>
                  <a:pt x="6636396" y="662816"/>
                </a:lnTo>
                <a:lnTo>
                  <a:pt x="6583378" y="663171"/>
                </a:lnTo>
                <a:lnTo>
                  <a:pt x="6529604" y="663723"/>
                </a:lnTo>
                <a:lnTo>
                  <a:pt x="6475329" y="664420"/>
                </a:lnTo>
                <a:lnTo>
                  <a:pt x="6420807" y="665209"/>
                </a:lnTo>
                <a:lnTo>
                  <a:pt x="6366296" y="666039"/>
                </a:lnTo>
                <a:lnTo>
                  <a:pt x="6312050" y="666857"/>
                </a:lnTo>
                <a:lnTo>
                  <a:pt x="6258324" y="667610"/>
                </a:lnTo>
                <a:lnTo>
                  <a:pt x="6205374" y="668245"/>
                </a:lnTo>
                <a:lnTo>
                  <a:pt x="6153455" y="668711"/>
                </a:lnTo>
                <a:lnTo>
                  <a:pt x="6102823" y="668955"/>
                </a:lnTo>
                <a:lnTo>
                  <a:pt x="6053734" y="668925"/>
                </a:lnTo>
                <a:lnTo>
                  <a:pt x="6006442" y="668567"/>
                </a:lnTo>
                <a:lnTo>
                  <a:pt x="5961203" y="667830"/>
                </a:lnTo>
                <a:lnTo>
                  <a:pt x="5918273" y="666660"/>
                </a:lnTo>
                <a:lnTo>
                  <a:pt x="5877907" y="665007"/>
                </a:lnTo>
                <a:lnTo>
                  <a:pt x="5794873" y="659973"/>
                </a:lnTo>
                <a:lnTo>
                  <a:pt x="5747356" y="657551"/>
                </a:lnTo>
                <a:lnTo>
                  <a:pt x="5698111" y="655564"/>
                </a:lnTo>
                <a:lnTo>
                  <a:pt x="5647439" y="654026"/>
                </a:lnTo>
                <a:lnTo>
                  <a:pt x="5595641" y="652952"/>
                </a:lnTo>
                <a:lnTo>
                  <a:pt x="5543020" y="652357"/>
                </a:lnTo>
                <a:lnTo>
                  <a:pt x="5489875" y="652255"/>
                </a:lnTo>
                <a:lnTo>
                  <a:pt x="5436510" y="652661"/>
                </a:lnTo>
                <a:lnTo>
                  <a:pt x="5383224" y="653589"/>
                </a:lnTo>
                <a:lnTo>
                  <a:pt x="5330320" y="655054"/>
                </a:lnTo>
                <a:lnTo>
                  <a:pt x="5278099" y="657070"/>
                </a:lnTo>
                <a:lnTo>
                  <a:pt x="5226863" y="659653"/>
                </a:lnTo>
                <a:lnTo>
                  <a:pt x="5176912" y="662816"/>
                </a:lnTo>
                <a:lnTo>
                  <a:pt x="5124196" y="665685"/>
                </a:lnTo>
                <a:lnTo>
                  <a:pt x="5072557" y="667005"/>
                </a:lnTo>
                <a:lnTo>
                  <a:pt x="5021833" y="667085"/>
                </a:lnTo>
                <a:lnTo>
                  <a:pt x="4971863" y="666231"/>
                </a:lnTo>
                <a:lnTo>
                  <a:pt x="4922486" y="664753"/>
                </a:lnTo>
                <a:lnTo>
                  <a:pt x="4873541" y="662959"/>
                </a:lnTo>
                <a:lnTo>
                  <a:pt x="4824865" y="661157"/>
                </a:lnTo>
                <a:lnTo>
                  <a:pt x="4776297" y="659655"/>
                </a:lnTo>
                <a:lnTo>
                  <a:pt x="4727677" y="658762"/>
                </a:lnTo>
                <a:lnTo>
                  <a:pt x="4678843" y="658786"/>
                </a:lnTo>
                <a:lnTo>
                  <a:pt x="4629632" y="660034"/>
                </a:lnTo>
                <a:lnTo>
                  <a:pt x="4579885" y="662816"/>
                </a:lnTo>
                <a:lnTo>
                  <a:pt x="4541134" y="664841"/>
                </a:lnTo>
                <a:lnTo>
                  <a:pt x="4500143" y="665582"/>
                </a:lnTo>
                <a:lnTo>
                  <a:pt x="4457079" y="665258"/>
                </a:lnTo>
                <a:lnTo>
                  <a:pt x="4412106" y="664084"/>
                </a:lnTo>
                <a:lnTo>
                  <a:pt x="4365390" y="662279"/>
                </a:lnTo>
                <a:lnTo>
                  <a:pt x="4317098" y="660059"/>
                </a:lnTo>
                <a:lnTo>
                  <a:pt x="4267393" y="657642"/>
                </a:lnTo>
                <a:lnTo>
                  <a:pt x="4216443" y="655244"/>
                </a:lnTo>
                <a:lnTo>
                  <a:pt x="4164412" y="653083"/>
                </a:lnTo>
                <a:lnTo>
                  <a:pt x="4111466" y="651375"/>
                </a:lnTo>
                <a:lnTo>
                  <a:pt x="4057770" y="650338"/>
                </a:lnTo>
                <a:lnTo>
                  <a:pt x="4003491" y="650190"/>
                </a:lnTo>
                <a:lnTo>
                  <a:pt x="3948794" y="651146"/>
                </a:lnTo>
                <a:lnTo>
                  <a:pt x="3893844" y="653424"/>
                </a:lnTo>
                <a:lnTo>
                  <a:pt x="3838807" y="657242"/>
                </a:lnTo>
                <a:lnTo>
                  <a:pt x="3783849" y="662816"/>
                </a:lnTo>
                <a:lnTo>
                  <a:pt x="3729790" y="668205"/>
                </a:lnTo>
                <a:lnTo>
                  <a:pt x="3677255" y="671515"/>
                </a:lnTo>
                <a:lnTo>
                  <a:pt x="3626038" y="673039"/>
                </a:lnTo>
                <a:lnTo>
                  <a:pt x="3575938" y="673067"/>
                </a:lnTo>
                <a:lnTo>
                  <a:pt x="3526750" y="671892"/>
                </a:lnTo>
                <a:lnTo>
                  <a:pt x="3478271" y="669804"/>
                </a:lnTo>
                <a:lnTo>
                  <a:pt x="3430296" y="667094"/>
                </a:lnTo>
                <a:lnTo>
                  <a:pt x="3382624" y="664054"/>
                </a:lnTo>
                <a:lnTo>
                  <a:pt x="3335050" y="660976"/>
                </a:lnTo>
                <a:lnTo>
                  <a:pt x="3287371" y="658150"/>
                </a:lnTo>
                <a:lnTo>
                  <a:pt x="3239382" y="655869"/>
                </a:lnTo>
                <a:lnTo>
                  <a:pt x="3190882" y="654422"/>
                </a:lnTo>
                <a:lnTo>
                  <a:pt x="3141666" y="654102"/>
                </a:lnTo>
                <a:lnTo>
                  <a:pt x="3091530" y="655201"/>
                </a:lnTo>
                <a:lnTo>
                  <a:pt x="3040271" y="658008"/>
                </a:lnTo>
                <a:lnTo>
                  <a:pt x="2987686" y="662816"/>
                </a:lnTo>
                <a:lnTo>
                  <a:pt x="2928899" y="668569"/>
                </a:lnTo>
                <a:lnTo>
                  <a:pt x="2873938" y="672487"/>
                </a:lnTo>
                <a:lnTo>
                  <a:pt x="2822101" y="674807"/>
                </a:lnTo>
                <a:lnTo>
                  <a:pt x="2772690" y="675768"/>
                </a:lnTo>
                <a:lnTo>
                  <a:pt x="2725004" y="675606"/>
                </a:lnTo>
                <a:lnTo>
                  <a:pt x="2678343" y="674559"/>
                </a:lnTo>
                <a:lnTo>
                  <a:pt x="2632007" y="672865"/>
                </a:lnTo>
                <a:lnTo>
                  <a:pt x="2585295" y="670761"/>
                </a:lnTo>
                <a:lnTo>
                  <a:pt x="2537508" y="668483"/>
                </a:lnTo>
                <a:lnTo>
                  <a:pt x="2487946" y="666271"/>
                </a:lnTo>
                <a:lnTo>
                  <a:pt x="2435909" y="664360"/>
                </a:lnTo>
                <a:lnTo>
                  <a:pt x="2380696" y="662989"/>
                </a:lnTo>
                <a:lnTo>
                  <a:pt x="2321608" y="662396"/>
                </a:lnTo>
                <a:lnTo>
                  <a:pt x="2257944" y="662816"/>
                </a:lnTo>
                <a:lnTo>
                  <a:pt x="2201745" y="663578"/>
                </a:lnTo>
                <a:lnTo>
                  <a:pt x="2148652" y="664118"/>
                </a:lnTo>
                <a:lnTo>
                  <a:pt x="2098183" y="664463"/>
                </a:lnTo>
                <a:lnTo>
                  <a:pt x="2049856" y="664638"/>
                </a:lnTo>
                <a:lnTo>
                  <a:pt x="2003192" y="664668"/>
                </a:lnTo>
                <a:lnTo>
                  <a:pt x="1957708" y="664580"/>
                </a:lnTo>
                <a:lnTo>
                  <a:pt x="1912923" y="664398"/>
                </a:lnTo>
                <a:lnTo>
                  <a:pt x="1868356" y="664150"/>
                </a:lnTo>
                <a:lnTo>
                  <a:pt x="1823525" y="663859"/>
                </a:lnTo>
                <a:lnTo>
                  <a:pt x="1777950" y="663553"/>
                </a:lnTo>
                <a:lnTo>
                  <a:pt x="1731148" y="663256"/>
                </a:lnTo>
                <a:lnTo>
                  <a:pt x="1682640" y="662995"/>
                </a:lnTo>
                <a:lnTo>
                  <a:pt x="1631943" y="662794"/>
                </a:lnTo>
                <a:lnTo>
                  <a:pt x="1578576" y="662681"/>
                </a:lnTo>
                <a:lnTo>
                  <a:pt x="1522058" y="662679"/>
                </a:lnTo>
                <a:lnTo>
                  <a:pt x="1461908" y="662816"/>
                </a:lnTo>
                <a:lnTo>
                  <a:pt x="1394394" y="662663"/>
                </a:lnTo>
                <a:lnTo>
                  <a:pt x="1333197" y="661830"/>
                </a:lnTo>
                <a:lnTo>
                  <a:pt x="1277331" y="660493"/>
                </a:lnTo>
                <a:lnTo>
                  <a:pt x="1225807" y="658828"/>
                </a:lnTo>
                <a:lnTo>
                  <a:pt x="1177638" y="657012"/>
                </a:lnTo>
                <a:lnTo>
                  <a:pt x="1131837" y="655218"/>
                </a:lnTo>
                <a:lnTo>
                  <a:pt x="1087417" y="653625"/>
                </a:lnTo>
                <a:lnTo>
                  <a:pt x="1043388" y="652406"/>
                </a:lnTo>
                <a:lnTo>
                  <a:pt x="998765" y="651738"/>
                </a:lnTo>
                <a:lnTo>
                  <a:pt x="952560" y="651797"/>
                </a:lnTo>
                <a:lnTo>
                  <a:pt x="903785" y="652759"/>
                </a:lnTo>
                <a:lnTo>
                  <a:pt x="851453" y="654798"/>
                </a:lnTo>
                <a:lnTo>
                  <a:pt x="794575" y="658092"/>
                </a:lnTo>
                <a:lnTo>
                  <a:pt x="732166" y="662816"/>
                </a:lnTo>
                <a:lnTo>
                  <a:pt x="669527" y="667809"/>
                </a:lnTo>
                <a:lnTo>
                  <a:pt x="612079" y="671827"/>
                </a:lnTo>
                <a:lnTo>
                  <a:pt x="558929" y="674922"/>
                </a:lnTo>
                <a:lnTo>
                  <a:pt x="509184" y="677145"/>
                </a:lnTo>
                <a:lnTo>
                  <a:pt x="461949" y="678549"/>
                </a:lnTo>
                <a:lnTo>
                  <a:pt x="416331" y="679185"/>
                </a:lnTo>
                <a:lnTo>
                  <a:pt x="371438" y="679104"/>
                </a:lnTo>
                <a:lnTo>
                  <a:pt x="326376" y="678358"/>
                </a:lnTo>
                <a:lnTo>
                  <a:pt x="280251" y="677000"/>
                </a:lnTo>
                <a:lnTo>
                  <a:pt x="232171" y="675079"/>
                </a:lnTo>
                <a:lnTo>
                  <a:pt x="181241" y="672649"/>
                </a:lnTo>
                <a:lnTo>
                  <a:pt x="126569" y="669761"/>
                </a:lnTo>
                <a:lnTo>
                  <a:pt x="67261" y="666466"/>
                </a:lnTo>
                <a:lnTo>
                  <a:pt x="2424" y="662816"/>
                </a:lnTo>
                <a:lnTo>
                  <a:pt x="838" y="594061"/>
                </a:lnTo>
                <a:lnTo>
                  <a:pt x="81" y="534027"/>
                </a:lnTo>
                <a:lnTo>
                  <a:pt x="0" y="481203"/>
                </a:lnTo>
                <a:lnTo>
                  <a:pt x="439" y="434076"/>
                </a:lnTo>
                <a:lnTo>
                  <a:pt x="1245" y="391132"/>
                </a:lnTo>
                <a:lnTo>
                  <a:pt x="2264" y="350859"/>
                </a:lnTo>
                <a:lnTo>
                  <a:pt x="3342" y="311743"/>
                </a:lnTo>
                <a:lnTo>
                  <a:pt x="4325" y="272273"/>
                </a:lnTo>
                <a:lnTo>
                  <a:pt x="5058" y="230934"/>
                </a:lnTo>
                <a:lnTo>
                  <a:pt x="5389" y="186214"/>
                </a:lnTo>
                <a:lnTo>
                  <a:pt x="5163" y="136601"/>
                </a:lnTo>
                <a:lnTo>
                  <a:pt x="4226" y="80580"/>
                </a:lnTo>
                <a:lnTo>
                  <a:pt x="2424" y="1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57576" y="2563748"/>
            <a:ext cx="6011545" cy="139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ill Sans MT"/>
                <a:cs typeface="Gill Sans MT"/>
              </a:rPr>
              <a:t>¿Qué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opinas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sobre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la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utilización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del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plural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masculino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para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referirse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a </a:t>
            </a:r>
            <a:r>
              <a:rPr sz="1800" spc="-484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individuos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masculinos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y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femeninos?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3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40" dirty="0">
                <a:latin typeface="Gill Sans MT"/>
                <a:cs typeface="Gill Sans MT"/>
              </a:rPr>
              <a:t>Extensión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máxima: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una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hoja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por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una </a:t>
            </a:r>
            <a:r>
              <a:rPr sz="1800" spc="-55" dirty="0">
                <a:latin typeface="Gill Sans MT"/>
                <a:cs typeface="Gill Sans MT"/>
              </a:rPr>
              <a:t>cara.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00" y="1100709"/>
            <a:ext cx="150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individual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021" y="1894379"/>
            <a:ext cx="1273175" cy="398145"/>
            <a:chOff x="1315021" y="1894379"/>
            <a:chExt cx="127317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302" y="1927352"/>
            <a:ext cx="124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Gill Sans MT"/>
                <a:cs typeface="Gill Sans MT"/>
              </a:rPr>
              <a:t>Ejercicio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7576" y="1927352"/>
            <a:ext cx="275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Paso</a:t>
            </a: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 1: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5" dirty="0">
                <a:solidFill>
                  <a:srgbClr val="C00000"/>
                </a:solidFill>
                <a:latin typeface="Gill Sans MT"/>
                <a:cs typeface="Gill Sans MT"/>
              </a:rPr>
              <a:t>corrección</a:t>
            </a:r>
            <a:r>
              <a:rPr sz="1800" spc="-6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 un</a:t>
            </a:r>
            <a:r>
              <a:rPr sz="1800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Gill Sans MT"/>
                <a:cs typeface="Gill Sans MT"/>
              </a:rPr>
              <a:t>texto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374" y="2675382"/>
            <a:ext cx="8560435" cy="202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212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62125" algn="l"/>
                <a:tab pos="1762760" algn="l"/>
              </a:tabLst>
            </a:pPr>
            <a:r>
              <a:rPr sz="1800" spc="-70" dirty="0">
                <a:latin typeface="Gill Sans MT"/>
                <a:cs typeface="Gill Sans MT"/>
              </a:rPr>
              <a:t>Texto: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“Ejercicio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de </a:t>
            </a:r>
            <a:r>
              <a:rPr sz="1800" spc="-75" dirty="0">
                <a:latin typeface="Gill Sans MT"/>
                <a:cs typeface="Gill Sans MT"/>
              </a:rPr>
              <a:t>inicio”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spc="-55" dirty="0">
                <a:latin typeface="Gill Sans MT"/>
                <a:cs typeface="Gill Sans MT"/>
              </a:rPr>
              <a:t>Entregar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el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texto</a:t>
            </a:r>
            <a:r>
              <a:rPr sz="1800" spc="2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original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con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todos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los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70" dirty="0">
                <a:latin typeface="Gill Sans MT"/>
                <a:cs typeface="Gill Sans MT"/>
              </a:rPr>
              <a:t>errores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marcados.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Gill Sans MT"/>
                <a:cs typeface="Gill Sans MT"/>
              </a:rPr>
              <a:t>No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se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trata</a:t>
            </a:r>
            <a:r>
              <a:rPr sz="1800" spc="-25" dirty="0">
                <a:latin typeface="Gill Sans MT"/>
                <a:cs typeface="Gill Sans MT"/>
              </a:rPr>
              <a:t> de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reescribirlo,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sino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de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señalar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los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70" dirty="0">
                <a:latin typeface="Gill Sans MT"/>
                <a:cs typeface="Gill Sans MT"/>
              </a:rPr>
              <a:t>errores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por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encima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del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texto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original.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5" dirty="0">
                <a:latin typeface="Gill Sans MT"/>
                <a:cs typeface="Gill Sans MT"/>
              </a:rPr>
              <a:t>Se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puede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imprimir,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marcar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los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70" dirty="0">
                <a:latin typeface="Gill Sans MT"/>
                <a:cs typeface="Gill Sans MT"/>
              </a:rPr>
              <a:t>errores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a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mano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y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adjuntar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en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el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dossier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una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foto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del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resultado.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0" dirty="0">
                <a:latin typeface="Gill Sans MT"/>
                <a:cs typeface="Gill Sans MT"/>
              </a:rPr>
              <a:t>También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se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puede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hacer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directamente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en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70" dirty="0">
                <a:latin typeface="Gill Sans MT"/>
                <a:cs typeface="Gill Sans MT"/>
              </a:rPr>
              <a:t>Word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con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el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control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de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cambios*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activado.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00709"/>
            <a:ext cx="150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individual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6773" y="5328030"/>
            <a:ext cx="4909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solidFill>
                  <a:srgbClr val="C00000"/>
                </a:solidFill>
                <a:latin typeface="Gill Sans MT"/>
                <a:cs typeface="Gill Sans MT"/>
              </a:rPr>
              <a:t>*</a:t>
            </a:r>
            <a:r>
              <a:rPr sz="14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C00000"/>
                </a:solidFill>
                <a:latin typeface="Gill Sans MT"/>
                <a:cs typeface="Gill Sans MT"/>
              </a:rPr>
              <a:t>Para</a:t>
            </a:r>
            <a:r>
              <a:rPr sz="14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35" dirty="0">
                <a:solidFill>
                  <a:srgbClr val="C00000"/>
                </a:solidFill>
                <a:latin typeface="Gill Sans MT"/>
                <a:cs typeface="Gill Sans MT"/>
              </a:rPr>
              <a:t>saber</a:t>
            </a:r>
            <a:r>
              <a:rPr sz="14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C00000"/>
                </a:solidFill>
                <a:latin typeface="Gill Sans MT"/>
                <a:cs typeface="Gill Sans MT"/>
              </a:rPr>
              <a:t>cómo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C00000"/>
                </a:solidFill>
                <a:latin typeface="Gill Sans MT"/>
                <a:cs typeface="Gill Sans MT"/>
              </a:rPr>
              <a:t>se</a:t>
            </a:r>
            <a:r>
              <a:rPr sz="14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C00000"/>
                </a:solidFill>
                <a:latin typeface="Gill Sans MT"/>
                <a:cs typeface="Gill Sans MT"/>
              </a:rPr>
              <a:t>usa,</a:t>
            </a:r>
            <a:r>
              <a:rPr sz="14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45" dirty="0">
                <a:solidFill>
                  <a:srgbClr val="C00000"/>
                </a:solidFill>
                <a:latin typeface="Gill Sans MT"/>
                <a:cs typeface="Gill Sans MT"/>
              </a:rPr>
              <a:t>ver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35" dirty="0">
                <a:solidFill>
                  <a:srgbClr val="C00000"/>
                </a:solidFill>
                <a:latin typeface="Gill Sans MT"/>
                <a:cs typeface="Gill Sans MT"/>
              </a:rPr>
              <a:t>vídeo</a:t>
            </a:r>
            <a:r>
              <a:rPr sz="1400" spc="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C00000"/>
                </a:solidFill>
                <a:latin typeface="Gill Sans MT"/>
                <a:cs typeface="Gill Sans MT"/>
              </a:rPr>
              <a:t>«El</a:t>
            </a:r>
            <a:r>
              <a:rPr sz="1400" spc="-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50" dirty="0">
                <a:solidFill>
                  <a:srgbClr val="C00000"/>
                </a:solidFill>
                <a:latin typeface="Gill Sans MT"/>
                <a:cs typeface="Gill Sans MT"/>
              </a:rPr>
              <a:t>control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400" spc="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C00000"/>
                </a:solidFill>
                <a:latin typeface="Gill Sans MT"/>
                <a:cs typeface="Gill Sans MT"/>
              </a:rPr>
              <a:t>cambios</a:t>
            </a:r>
            <a:r>
              <a:rPr sz="14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C00000"/>
                </a:solidFill>
                <a:latin typeface="Gill Sans MT"/>
                <a:cs typeface="Gill Sans MT"/>
              </a:rPr>
              <a:t>en</a:t>
            </a:r>
            <a:r>
              <a:rPr sz="14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50" dirty="0">
                <a:solidFill>
                  <a:srgbClr val="C00000"/>
                </a:solidFill>
                <a:latin typeface="Gill Sans MT"/>
                <a:cs typeface="Gill Sans MT"/>
              </a:rPr>
              <a:t>Word»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5021" y="1894379"/>
            <a:ext cx="1273175" cy="398145"/>
            <a:chOff x="1315021" y="1894379"/>
            <a:chExt cx="127317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7251" y="1894379"/>
              <a:ext cx="1265968" cy="394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19783" y="1905498"/>
              <a:ext cx="1263650" cy="382270"/>
            </a:xfrm>
            <a:custGeom>
              <a:avLst/>
              <a:gdLst/>
              <a:ahLst/>
              <a:cxnLst/>
              <a:rect l="l" t="t" r="r" b="b"/>
              <a:pathLst>
                <a:path w="1263650" h="382269">
                  <a:moveTo>
                    <a:pt x="0" y="5597"/>
                  </a:moveTo>
                  <a:lnTo>
                    <a:pt x="58580" y="6786"/>
                  </a:lnTo>
                  <a:lnTo>
                    <a:pt x="115455" y="7078"/>
                  </a:lnTo>
                  <a:lnTo>
                    <a:pt x="170726" y="6664"/>
                  </a:lnTo>
                  <a:lnTo>
                    <a:pt x="224490" y="5735"/>
                  </a:lnTo>
                  <a:lnTo>
                    <a:pt x="276848" y="4481"/>
                  </a:lnTo>
                  <a:lnTo>
                    <a:pt x="327898" y="3092"/>
                  </a:lnTo>
                  <a:lnTo>
                    <a:pt x="377740" y="1759"/>
                  </a:lnTo>
                  <a:lnTo>
                    <a:pt x="426473" y="672"/>
                  </a:lnTo>
                  <a:lnTo>
                    <a:pt x="474196" y="22"/>
                  </a:lnTo>
                  <a:lnTo>
                    <a:pt x="521008" y="0"/>
                  </a:lnTo>
                  <a:lnTo>
                    <a:pt x="567008" y="794"/>
                  </a:lnTo>
                  <a:lnTo>
                    <a:pt x="612296" y="2597"/>
                  </a:lnTo>
                  <a:lnTo>
                    <a:pt x="656971" y="5597"/>
                  </a:lnTo>
                  <a:lnTo>
                    <a:pt x="706425" y="9357"/>
                  </a:lnTo>
                  <a:lnTo>
                    <a:pt x="758168" y="12653"/>
                  </a:lnTo>
                  <a:lnTo>
                    <a:pt x="811571" y="15420"/>
                  </a:lnTo>
                  <a:lnTo>
                    <a:pt x="866008" y="17592"/>
                  </a:lnTo>
                  <a:lnTo>
                    <a:pt x="920850" y="19102"/>
                  </a:lnTo>
                  <a:lnTo>
                    <a:pt x="975471" y="19885"/>
                  </a:lnTo>
                  <a:lnTo>
                    <a:pt x="1029242" y="19874"/>
                  </a:lnTo>
                  <a:lnTo>
                    <a:pt x="1081536" y="19003"/>
                  </a:lnTo>
                  <a:lnTo>
                    <a:pt x="1131726" y="17206"/>
                  </a:lnTo>
                  <a:lnTo>
                    <a:pt x="1179185" y="14417"/>
                  </a:lnTo>
                  <a:lnTo>
                    <a:pt x="1223283" y="10569"/>
                  </a:lnTo>
                  <a:lnTo>
                    <a:pt x="1263396" y="5597"/>
                  </a:lnTo>
                  <a:lnTo>
                    <a:pt x="1259630" y="66035"/>
                  </a:lnTo>
                  <a:lnTo>
                    <a:pt x="1257997" y="122734"/>
                  </a:lnTo>
                  <a:lnTo>
                    <a:pt x="1257970" y="176388"/>
                  </a:lnTo>
                  <a:lnTo>
                    <a:pt x="1259023" y="227688"/>
                  </a:lnTo>
                  <a:lnTo>
                    <a:pt x="1260630" y="277329"/>
                  </a:lnTo>
                  <a:lnTo>
                    <a:pt x="1262262" y="326004"/>
                  </a:lnTo>
                  <a:lnTo>
                    <a:pt x="1263396" y="374405"/>
                  </a:lnTo>
                  <a:lnTo>
                    <a:pt x="1214290" y="378813"/>
                  </a:lnTo>
                  <a:lnTo>
                    <a:pt x="1162991" y="381193"/>
                  </a:lnTo>
                  <a:lnTo>
                    <a:pt x="1110030" y="381897"/>
                  </a:lnTo>
                  <a:lnTo>
                    <a:pt x="1055942" y="381279"/>
                  </a:lnTo>
                  <a:lnTo>
                    <a:pt x="1001260" y="379691"/>
                  </a:lnTo>
                  <a:lnTo>
                    <a:pt x="946517" y="377486"/>
                  </a:lnTo>
                  <a:lnTo>
                    <a:pt x="892246" y="375017"/>
                  </a:lnTo>
                  <a:lnTo>
                    <a:pt x="838982" y="372637"/>
                  </a:lnTo>
                  <a:lnTo>
                    <a:pt x="787258" y="370697"/>
                  </a:lnTo>
                  <a:lnTo>
                    <a:pt x="737606" y="369551"/>
                  </a:lnTo>
                  <a:lnTo>
                    <a:pt x="690561" y="369553"/>
                  </a:lnTo>
                  <a:lnTo>
                    <a:pt x="646656" y="371053"/>
                  </a:lnTo>
                  <a:lnTo>
                    <a:pt x="606424" y="374405"/>
                  </a:lnTo>
                  <a:lnTo>
                    <a:pt x="563451" y="377866"/>
                  </a:lnTo>
                  <a:lnTo>
                    <a:pt x="517627" y="379053"/>
                  </a:lnTo>
                  <a:lnTo>
                    <a:pt x="469397" y="378460"/>
                  </a:lnTo>
                  <a:lnTo>
                    <a:pt x="419203" y="376579"/>
                  </a:lnTo>
                  <a:lnTo>
                    <a:pt x="367486" y="373904"/>
                  </a:lnTo>
                  <a:lnTo>
                    <a:pt x="314690" y="370929"/>
                  </a:lnTo>
                  <a:lnTo>
                    <a:pt x="261255" y="368147"/>
                  </a:lnTo>
                  <a:lnTo>
                    <a:pt x="207626" y="366052"/>
                  </a:lnTo>
                  <a:lnTo>
                    <a:pt x="154243" y="365136"/>
                  </a:lnTo>
                  <a:lnTo>
                    <a:pt x="101550" y="365895"/>
                  </a:lnTo>
                  <a:lnTo>
                    <a:pt x="49988" y="368820"/>
                  </a:lnTo>
                  <a:lnTo>
                    <a:pt x="0" y="374405"/>
                  </a:lnTo>
                  <a:lnTo>
                    <a:pt x="1959" y="331702"/>
                  </a:lnTo>
                  <a:lnTo>
                    <a:pt x="3265" y="282872"/>
                  </a:lnTo>
                  <a:lnTo>
                    <a:pt x="3918" y="229594"/>
                  </a:lnTo>
                  <a:lnTo>
                    <a:pt x="3918" y="173548"/>
                  </a:lnTo>
                  <a:lnTo>
                    <a:pt x="3265" y="116414"/>
                  </a:lnTo>
                  <a:lnTo>
                    <a:pt x="1959" y="59871"/>
                  </a:lnTo>
                  <a:lnTo>
                    <a:pt x="0" y="55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28302" y="1927352"/>
            <a:ext cx="124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Gill Sans MT"/>
                <a:cs typeface="Gill Sans MT"/>
              </a:rPr>
              <a:t>Ejercicio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7576" y="1927352"/>
            <a:ext cx="566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Paso </a:t>
            </a: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2: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40" dirty="0">
                <a:solidFill>
                  <a:srgbClr val="C00000"/>
                </a:solidFill>
                <a:latin typeface="Gill Sans MT"/>
                <a:cs typeface="Gill Sans MT"/>
              </a:rPr>
              <a:t>comparar</a:t>
            </a: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la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5" dirty="0">
                <a:solidFill>
                  <a:srgbClr val="C00000"/>
                </a:solidFill>
                <a:latin typeface="Gill Sans MT"/>
                <a:cs typeface="Gill Sans MT"/>
              </a:rPr>
              <a:t>corrección</a:t>
            </a: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que</a:t>
            </a: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se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40" dirty="0">
                <a:solidFill>
                  <a:srgbClr val="C00000"/>
                </a:solidFill>
                <a:latin typeface="Gill Sans MT"/>
                <a:cs typeface="Gill Sans MT"/>
              </a:rPr>
              <a:t>hizo</a:t>
            </a:r>
            <a:r>
              <a:rPr sz="1800" spc="-5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800" spc="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principio</a:t>
            </a:r>
            <a:r>
              <a:rPr sz="1800" spc="-3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0" dirty="0">
                <a:solidFill>
                  <a:srgbClr val="C00000"/>
                </a:solidFill>
                <a:latin typeface="Gill Sans MT"/>
                <a:cs typeface="Gill Sans MT"/>
              </a:rPr>
              <a:t>curso </a:t>
            </a:r>
            <a:r>
              <a:rPr sz="1800" spc="-484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35" dirty="0">
                <a:solidFill>
                  <a:srgbClr val="C00000"/>
                </a:solidFill>
                <a:latin typeface="Gill Sans MT"/>
                <a:cs typeface="Gill Sans MT"/>
              </a:rPr>
              <a:t>con</a:t>
            </a:r>
            <a:r>
              <a:rPr sz="1800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45" dirty="0">
                <a:solidFill>
                  <a:srgbClr val="C00000"/>
                </a:solidFill>
                <a:latin typeface="Gill Sans MT"/>
                <a:cs typeface="Gill Sans MT"/>
              </a:rPr>
              <a:t>la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35" dirty="0">
                <a:solidFill>
                  <a:srgbClr val="C00000"/>
                </a:solidFill>
                <a:latin typeface="Gill Sans MT"/>
                <a:cs typeface="Gill Sans MT"/>
              </a:rPr>
              <a:t>del</a:t>
            </a:r>
            <a:r>
              <a:rPr sz="1800" spc="-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Gill Sans MT"/>
                <a:cs typeface="Gill Sans MT"/>
              </a:rPr>
              <a:t>final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374" y="3304794"/>
            <a:ext cx="9463405" cy="1337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Gill Sans MT"/>
                <a:cs typeface="Gill Sans MT"/>
              </a:rPr>
              <a:t>Se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escribirá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texto</a:t>
            </a:r>
            <a:r>
              <a:rPr sz="1800" spc="2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breve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analizando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y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explicando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lo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aprendido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durante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el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curso,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tomando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como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base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las </a:t>
            </a:r>
            <a:r>
              <a:rPr sz="1800" spc="-49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diferencias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entre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las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correcciones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efectuadas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en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septiembre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y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en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diciembre.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Gill Sans MT"/>
              <a:cs typeface="Gill Sans MT"/>
            </a:endParaRPr>
          </a:p>
          <a:p>
            <a:pPr marL="1788160" indent="-287020">
              <a:lnSpc>
                <a:spcPct val="100000"/>
              </a:lnSpc>
              <a:buFont typeface="Arial"/>
              <a:buChar char="•"/>
              <a:tabLst>
                <a:tab pos="1788160" algn="l"/>
                <a:tab pos="1788795" algn="l"/>
              </a:tabLst>
            </a:pPr>
            <a:r>
              <a:rPr sz="1800" spc="-45" dirty="0">
                <a:latin typeface="Gill Sans MT"/>
                <a:cs typeface="Gill Sans MT"/>
              </a:rPr>
              <a:t>Extensión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máxima: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una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hoja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por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una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cara.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Puede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ser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menos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70" dirty="0">
                <a:latin typeface="Gill Sans MT"/>
                <a:cs typeface="Gill Sans MT"/>
              </a:rPr>
              <a:t>si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se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considera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necesario.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00709"/>
            <a:ext cx="1500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Trabajo</a:t>
            </a:r>
            <a:r>
              <a:rPr sz="1600" spc="-3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individual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7342" y="2212650"/>
            <a:ext cx="4965700" cy="195897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11887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solidFill>
                  <a:srgbClr val="D1282D"/>
                </a:solidFill>
                <a:latin typeface="Gill Sans MT"/>
                <a:cs typeface="Gill Sans MT"/>
              </a:rPr>
              <a:t>Ortografía</a:t>
            </a:r>
            <a:r>
              <a:rPr sz="2400" spc="-3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D1282D"/>
                </a:solidFill>
                <a:latin typeface="Gill Sans MT"/>
                <a:cs typeface="Gill Sans MT"/>
              </a:rPr>
              <a:t>y</a:t>
            </a:r>
            <a:r>
              <a:rPr sz="2400" spc="-1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D1282D"/>
                </a:solidFill>
                <a:latin typeface="Gill Sans MT"/>
                <a:cs typeface="Gill Sans MT"/>
              </a:rPr>
              <a:t>estilo</a:t>
            </a:r>
            <a:endParaRPr sz="2400">
              <a:latin typeface="Gill Sans MT"/>
              <a:cs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1025"/>
              </a:spcBef>
              <a:buClr>
                <a:srgbClr val="D1282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Gill Sans MT"/>
                <a:cs typeface="Gill Sans MT"/>
              </a:rPr>
              <a:t>En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todas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las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pruebas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escritas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se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descontará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0,5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por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error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ortográfico.</a:t>
            </a:r>
            <a:endParaRPr sz="2000">
              <a:latin typeface="Gill Sans MT"/>
              <a:cs typeface="Gill Sans MT"/>
            </a:endParaRPr>
          </a:p>
          <a:p>
            <a:pPr marL="355600" marR="249554" indent="-342900">
              <a:lnSpc>
                <a:spcPct val="100000"/>
              </a:lnSpc>
              <a:spcBef>
                <a:spcPts val="495"/>
              </a:spcBef>
              <a:buClr>
                <a:srgbClr val="D1282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Gill Sans MT"/>
                <a:cs typeface="Gill Sans MT"/>
              </a:rPr>
              <a:t>Se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puede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80" dirty="0">
                <a:latin typeface="Gill Sans MT"/>
                <a:cs typeface="Gill Sans MT"/>
              </a:rPr>
              <a:t>restar,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además,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hasta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un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total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2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puntos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por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errores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puntuación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estilo.</a:t>
            </a:r>
            <a:endParaRPr sz="20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1451" y="2107692"/>
            <a:ext cx="2749296" cy="275081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1100709"/>
            <a:ext cx="909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Evaluación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32858"/>
            <a:ext cx="12192000" cy="925194"/>
            <a:chOff x="0" y="5932858"/>
            <a:chExt cx="12192000" cy="9251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32858"/>
              <a:ext cx="12191999" cy="9251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966460"/>
              <a:ext cx="12192000" cy="890269"/>
            </a:xfrm>
            <a:custGeom>
              <a:avLst/>
              <a:gdLst/>
              <a:ahLst/>
              <a:cxnLst/>
              <a:rect l="l" t="t" r="r" b="b"/>
              <a:pathLst>
                <a:path w="12192000" h="890270">
                  <a:moveTo>
                    <a:pt x="12192000" y="0"/>
                  </a:moveTo>
                  <a:lnTo>
                    <a:pt x="0" y="0"/>
                  </a:lnTo>
                  <a:lnTo>
                    <a:pt x="0" y="890015"/>
                  </a:lnTo>
                  <a:lnTo>
                    <a:pt x="12192000" y="8900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547" y="6367188"/>
              <a:ext cx="245745" cy="284480"/>
            </a:xfrm>
            <a:custGeom>
              <a:avLst/>
              <a:gdLst/>
              <a:ahLst/>
              <a:cxnLst/>
              <a:rect l="l" t="t" r="r" b="b"/>
              <a:pathLst>
                <a:path w="245744" h="284479">
                  <a:moveTo>
                    <a:pt x="245278" y="0"/>
                  </a:moveTo>
                  <a:lnTo>
                    <a:pt x="183635" y="0"/>
                  </a:lnTo>
                  <a:lnTo>
                    <a:pt x="183635" y="158978"/>
                  </a:lnTo>
                  <a:lnTo>
                    <a:pt x="180122" y="189165"/>
                  </a:lnTo>
                  <a:lnTo>
                    <a:pt x="168547" y="213346"/>
                  </a:lnTo>
                  <a:lnTo>
                    <a:pt x="147357" y="229406"/>
                  </a:lnTo>
                  <a:lnTo>
                    <a:pt x="114996" y="235229"/>
                  </a:lnTo>
                  <a:lnTo>
                    <a:pt x="92524" y="231663"/>
                  </a:lnTo>
                  <a:lnTo>
                    <a:pt x="75661" y="220122"/>
                  </a:lnTo>
                  <a:lnTo>
                    <a:pt x="65062" y="199341"/>
                  </a:lnTo>
                  <a:lnTo>
                    <a:pt x="61384" y="168056"/>
                  </a:lnTo>
                  <a:lnTo>
                    <a:pt x="61384" y="0"/>
                  </a:lnTo>
                  <a:lnTo>
                    <a:pt x="0" y="0"/>
                  </a:lnTo>
                  <a:lnTo>
                    <a:pt x="0" y="174022"/>
                  </a:lnTo>
                  <a:lnTo>
                    <a:pt x="6034" y="222058"/>
                  </a:lnTo>
                  <a:lnTo>
                    <a:pt x="24767" y="256430"/>
                  </a:lnTo>
                  <a:lnTo>
                    <a:pt x="57147" y="277088"/>
                  </a:lnTo>
                  <a:lnTo>
                    <a:pt x="104120" y="283985"/>
                  </a:lnTo>
                  <a:lnTo>
                    <a:pt x="127435" y="280666"/>
                  </a:lnTo>
                  <a:lnTo>
                    <a:pt x="149802" y="271245"/>
                  </a:lnTo>
                  <a:lnTo>
                    <a:pt x="169207" y="256523"/>
                  </a:lnTo>
                  <a:lnTo>
                    <a:pt x="183635" y="237303"/>
                  </a:lnTo>
                  <a:lnTo>
                    <a:pt x="184670" y="237303"/>
                  </a:lnTo>
                  <a:lnTo>
                    <a:pt x="184670" y="276464"/>
                  </a:lnTo>
                  <a:lnTo>
                    <a:pt x="245278" y="276464"/>
                  </a:lnTo>
                  <a:lnTo>
                    <a:pt x="24527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289" y="6290160"/>
              <a:ext cx="173990" cy="31115"/>
            </a:xfrm>
            <a:custGeom>
              <a:avLst/>
              <a:gdLst/>
              <a:ahLst/>
              <a:cxnLst/>
              <a:rect l="l" t="t" r="r" b="b"/>
              <a:pathLst>
                <a:path w="173990" h="31114">
                  <a:moveTo>
                    <a:pt x="173791" y="0"/>
                  </a:moveTo>
                  <a:lnTo>
                    <a:pt x="0" y="0"/>
                  </a:lnTo>
                  <a:lnTo>
                    <a:pt x="0" y="30868"/>
                  </a:lnTo>
                  <a:lnTo>
                    <a:pt x="173791" y="30868"/>
                  </a:lnTo>
                  <a:lnTo>
                    <a:pt x="173791" y="0"/>
                  </a:lnTo>
                  <a:close/>
                </a:path>
              </a:pathLst>
            </a:custGeom>
            <a:solidFill>
              <a:srgbClr val="EB1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547" y="6137410"/>
              <a:ext cx="245278" cy="132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709" y="6367188"/>
              <a:ext cx="990939" cy="31251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1451" y="2107692"/>
            <a:ext cx="2749296" cy="27508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82032" y="1943537"/>
            <a:ext cx="5913755" cy="265811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R="421640" algn="ctr">
              <a:lnSpc>
                <a:spcPct val="100000"/>
              </a:lnSpc>
              <a:spcBef>
                <a:spcPts val="1540"/>
              </a:spcBef>
            </a:pPr>
            <a:r>
              <a:rPr sz="2800" spc="-10" dirty="0">
                <a:solidFill>
                  <a:srgbClr val="D1282D"/>
                </a:solidFill>
                <a:latin typeface="Gill Sans MT"/>
                <a:cs typeface="Gill Sans MT"/>
              </a:rPr>
              <a:t>Plagio</a:t>
            </a:r>
            <a:endParaRPr sz="2800">
              <a:latin typeface="Gill Sans MT"/>
              <a:cs typeface="Gill Sans MT"/>
            </a:endParaRPr>
          </a:p>
          <a:p>
            <a:pPr marL="355600" marR="108585" indent="-342900">
              <a:lnSpc>
                <a:spcPct val="100000"/>
              </a:lnSpc>
              <a:spcBef>
                <a:spcPts val="1040"/>
              </a:spcBef>
              <a:buClr>
                <a:srgbClr val="D1282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5" dirty="0">
                <a:latin typeface="Gill Sans MT"/>
                <a:cs typeface="Gill Sans MT"/>
              </a:rPr>
              <a:t>El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plagio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será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sancionado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en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la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nota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40" dirty="0">
                <a:latin typeface="Gill Sans MT"/>
                <a:cs typeface="Gill Sans MT"/>
              </a:rPr>
              <a:t>final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los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trabajos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entregados.</a:t>
            </a:r>
            <a:endParaRPr sz="2000">
              <a:latin typeface="Gill Sans MT"/>
              <a:cs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D1282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Gill Sans MT"/>
                <a:cs typeface="Gill Sans MT"/>
              </a:rPr>
              <a:t>En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este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sentido,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si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la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copia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literal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otros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documentos 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sin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su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referencia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se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corresponde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con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40" dirty="0">
                <a:latin typeface="Gill Sans MT"/>
                <a:cs typeface="Gill Sans MT"/>
              </a:rPr>
              <a:t>partes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importantes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del</a:t>
            </a:r>
            <a:r>
              <a:rPr sz="2000" spc="20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trabajo</a:t>
            </a:r>
            <a:r>
              <a:rPr sz="2000" spc="20" dirty="0">
                <a:latin typeface="Gill Sans MT"/>
                <a:cs typeface="Gill Sans MT"/>
              </a:rPr>
              <a:t> </a:t>
            </a:r>
            <a:r>
              <a:rPr sz="2000" spc="-40" dirty="0">
                <a:latin typeface="Gill Sans MT"/>
                <a:cs typeface="Gill Sans MT"/>
              </a:rPr>
              <a:t>y/o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supone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un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porcentaje</a:t>
            </a:r>
            <a:r>
              <a:rPr sz="2000" spc="20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notable</a:t>
            </a:r>
            <a:r>
              <a:rPr sz="2000" spc="3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del</a:t>
            </a:r>
            <a:r>
              <a:rPr sz="2000" spc="2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total 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elaboración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del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texto,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será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motivo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suspenso.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12" name="object 12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4500" y="1100709"/>
            <a:ext cx="909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Evaluación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174" y="2038857"/>
            <a:ext cx="6522084" cy="1656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Gill Sans MT"/>
                <a:cs typeface="Gill Sans MT"/>
              </a:rPr>
              <a:t>Se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valorará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positivamente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la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participación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en </a:t>
            </a:r>
            <a:r>
              <a:rPr sz="2000" spc="-20" dirty="0">
                <a:latin typeface="Gill Sans MT"/>
                <a:cs typeface="Gill Sans MT"/>
              </a:rPr>
              <a:t>clase.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6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solidFill>
                  <a:srgbClr val="D1282D"/>
                </a:solidFill>
                <a:latin typeface="Gill Sans MT"/>
                <a:cs typeface="Gill Sans MT"/>
              </a:rPr>
              <a:t>Tutorías</a:t>
            </a:r>
            <a:r>
              <a:rPr sz="2000" spc="-4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disponibles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para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aclarar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dudas,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revisar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bibliografía,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etc.</a:t>
            </a:r>
            <a:endParaRPr sz="2000">
              <a:latin typeface="Gill Sans MT"/>
              <a:cs typeface="Gill Sans MT"/>
            </a:endParaRPr>
          </a:p>
          <a:p>
            <a:pPr marL="812165" lvl="1" indent="-343535">
              <a:lnSpc>
                <a:spcPct val="100000"/>
              </a:lnSpc>
              <a:spcBef>
                <a:spcPts val="1070"/>
              </a:spcBef>
              <a:buClr>
                <a:srgbClr val="D1282D"/>
              </a:buClr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000" spc="-65" dirty="0">
                <a:latin typeface="Gill Sans MT"/>
                <a:cs typeface="Gill Sans MT"/>
              </a:rPr>
              <a:t>Petición: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65" dirty="0">
                <a:solidFill>
                  <a:srgbClr val="C00000"/>
                </a:solidFill>
                <a:latin typeface="Gill Sans MT"/>
                <a:cs typeface="Gill Sans MT"/>
                <a:hlinkClick r:id="rId2"/>
              </a:rPr>
              <a:t>macarena.gil@urjc.es</a:t>
            </a:r>
            <a:endParaRPr sz="2000">
              <a:latin typeface="Gill Sans MT"/>
              <a:cs typeface="Gill Sans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23376" y="2180844"/>
            <a:ext cx="2577083" cy="30500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1100709"/>
            <a:ext cx="909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Evaluación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Gill Sans MT"/>
                <a:cs typeface="Gill Sans M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35" dirty="0">
                <a:solidFill>
                  <a:srgbClr val="D1282D"/>
                </a:solidFill>
                <a:latin typeface="Gill Sans MT"/>
                <a:cs typeface="Gill Sans M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Gill Sans MT"/>
                <a:cs typeface="Gill Sans M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Gill Sans MT"/>
                <a:cs typeface="Gill Sans MT"/>
              </a:rPr>
              <a:t>asignatura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959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Bibliografía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5441" y="1624107"/>
            <a:ext cx="6074941" cy="423719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45463"/>
            <a:ext cx="9812020" cy="4563110"/>
            <a:chOff x="0" y="1045463"/>
            <a:chExt cx="9812020" cy="4563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7855" y="1045463"/>
              <a:ext cx="7153656" cy="45628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45463"/>
              <a:ext cx="5097780" cy="403860"/>
            </a:xfrm>
            <a:custGeom>
              <a:avLst/>
              <a:gdLst/>
              <a:ahLst/>
              <a:cxnLst/>
              <a:rect l="l" t="t" r="r" b="b"/>
              <a:pathLst>
                <a:path w="5097780" h="403859">
                  <a:moveTo>
                    <a:pt x="509778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5097780" y="403860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44500" y="1100709"/>
            <a:ext cx="959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Bibliografía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030" y="5029961"/>
            <a:ext cx="13938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Imagen</a:t>
            </a:r>
            <a:r>
              <a:rPr sz="1400" spc="-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extraída</a:t>
            </a:r>
            <a:r>
              <a:rPr sz="1400" spc="-6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de </a:t>
            </a:r>
            <a:r>
              <a:rPr sz="1400" spc="-37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ill Sans MT"/>
                <a:cs typeface="Gill Sans MT"/>
                <a:hlinkClick r:id="rId3"/>
              </a:rPr>
              <a:t>@RAEinforma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0380980" cy="361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Objetivos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Calibri"/>
              <a:cs typeface="Calibri"/>
            </a:endParaRPr>
          </a:p>
          <a:p>
            <a:pPr marL="932815" algn="just">
              <a:lnSpc>
                <a:spcPct val="100000"/>
              </a:lnSpc>
            </a:pPr>
            <a:r>
              <a:rPr sz="1800" spc="-45" dirty="0">
                <a:latin typeface="Gill Sans MT"/>
                <a:cs typeface="Gill Sans MT"/>
              </a:rPr>
              <a:t>Los</a:t>
            </a:r>
            <a:r>
              <a:rPr sz="1800" spc="26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objetivos</a:t>
            </a:r>
            <a:r>
              <a:rPr sz="1800" spc="254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de</a:t>
            </a:r>
            <a:r>
              <a:rPr sz="1800" spc="254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esta</a:t>
            </a:r>
            <a:r>
              <a:rPr sz="1800" spc="26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asignatura</a:t>
            </a:r>
            <a:r>
              <a:rPr sz="1800" spc="254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son</a:t>
            </a:r>
            <a:r>
              <a:rPr sz="1800" spc="254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reforzar</a:t>
            </a:r>
            <a:r>
              <a:rPr sz="1800" spc="26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los</a:t>
            </a:r>
            <a:r>
              <a:rPr sz="1800" spc="25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conocimientos</a:t>
            </a:r>
            <a:r>
              <a:rPr sz="1800" spc="265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sobre</a:t>
            </a:r>
            <a:r>
              <a:rPr sz="1800" spc="254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la</a:t>
            </a:r>
            <a:r>
              <a:rPr sz="1800" spc="270" dirty="0">
                <a:latin typeface="Gill Sans MT"/>
                <a:cs typeface="Gill Sans MT"/>
              </a:rPr>
              <a:t> </a:t>
            </a:r>
            <a:r>
              <a:rPr sz="1800" spc="-40" dirty="0">
                <a:latin typeface="Gill Sans MT"/>
                <a:cs typeface="Gill Sans MT"/>
              </a:rPr>
              <a:t>lengua</a:t>
            </a:r>
            <a:r>
              <a:rPr sz="1800" spc="25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española</a:t>
            </a:r>
            <a:r>
              <a:rPr sz="1800" spc="250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y</a:t>
            </a:r>
            <a:r>
              <a:rPr sz="1800" spc="24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asentar</a:t>
            </a:r>
            <a:r>
              <a:rPr sz="1800" spc="254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las</a:t>
            </a:r>
            <a:endParaRPr sz="1800">
              <a:latin typeface="Gill Sans MT"/>
              <a:cs typeface="Gill Sans MT"/>
            </a:endParaRPr>
          </a:p>
          <a:p>
            <a:pPr marL="932815" algn="just">
              <a:lnSpc>
                <a:spcPct val="100000"/>
              </a:lnSpc>
              <a:spcBef>
                <a:spcPts val="15"/>
              </a:spcBef>
            </a:pPr>
            <a:r>
              <a:rPr sz="1800" spc="-40" dirty="0">
                <a:latin typeface="Gill Sans MT"/>
                <a:cs typeface="Gill Sans MT"/>
              </a:rPr>
              <a:t>bases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para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poder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elaborar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textos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orales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y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escritos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acuerdo</a:t>
            </a:r>
            <a:r>
              <a:rPr sz="1800" spc="-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con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la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norma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culta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Gill Sans MT"/>
                <a:cs typeface="Gill Sans MT"/>
              </a:rPr>
              <a:t>del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español</a:t>
            </a:r>
            <a:r>
              <a:rPr sz="1800" spc="-15" dirty="0">
                <a:latin typeface="Gill Sans MT"/>
                <a:cs typeface="Gill Sans MT"/>
              </a:rPr>
              <a:t>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Gill Sans MT"/>
              <a:cs typeface="Gill Sans MT"/>
            </a:endParaRPr>
          </a:p>
          <a:p>
            <a:pPr marL="932815" marR="5715" algn="just">
              <a:lnSpc>
                <a:spcPct val="100000"/>
              </a:lnSpc>
            </a:pPr>
            <a:r>
              <a:rPr sz="1800" spc="-45" dirty="0">
                <a:latin typeface="Gill Sans MT"/>
                <a:cs typeface="Gill Sans MT"/>
              </a:rPr>
              <a:t>A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lo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55" dirty="0">
                <a:latin typeface="Gill Sans MT"/>
                <a:cs typeface="Gill Sans MT"/>
              </a:rPr>
              <a:t>largo</a:t>
            </a:r>
            <a:r>
              <a:rPr sz="1800" spc="-50" dirty="0">
                <a:latin typeface="Gill Sans MT"/>
                <a:cs typeface="Gill Sans MT"/>
              </a:rPr>
              <a:t> del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65" dirty="0">
                <a:latin typeface="Gill Sans MT"/>
                <a:cs typeface="Gill Sans MT"/>
              </a:rPr>
              <a:t>curso,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se</a:t>
            </a:r>
            <a:r>
              <a:rPr sz="1800" spc="-45" dirty="0">
                <a:latin typeface="Gill Sans MT"/>
                <a:cs typeface="Gill Sans MT"/>
              </a:rPr>
              <a:t> identificarán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60" dirty="0">
                <a:latin typeface="Gill Sans MT"/>
                <a:cs typeface="Gill Sans MT"/>
              </a:rPr>
              <a:t>los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principales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problemas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normativos</a:t>
            </a:r>
            <a:r>
              <a:rPr sz="1800" spc="-5" dirty="0">
                <a:latin typeface="Gill Sans MT"/>
                <a:cs typeface="Gill Sans MT"/>
              </a:rPr>
              <a:t> de</a:t>
            </a:r>
            <a:r>
              <a:rPr sz="1800" spc="49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la</a:t>
            </a:r>
            <a:r>
              <a:rPr sz="1800" spc="50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lengua</a:t>
            </a:r>
            <a:r>
              <a:rPr sz="1800" spc="49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española 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45" dirty="0">
                <a:latin typeface="Gill Sans MT"/>
                <a:cs typeface="Gill Sans MT"/>
              </a:rPr>
              <a:t>asociados </a:t>
            </a:r>
            <a:r>
              <a:rPr sz="1800" spc="-20" dirty="0">
                <a:latin typeface="Gill Sans MT"/>
                <a:cs typeface="Gill Sans MT"/>
              </a:rPr>
              <a:t>a </a:t>
            </a:r>
            <a:r>
              <a:rPr sz="1800" spc="-60" dirty="0">
                <a:latin typeface="Gill Sans MT"/>
                <a:cs typeface="Gill Sans MT"/>
              </a:rPr>
              <a:t>los </a:t>
            </a:r>
            <a:r>
              <a:rPr sz="1800" spc="-50" dirty="0">
                <a:latin typeface="Gill Sans MT"/>
                <a:cs typeface="Gill Sans MT"/>
              </a:rPr>
              <a:t>diferentes </a:t>
            </a:r>
            <a:r>
              <a:rPr sz="1800" spc="-55" dirty="0">
                <a:latin typeface="Gill Sans MT"/>
                <a:cs typeface="Gill Sans MT"/>
              </a:rPr>
              <a:t>niveles </a:t>
            </a:r>
            <a:r>
              <a:rPr sz="1800" spc="-30" dirty="0">
                <a:latin typeface="Gill Sans MT"/>
                <a:cs typeface="Gill Sans MT"/>
              </a:rPr>
              <a:t>de </a:t>
            </a:r>
            <a:r>
              <a:rPr sz="1800" spc="-50" dirty="0">
                <a:latin typeface="Gill Sans MT"/>
                <a:cs typeface="Gill Sans MT"/>
              </a:rPr>
              <a:t>análisis </a:t>
            </a:r>
            <a:r>
              <a:rPr sz="1800" spc="-60" dirty="0">
                <a:latin typeface="Gill Sans MT"/>
                <a:cs typeface="Gill Sans MT"/>
              </a:rPr>
              <a:t>lingüístico; </a:t>
            </a:r>
            <a:r>
              <a:rPr sz="1800" spc="-55" dirty="0">
                <a:latin typeface="Gill Sans MT"/>
                <a:cs typeface="Gill Sans MT"/>
              </a:rPr>
              <a:t>asimismo, </a:t>
            </a:r>
            <a:r>
              <a:rPr sz="1800" spc="-50" dirty="0">
                <a:latin typeface="Gill Sans MT"/>
                <a:cs typeface="Gill Sans MT"/>
              </a:rPr>
              <a:t>se </a:t>
            </a:r>
            <a:r>
              <a:rPr sz="1800" spc="-45" dirty="0">
                <a:latin typeface="Gill Sans MT"/>
                <a:cs typeface="Gill Sans MT"/>
              </a:rPr>
              <a:t>proporcionarán </a:t>
            </a:r>
            <a:r>
              <a:rPr sz="1800" spc="-55" dirty="0">
                <a:latin typeface="Gill Sans MT"/>
                <a:cs typeface="Gill Sans MT"/>
              </a:rPr>
              <a:t>las claves </a:t>
            </a:r>
            <a:r>
              <a:rPr sz="1800" spc="-30" dirty="0">
                <a:latin typeface="Gill Sans MT"/>
                <a:cs typeface="Gill Sans MT"/>
              </a:rPr>
              <a:t>para </a:t>
            </a:r>
            <a:r>
              <a:rPr sz="1800" spc="-50" dirty="0">
                <a:latin typeface="Gill Sans MT"/>
                <a:cs typeface="Gill Sans MT"/>
              </a:rPr>
              <a:t>la 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correcta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producción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de</a:t>
            </a:r>
            <a:r>
              <a:rPr sz="1800" dirty="0">
                <a:latin typeface="Gill Sans MT"/>
                <a:cs typeface="Gill Sans MT"/>
              </a:rPr>
              <a:t> textos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formales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y</a:t>
            </a:r>
            <a:r>
              <a:rPr sz="1800" spc="-10" dirty="0">
                <a:latin typeface="Gill Sans MT"/>
                <a:cs typeface="Gill Sans MT"/>
              </a:rPr>
              <a:t> académicos.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Gill Sans MT"/>
              <a:cs typeface="Gill Sans MT"/>
            </a:endParaRPr>
          </a:p>
          <a:p>
            <a:pPr marL="932815" marR="5080" algn="just">
              <a:lnSpc>
                <a:spcPct val="101400"/>
              </a:lnSpc>
              <a:spcBef>
                <a:spcPts val="5"/>
              </a:spcBef>
            </a:pPr>
            <a:r>
              <a:rPr sz="1800" spc="-35" dirty="0">
                <a:latin typeface="Gill Sans MT"/>
                <a:cs typeface="Gill Sans MT"/>
              </a:rPr>
              <a:t>Se </a:t>
            </a:r>
            <a:r>
              <a:rPr sz="1800" spc="-40" dirty="0">
                <a:latin typeface="Gill Sans MT"/>
                <a:cs typeface="Gill Sans MT"/>
              </a:rPr>
              <a:t>pretende </a:t>
            </a:r>
            <a:r>
              <a:rPr sz="1800" spc="-70" dirty="0">
                <a:latin typeface="Gill Sans MT"/>
                <a:cs typeface="Gill Sans MT"/>
              </a:rPr>
              <a:t>contribuir, </a:t>
            </a:r>
            <a:r>
              <a:rPr sz="1800" spc="-30" dirty="0">
                <a:latin typeface="Gill Sans MT"/>
                <a:cs typeface="Gill Sans MT"/>
              </a:rPr>
              <a:t>de </a:t>
            </a:r>
            <a:r>
              <a:rPr sz="1800" spc="-40" dirty="0">
                <a:latin typeface="Gill Sans MT"/>
                <a:cs typeface="Gill Sans MT"/>
              </a:rPr>
              <a:t>esta </a:t>
            </a:r>
            <a:r>
              <a:rPr sz="1800" spc="-45" dirty="0">
                <a:latin typeface="Gill Sans MT"/>
                <a:cs typeface="Gill Sans MT"/>
              </a:rPr>
              <a:t>forma, </a:t>
            </a:r>
            <a:r>
              <a:rPr sz="1800" spc="-20" dirty="0">
                <a:latin typeface="Gill Sans MT"/>
                <a:cs typeface="Gill Sans MT"/>
              </a:rPr>
              <a:t>a </a:t>
            </a:r>
            <a:r>
              <a:rPr sz="1800" spc="-55" dirty="0">
                <a:latin typeface="Gill Sans MT"/>
                <a:cs typeface="Gill Sans MT"/>
              </a:rPr>
              <a:t>la </a:t>
            </a:r>
            <a:r>
              <a:rPr sz="1800" spc="-60" dirty="0">
                <a:latin typeface="Gill Sans MT"/>
                <a:cs typeface="Gill Sans MT"/>
              </a:rPr>
              <a:t>corrección </a:t>
            </a:r>
            <a:r>
              <a:rPr sz="1800" spc="-30" dirty="0">
                <a:latin typeface="Gill Sans MT"/>
                <a:cs typeface="Gill Sans MT"/>
              </a:rPr>
              <a:t>en </a:t>
            </a:r>
            <a:r>
              <a:rPr sz="1800" spc="-50" dirty="0">
                <a:latin typeface="Gill Sans MT"/>
                <a:cs typeface="Gill Sans MT"/>
              </a:rPr>
              <a:t>la expresión </a:t>
            </a:r>
            <a:r>
              <a:rPr sz="1800" spc="-55" dirty="0">
                <a:latin typeface="Gill Sans MT"/>
                <a:cs typeface="Gill Sans MT"/>
              </a:rPr>
              <a:t>escrita </a:t>
            </a:r>
            <a:r>
              <a:rPr sz="1800" spc="-35" dirty="0">
                <a:latin typeface="Gill Sans MT"/>
                <a:cs typeface="Gill Sans MT"/>
              </a:rPr>
              <a:t>y </a:t>
            </a:r>
            <a:r>
              <a:rPr sz="1800" spc="-45" dirty="0">
                <a:latin typeface="Gill Sans MT"/>
                <a:cs typeface="Gill Sans MT"/>
              </a:rPr>
              <a:t>al </a:t>
            </a:r>
            <a:r>
              <a:rPr sz="1800" spc="-35" dirty="0">
                <a:latin typeface="Gill Sans MT"/>
                <a:cs typeface="Gill Sans MT"/>
              </a:rPr>
              <a:t>aumento </a:t>
            </a:r>
            <a:r>
              <a:rPr sz="1800" spc="-30" dirty="0">
                <a:latin typeface="Gill Sans MT"/>
                <a:cs typeface="Gill Sans MT"/>
              </a:rPr>
              <a:t>de </a:t>
            </a:r>
            <a:r>
              <a:rPr sz="1800" spc="-50" dirty="0">
                <a:latin typeface="Gill Sans MT"/>
                <a:cs typeface="Gill Sans MT"/>
              </a:rPr>
              <a:t>la </a:t>
            </a:r>
            <a:r>
              <a:rPr sz="1800" spc="-45" dirty="0">
                <a:latin typeface="Gill Sans MT"/>
                <a:cs typeface="Gill Sans MT"/>
              </a:rPr>
              <a:t>eficacia 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comunicativa </a:t>
            </a:r>
            <a:r>
              <a:rPr sz="1800" spc="-30" dirty="0">
                <a:latin typeface="Gill Sans MT"/>
                <a:cs typeface="Gill Sans MT"/>
              </a:rPr>
              <a:t>de </a:t>
            </a:r>
            <a:r>
              <a:rPr sz="1800" spc="-50" dirty="0">
                <a:latin typeface="Gill Sans MT"/>
                <a:cs typeface="Gill Sans MT"/>
              </a:rPr>
              <a:t>acuerdo </a:t>
            </a:r>
            <a:r>
              <a:rPr sz="1800" spc="-40" dirty="0">
                <a:latin typeface="Gill Sans MT"/>
                <a:cs typeface="Gill Sans MT"/>
              </a:rPr>
              <a:t>con </a:t>
            </a:r>
            <a:r>
              <a:rPr sz="1800" spc="-55" dirty="0">
                <a:latin typeface="Gill Sans MT"/>
                <a:cs typeface="Gill Sans MT"/>
              </a:rPr>
              <a:t>la </a:t>
            </a:r>
            <a:r>
              <a:rPr sz="1800" spc="-40" dirty="0">
                <a:latin typeface="Gill Sans MT"/>
                <a:cs typeface="Gill Sans MT"/>
              </a:rPr>
              <a:t>norma </a:t>
            </a:r>
            <a:r>
              <a:rPr sz="1800" spc="-55" dirty="0">
                <a:latin typeface="Gill Sans MT"/>
                <a:cs typeface="Gill Sans MT"/>
              </a:rPr>
              <a:t>lingüística </a:t>
            </a:r>
            <a:r>
              <a:rPr sz="1800" spc="-30" dirty="0">
                <a:latin typeface="Gill Sans MT"/>
                <a:cs typeface="Gill Sans MT"/>
              </a:rPr>
              <a:t>de </a:t>
            </a:r>
            <a:r>
              <a:rPr sz="1800" spc="-50" dirty="0">
                <a:latin typeface="Gill Sans MT"/>
                <a:cs typeface="Gill Sans MT"/>
              </a:rPr>
              <a:t>la </a:t>
            </a:r>
            <a:r>
              <a:rPr sz="1800" spc="-40" dirty="0">
                <a:latin typeface="Gill Sans MT"/>
                <a:cs typeface="Gill Sans MT"/>
              </a:rPr>
              <a:t>lengua española. </a:t>
            </a:r>
            <a:r>
              <a:rPr sz="1800" spc="-55" dirty="0">
                <a:latin typeface="Gill Sans MT"/>
                <a:cs typeface="Gill Sans MT"/>
              </a:rPr>
              <a:t>El carácter </a:t>
            </a:r>
            <a:r>
              <a:rPr sz="1800" spc="-30" dirty="0">
                <a:latin typeface="Gill Sans MT"/>
                <a:cs typeface="Gill Sans MT"/>
              </a:rPr>
              <a:t>de </a:t>
            </a:r>
            <a:r>
              <a:rPr sz="1800" spc="-50" dirty="0">
                <a:latin typeface="Gill Sans MT"/>
                <a:cs typeface="Gill Sans MT"/>
              </a:rPr>
              <a:t>la </a:t>
            </a:r>
            <a:r>
              <a:rPr sz="1800" spc="-45" dirty="0">
                <a:latin typeface="Gill Sans MT"/>
                <a:cs typeface="Gill Sans MT"/>
              </a:rPr>
              <a:t>asignatura </a:t>
            </a:r>
            <a:r>
              <a:rPr sz="1800" spc="-50" dirty="0">
                <a:latin typeface="Gill Sans MT"/>
                <a:cs typeface="Gill Sans MT"/>
              </a:rPr>
              <a:t>es 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teórico</a:t>
            </a:r>
            <a:r>
              <a:rPr sz="1800" spc="-1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C00000"/>
                </a:solidFill>
                <a:latin typeface="Gill Sans MT"/>
                <a:cs typeface="Gill Sans MT"/>
              </a:rPr>
              <a:t>y</a:t>
            </a:r>
            <a:r>
              <a:rPr sz="18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Gill Sans MT"/>
                <a:cs typeface="Gill Sans MT"/>
              </a:rPr>
              <a:t>práctico.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45463"/>
            <a:ext cx="10093960" cy="4765675"/>
            <a:chOff x="0" y="1045463"/>
            <a:chExt cx="10093960" cy="4765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0464" y="1048511"/>
              <a:ext cx="7142988" cy="4762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45463"/>
              <a:ext cx="5097780" cy="403860"/>
            </a:xfrm>
            <a:custGeom>
              <a:avLst/>
              <a:gdLst/>
              <a:ahLst/>
              <a:cxnLst/>
              <a:rect l="l" t="t" r="r" b="b"/>
              <a:pathLst>
                <a:path w="5097780" h="403859">
                  <a:moveTo>
                    <a:pt x="509778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5097780" y="403860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44500" y="1100709"/>
            <a:ext cx="959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Bibliografía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479" y="5291454"/>
            <a:ext cx="1871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Imagen</a:t>
            </a:r>
            <a:r>
              <a:rPr sz="14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extraída</a:t>
            </a:r>
            <a:r>
              <a:rPr sz="1400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400" spc="-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ill Sans MT"/>
                <a:cs typeface="Gill Sans MT"/>
                <a:hlinkClick r:id="rId3"/>
              </a:rPr>
              <a:t>rae.es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45463"/>
            <a:ext cx="7371715" cy="4765675"/>
            <a:chOff x="0" y="1045463"/>
            <a:chExt cx="7371715" cy="4765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9100" y="1048511"/>
              <a:ext cx="3142488" cy="4762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45463"/>
              <a:ext cx="5097780" cy="403860"/>
            </a:xfrm>
            <a:custGeom>
              <a:avLst/>
              <a:gdLst/>
              <a:ahLst/>
              <a:cxnLst/>
              <a:rect l="l" t="t" r="r" b="b"/>
              <a:pathLst>
                <a:path w="5097780" h="403859">
                  <a:moveTo>
                    <a:pt x="5097780" y="0"/>
                  </a:moveTo>
                  <a:lnTo>
                    <a:pt x="0" y="0"/>
                  </a:lnTo>
                  <a:lnTo>
                    <a:pt x="0" y="403860"/>
                  </a:lnTo>
                  <a:lnTo>
                    <a:pt x="5097780" y="403860"/>
                  </a:lnTo>
                  <a:lnTo>
                    <a:pt x="509778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44500" y="1100709"/>
            <a:ext cx="959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Bibliografía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439" y="5449011"/>
            <a:ext cx="1871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Imagen</a:t>
            </a:r>
            <a:r>
              <a:rPr sz="1400" spc="-1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extraída</a:t>
            </a:r>
            <a:r>
              <a:rPr sz="1400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400" spc="-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ill Sans MT"/>
                <a:cs typeface="Gill Sans MT"/>
                <a:hlinkClick r:id="rId3"/>
              </a:rPr>
              <a:t>rae.es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7232" y="1551432"/>
            <a:ext cx="2769108" cy="42397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0132" y="1546860"/>
            <a:ext cx="2787396" cy="419212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1100709"/>
            <a:ext cx="959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Bibliografía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439" y="5449011"/>
            <a:ext cx="16186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Imágenes</a:t>
            </a:r>
            <a:r>
              <a:rPr sz="1400" spc="-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extraídas</a:t>
            </a:r>
            <a:r>
              <a:rPr sz="1400" spc="-5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de </a:t>
            </a:r>
            <a:r>
              <a:rPr sz="1400" spc="-37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ill Sans MT"/>
                <a:cs typeface="Gill Sans MT"/>
                <a:hlinkClick r:id="rId4"/>
              </a:rPr>
              <a:t>cervantes.es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5765" y="2562225"/>
            <a:ext cx="1219541" cy="1676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095" y="3019044"/>
            <a:ext cx="3133344" cy="8199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1100709"/>
            <a:ext cx="959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Bibliografía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5387466"/>
            <a:ext cx="17945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Imágenes extraídas de </a:t>
            </a:r>
            <a:r>
              <a:rPr sz="1400" spc="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ill Sans MT"/>
                <a:cs typeface="Gill Sans MT"/>
                <a:hlinkClick r:id="rId4"/>
              </a:rPr>
              <a:t>fundeu.es</a:t>
            </a:r>
            <a:r>
              <a:rPr sz="1400" spc="-50" dirty="0">
                <a:solidFill>
                  <a:srgbClr val="C00000"/>
                </a:solidFill>
                <a:latin typeface="Gill Sans MT"/>
                <a:cs typeface="Gill Sans MT"/>
                <a:hlinkClick r:id="rId4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y</a:t>
            </a:r>
            <a:r>
              <a:rPr sz="1400" spc="-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400" spc="-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ill Sans MT"/>
                <a:cs typeface="Gill Sans MT"/>
                <a:hlinkClick r:id="rId5"/>
              </a:rPr>
              <a:t>dle.rae.es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33064" y="1812417"/>
            <a:ext cx="6983095" cy="32258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814705">
              <a:lnSpc>
                <a:spcPts val="2390"/>
              </a:lnSpc>
              <a:spcBef>
                <a:spcPts val="190"/>
              </a:spcBef>
            </a:pPr>
            <a:r>
              <a:rPr sz="2000" spc="-35" dirty="0">
                <a:latin typeface="Gill Sans MT"/>
                <a:cs typeface="Gill Sans MT"/>
              </a:rPr>
              <a:t>Se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puede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encontrar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toda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información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relativa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a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la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guía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la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asignatura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los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siguientes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vídeos: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latin typeface="Gill Sans MT"/>
                <a:cs typeface="Gill Sans MT"/>
              </a:rPr>
              <a:t>«Guía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la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asignatura.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Temario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y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programación»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latin typeface="Gill Sans MT"/>
                <a:cs typeface="Gill Sans MT"/>
              </a:rPr>
              <a:t>«Guía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la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asignatura.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Evaluación»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latin typeface="Gill Sans MT"/>
                <a:cs typeface="Gill Sans MT"/>
              </a:rPr>
              <a:t>«Guía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de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la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asignatura.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Bibliografía»</a:t>
            </a:r>
            <a:endParaRPr sz="2000">
              <a:latin typeface="Gill Sans MT"/>
              <a:cs typeface="Gill Sans MT"/>
            </a:endParaRPr>
          </a:p>
          <a:p>
            <a:pPr marL="12700" marR="5080">
              <a:lnSpc>
                <a:spcPts val="2390"/>
              </a:lnSpc>
              <a:spcBef>
                <a:spcPts val="1300"/>
              </a:spcBef>
            </a:pPr>
            <a:r>
              <a:rPr sz="2000" spc="-60" dirty="0">
                <a:latin typeface="Gill Sans MT"/>
                <a:cs typeface="Gill Sans MT"/>
              </a:rPr>
              <a:t>Asimismo,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el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siguiente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vídeo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5" dirty="0">
                <a:latin typeface="Gill Sans MT"/>
                <a:cs typeface="Gill Sans MT"/>
              </a:rPr>
              <a:t>es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un</a:t>
            </a:r>
            <a:r>
              <a:rPr sz="2000" spc="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tutorial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que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puede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resultar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útil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para </a:t>
            </a:r>
            <a:r>
              <a:rPr sz="2000" spc="-540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preparar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el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ejercicio</a:t>
            </a:r>
            <a:r>
              <a:rPr sz="2000" dirty="0">
                <a:latin typeface="Gill Sans MT"/>
                <a:cs typeface="Gill Sans MT"/>
              </a:rPr>
              <a:t> 3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del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45" dirty="0">
                <a:latin typeface="Gill Sans MT"/>
                <a:cs typeface="Gill Sans MT"/>
              </a:rPr>
              <a:t>trabajo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60" dirty="0">
                <a:latin typeface="Gill Sans MT"/>
                <a:cs typeface="Gill Sans MT"/>
              </a:rPr>
              <a:t>individual: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0" dirty="0">
                <a:latin typeface="Gill Sans MT"/>
                <a:cs typeface="Gill Sans MT"/>
              </a:rPr>
              <a:t>«El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65" dirty="0">
                <a:latin typeface="Gill Sans MT"/>
                <a:cs typeface="Gill Sans MT"/>
              </a:rPr>
              <a:t>control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40" dirty="0">
                <a:latin typeface="Gill Sans MT"/>
                <a:cs typeface="Gill Sans MT"/>
              </a:rPr>
              <a:t>cambios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Word»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5487" y="1775447"/>
            <a:ext cx="2520950" cy="861694"/>
            <a:chOff x="475487" y="1775447"/>
            <a:chExt cx="2520950" cy="86169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33" y="1831695"/>
              <a:ext cx="2471972" cy="6402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1775447"/>
              <a:ext cx="1581912" cy="861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547" y="1862327"/>
              <a:ext cx="2375916" cy="5364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4548" y="1862327"/>
            <a:ext cx="2376170" cy="5365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265"/>
              </a:spcBef>
            </a:pPr>
            <a:r>
              <a:rPr sz="2800" spc="-80" dirty="0">
                <a:solidFill>
                  <a:srgbClr val="FFFFFF"/>
                </a:solidFill>
                <a:latin typeface="Gill Sans MT"/>
                <a:cs typeface="Gill Sans MT"/>
              </a:rPr>
              <a:t>Anexos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500" y="1100709"/>
            <a:ext cx="2260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Recursos</a:t>
            </a:r>
            <a:r>
              <a:rPr sz="1600" spc="-25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complementarios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708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Temario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1764792"/>
            <a:ext cx="1945386" cy="116966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05560" y="2050161"/>
            <a:ext cx="1383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ill Sans MT"/>
                <a:cs typeface="Gill Sans MT"/>
              </a:rPr>
              <a:t>Bloque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3122676"/>
            <a:ext cx="1945386" cy="11696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53744" y="3408121"/>
            <a:ext cx="14852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ill Sans MT"/>
                <a:cs typeface="Gill Sans MT"/>
              </a:rPr>
              <a:t>Bloque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II</a:t>
            </a:r>
            <a:endParaRPr sz="3200">
              <a:latin typeface="Gill Sans MT"/>
              <a:cs typeface="Gill Sans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03" y="4480559"/>
            <a:ext cx="1945386" cy="11696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03452" y="4766817"/>
            <a:ext cx="1586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ill Sans MT"/>
                <a:cs typeface="Gill Sans MT"/>
              </a:rPr>
              <a:t>Bloque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III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5397" y="2037333"/>
            <a:ext cx="57518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El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español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normat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40" dirty="0">
                <a:latin typeface="Gill Sans MT"/>
                <a:cs typeface="Gill Sans MT"/>
              </a:rPr>
              <a:t>v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: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 buen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uso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dirty="0">
                <a:latin typeface="Gill Sans MT"/>
                <a:cs typeface="Gill Sans MT"/>
              </a:rPr>
              <a:t>a </a:t>
            </a:r>
            <a:r>
              <a:rPr sz="2000" spc="-5" dirty="0">
                <a:latin typeface="Gill Sans MT"/>
                <a:cs typeface="Gill Sans MT"/>
              </a:rPr>
              <a:t>le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gua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ha</a:t>
            </a:r>
            <a:r>
              <a:rPr sz="2000" spc="5" dirty="0">
                <a:latin typeface="Gill Sans MT"/>
                <a:cs typeface="Gill Sans MT"/>
              </a:rPr>
              <a:t>b</a:t>
            </a:r>
            <a:r>
              <a:rPr sz="2000" spc="-5" dirty="0">
                <a:latin typeface="Gill Sans MT"/>
                <a:cs typeface="Gill Sans MT"/>
              </a:rPr>
              <a:t>lad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  escrita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5397" y="3372434"/>
            <a:ext cx="57232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Análisis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textos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orales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escritos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desde</a:t>
            </a:r>
            <a:r>
              <a:rPr sz="2000" spc="-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los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diferentes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Gill Sans MT"/>
                <a:cs typeface="Gill Sans MT"/>
              </a:rPr>
              <a:t>niveles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lingüísticos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5397" y="4770882"/>
            <a:ext cx="52774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Producción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5" dirty="0">
                <a:latin typeface="Gill Sans MT"/>
                <a:cs typeface="Gill Sans MT"/>
              </a:rPr>
              <a:t> expresión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 textos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orales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escritos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ill Sans MT"/>
                <a:cs typeface="Gill Sans MT"/>
              </a:rPr>
              <a:t>adecuados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registro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formal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ámbito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académico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708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Temario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1769364"/>
            <a:ext cx="1988058" cy="1195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25702" y="2067813"/>
            <a:ext cx="13830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ill Sans MT"/>
                <a:cs typeface="Gill Sans MT"/>
              </a:rPr>
              <a:t>Bloque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010" y="3346805"/>
            <a:ext cx="9095740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20000"/>
              </a:lnSpc>
              <a:spcBef>
                <a:spcPts val="100"/>
              </a:spcBef>
            </a:pPr>
            <a:r>
              <a:rPr sz="1400" spc="6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6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este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bloque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sentaremos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l </a:t>
            </a:r>
            <a:r>
              <a:rPr sz="1400" spc="40" dirty="0">
                <a:solidFill>
                  <a:srgbClr val="404040"/>
                </a:solidFill>
                <a:latin typeface="Gill Sans MT"/>
                <a:cs typeface="Gill Sans MT"/>
              </a:rPr>
              <a:t>as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C00000"/>
                </a:solidFill>
                <a:latin typeface="Gill Sans MT"/>
                <a:cs typeface="Gill Sans MT"/>
              </a:rPr>
              <a:t>bases</a:t>
            </a:r>
            <a:r>
              <a:rPr sz="1400" spc="1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C00000"/>
                </a:solidFill>
                <a:latin typeface="Gill Sans MT"/>
                <a:cs typeface="Gill Sans MT"/>
              </a:rPr>
              <a:t>necesarias 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para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entender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35" dirty="0">
                <a:solidFill>
                  <a:srgbClr val="404040"/>
                </a:solidFill>
                <a:latin typeface="Gill Sans MT"/>
                <a:cs typeface="Gill Sans MT"/>
              </a:rPr>
              <a:t>lo</a:t>
            </a:r>
            <a:r>
              <a:rPr sz="1400" spc="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que  </a:t>
            </a:r>
            <a:r>
              <a:rPr sz="1400" spc="-50" dirty="0">
                <a:solidFill>
                  <a:srgbClr val="404040"/>
                </a:solidFill>
                <a:latin typeface="Gill Sans MT"/>
                <a:cs typeface="Gill Sans MT"/>
              </a:rPr>
              <a:t>s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i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gnifica  hablar  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y</a:t>
            </a:r>
            <a:r>
              <a:rPr sz="1400" spc="3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escribir 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de </a:t>
            </a:r>
            <a:r>
              <a:rPr sz="1400" spc="-3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manera</a:t>
            </a:r>
            <a:r>
              <a:rPr sz="1400" spc="2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2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404040"/>
                </a:solidFill>
                <a:latin typeface="Gill Sans MT"/>
                <a:cs typeface="Gill Sans MT"/>
              </a:rPr>
              <a:t>f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caz,</a:t>
            </a:r>
            <a:r>
              <a:rPr sz="1400" spc="2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adecuada</a:t>
            </a:r>
            <a:r>
              <a:rPr sz="1400" spc="2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y</a:t>
            </a:r>
            <a:r>
              <a:rPr sz="1400" spc="2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correc</a:t>
            </a:r>
            <a:r>
              <a:rPr sz="1400" spc="-2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ta</a:t>
            </a:r>
            <a:r>
              <a:rPr sz="1400" spc="-2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  <a:p>
            <a:pPr marL="12700" marR="5080">
              <a:lnSpc>
                <a:spcPct val="120000"/>
              </a:lnSpc>
              <a:spcBef>
                <a:spcPts val="1200"/>
              </a:spcBef>
              <a:tabLst>
                <a:tab pos="902335" algn="l"/>
                <a:tab pos="1358265" algn="l"/>
                <a:tab pos="1680210" algn="l"/>
                <a:tab pos="1963420" algn="l"/>
                <a:tab pos="2667635" algn="l"/>
                <a:tab pos="2900680" algn="l"/>
                <a:tab pos="3661410" algn="l"/>
                <a:tab pos="4563745" algn="l"/>
                <a:tab pos="5410835" algn="l"/>
                <a:tab pos="5866765" algn="l"/>
                <a:tab pos="6158230" algn="l"/>
                <a:tab pos="7105650" algn="l"/>
                <a:tab pos="7820659" algn="l"/>
                <a:tab pos="8053705" algn="l"/>
                <a:tab pos="8337550" algn="l"/>
                <a:tab pos="8872855" algn="l"/>
              </a:tabLst>
            </a:pP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Veremos	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qué	</a:t>
            </a:r>
            <a:r>
              <a:rPr sz="1400" spc="35" dirty="0">
                <a:solidFill>
                  <a:srgbClr val="404040"/>
                </a:solidFill>
                <a:latin typeface="Gill Sans MT"/>
                <a:cs typeface="Gill Sans MT"/>
              </a:rPr>
              <a:t>es	la	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norma	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y	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cuándo	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conviene	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seguirla,	que	</a:t>
            </a:r>
            <a:r>
              <a:rPr sz="1400" spc="40" dirty="0">
                <a:solidFill>
                  <a:srgbClr val="404040"/>
                </a:solidFill>
                <a:latin typeface="Gill Sans MT"/>
                <a:cs typeface="Gill Sans MT"/>
              </a:rPr>
              <a:t>el	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contexto	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nfluye	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	</a:t>
            </a:r>
            <a:r>
              <a:rPr sz="1400" spc="35" dirty="0">
                <a:solidFill>
                  <a:srgbClr val="404040"/>
                </a:solidFill>
                <a:latin typeface="Gill Sans MT"/>
                <a:cs typeface="Gill Sans MT"/>
              </a:rPr>
              <a:t>la	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hora	</a:t>
            </a:r>
            <a:r>
              <a:rPr sz="1400" spc="50" dirty="0">
                <a:solidFill>
                  <a:srgbClr val="404040"/>
                </a:solidFill>
                <a:latin typeface="Gill Sans MT"/>
                <a:cs typeface="Gill Sans MT"/>
              </a:rPr>
              <a:t>de </a:t>
            </a:r>
            <a:r>
              <a:rPr sz="1400" spc="-3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comunicarnos</a:t>
            </a:r>
            <a:r>
              <a:rPr sz="1400" spc="26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y</a:t>
            </a:r>
            <a:r>
              <a:rPr sz="1400" spc="3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que</a:t>
            </a:r>
            <a:r>
              <a:rPr sz="1400" spc="3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podemos</a:t>
            </a:r>
            <a:r>
              <a:rPr sz="1400" spc="2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modificar</a:t>
            </a:r>
            <a:r>
              <a:rPr sz="1400" spc="2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nuestra</a:t>
            </a:r>
            <a:r>
              <a:rPr sz="1400" spc="2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forma</a:t>
            </a:r>
            <a:r>
              <a:rPr sz="1400" spc="2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400" spc="2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hablar</a:t>
            </a:r>
            <a:r>
              <a:rPr sz="1400" spc="2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para</a:t>
            </a:r>
            <a:r>
              <a:rPr sz="1400" spc="2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C00000"/>
                </a:solidFill>
                <a:latin typeface="Gill Sans MT"/>
                <a:cs typeface="Gill Sans MT"/>
              </a:rPr>
              <a:t>conseguir</a:t>
            </a:r>
            <a:r>
              <a:rPr sz="1400" spc="26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C00000"/>
                </a:solidFill>
                <a:latin typeface="Gill Sans MT"/>
                <a:cs typeface="Gill Sans MT"/>
              </a:rPr>
              <a:t>diferentes</a:t>
            </a:r>
            <a:r>
              <a:rPr sz="1400" spc="27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C00000"/>
                </a:solidFill>
                <a:latin typeface="Gill Sans MT"/>
                <a:cs typeface="Gill Sans MT"/>
              </a:rPr>
              <a:t>objetivos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  <a:p>
            <a:pPr marL="12700" marR="26034">
              <a:lnSpc>
                <a:spcPct val="120000"/>
              </a:lnSpc>
              <a:spcBef>
                <a:spcPts val="1200"/>
              </a:spcBef>
            </a:pP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Asimismo,</a:t>
            </a:r>
            <a:r>
              <a:rPr sz="1400" spc="4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explicaremos</a:t>
            </a:r>
            <a:r>
              <a:rPr sz="1400" spc="45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C00000"/>
                </a:solidFill>
                <a:latin typeface="Gill Sans MT"/>
                <a:cs typeface="Gill Sans MT"/>
              </a:rPr>
              <a:t>los</a:t>
            </a:r>
            <a:r>
              <a:rPr sz="1400" spc="459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C00000"/>
                </a:solidFill>
                <a:latin typeface="Gill Sans MT"/>
                <a:cs typeface="Gill Sans MT"/>
              </a:rPr>
              <a:t>rasgos</a:t>
            </a:r>
            <a:r>
              <a:rPr sz="1400" spc="47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1400" spc="-2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C00000"/>
                </a:solidFill>
                <a:latin typeface="Gill Sans MT"/>
                <a:cs typeface="Gill Sans MT"/>
              </a:rPr>
              <a:t>ingüísticos</a:t>
            </a:r>
            <a:r>
              <a:rPr sz="1400" spc="4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principales</a:t>
            </a:r>
            <a:r>
              <a:rPr sz="1400" spc="4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400" spc="4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404040"/>
                </a:solidFill>
                <a:latin typeface="Gill Sans MT"/>
                <a:cs typeface="Gill Sans MT"/>
              </a:rPr>
              <a:t>los</a:t>
            </a:r>
            <a:r>
              <a:rPr sz="1400" spc="46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2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-2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ferentes</a:t>
            </a:r>
            <a:r>
              <a:rPr sz="1400" spc="4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discursos</a:t>
            </a:r>
            <a:r>
              <a:rPr sz="1400" spc="4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y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400" spc="45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404040"/>
                </a:solidFill>
                <a:latin typeface="Gill Sans MT"/>
                <a:cs typeface="Gill Sans MT"/>
              </a:rPr>
              <a:t>los</a:t>
            </a:r>
            <a:r>
              <a:rPr sz="1400" spc="45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ipos </a:t>
            </a:r>
            <a:r>
              <a:rPr sz="1400" spc="-3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400" spc="2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texto</a:t>
            </a:r>
            <a:r>
              <a:rPr sz="1400" spc="2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que</a:t>
            </a:r>
            <a:r>
              <a:rPr sz="1400" spc="3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podemos</a:t>
            </a:r>
            <a:r>
              <a:rPr sz="1400" spc="2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404040"/>
                </a:solidFill>
                <a:latin typeface="Gill Sans MT"/>
                <a:cs typeface="Gill Sans MT"/>
              </a:rPr>
              <a:t>crear.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9334" y="2032254"/>
            <a:ext cx="57200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Análisis de textos </a:t>
            </a:r>
            <a:r>
              <a:rPr sz="2000" spc="-5" dirty="0">
                <a:latin typeface="Gill Sans MT"/>
                <a:cs typeface="Gill Sans MT"/>
              </a:rPr>
              <a:t>orales </a:t>
            </a:r>
            <a:r>
              <a:rPr sz="2000" dirty="0">
                <a:latin typeface="Gill Sans MT"/>
                <a:cs typeface="Gill Sans MT"/>
              </a:rPr>
              <a:t>y escritos </a:t>
            </a:r>
            <a:r>
              <a:rPr sz="2000" spc="-5" dirty="0">
                <a:latin typeface="Gill Sans MT"/>
                <a:cs typeface="Gill Sans MT"/>
              </a:rPr>
              <a:t>desde los </a:t>
            </a:r>
            <a:r>
              <a:rPr sz="2000" spc="-10" dirty="0">
                <a:latin typeface="Gill Sans MT"/>
                <a:cs typeface="Gill Sans MT"/>
              </a:rPr>
              <a:t>diferentes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niveles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lingüísticos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708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Temario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1769364"/>
            <a:ext cx="1988058" cy="1195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73886" y="2067813"/>
            <a:ext cx="14846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ill Sans MT"/>
                <a:cs typeface="Gill Sans MT"/>
              </a:rPr>
              <a:t>Bloque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II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5397" y="2037333"/>
            <a:ext cx="57518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El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español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normat</a:t>
            </a:r>
            <a:r>
              <a:rPr sz="2000" spc="-10" dirty="0">
                <a:latin typeface="Gill Sans MT"/>
                <a:cs typeface="Gill Sans MT"/>
              </a:rPr>
              <a:t>i</a:t>
            </a:r>
            <a:r>
              <a:rPr sz="2000" spc="-40" dirty="0">
                <a:latin typeface="Gill Sans MT"/>
                <a:cs typeface="Gill Sans MT"/>
              </a:rPr>
              <a:t>v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: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el buen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uso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l</a:t>
            </a:r>
            <a:r>
              <a:rPr sz="2000" dirty="0">
                <a:latin typeface="Gill Sans MT"/>
                <a:cs typeface="Gill Sans MT"/>
              </a:rPr>
              <a:t>a </a:t>
            </a:r>
            <a:r>
              <a:rPr sz="2000" spc="-5" dirty="0">
                <a:latin typeface="Gill Sans MT"/>
                <a:cs typeface="Gill Sans MT"/>
              </a:rPr>
              <a:t>le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gua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ha</a:t>
            </a:r>
            <a:r>
              <a:rPr sz="2000" spc="5" dirty="0">
                <a:latin typeface="Gill Sans MT"/>
                <a:cs typeface="Gill Sans MT"/>
              </a:rPr>
              <a:t>b</a:t>
            </a:r>
            <a:r>
              <a:rPr sz="2000" spc="-5" dirty="0">
                <a:latin typeface="Gill Sans MT"/>
                <a:cs typeface="Gill Sans MT"/>
              </a:rPr>
              <a:t>lad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  escrita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010" y="3461918"/>
            <a:ext cx="8785225" cy="154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200"/>
              </a:lnSpc>
              <a:spcBef>
                <a:spcPts val="100"/>
              </a:spcBef>
              <a:tabLst>
                <a:tab pos="358140" algn="l"/>
                <a:tab pos="865505" algn="l"/>
                <a:tab pos="1632585" algn="l"/>
                <a:tab pos="3019425" algn="l"/>
                <a:tab pos="3963035" algn="l"/>
                <a:tab pos="5273675" algn="l"/>
                <a:tab pos="5729605" algn="l"/>
                <a:tab pos="6000750" algn="l"/>
                <a:tab pos="6724650" algn="l"/>
                <a:tab pos="6939915" algn="l"/>
                <a:tab pos="7218680" algn="l"/>
                <a:tab pos="7665084" algn="l"/>
                <a:tab pos="8064500" algn="l"/>
              </a:tabLst>
            </a:pP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-3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40" dirty="0">
                <a:solidFill>
                  <a:srgbClr val="404040"/>
                </a:solidFill>
                <a:latin typeface="Gill Sans MT"/>
                <a:cs typeface="Gill Sans MT"/>
              </a:rPr>
              <a:t>b</a:t>
            </a:r>
            <a:r>
              <a:rPr sz="1600" spc="7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140" dirty="0">
                <a:solidFill>
                  <a:srgbClr val="404040"/>
                </a:solidFill>
                <a:latin typeface="Gill Sans MT"/>
                <a:cs typeface="Gill Sans MT"/>
              </a:rPr>
              <a:t>q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40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-6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16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3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-6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7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nado</a:t>
            </a:r>
            <a:r>
              <a:rPr sz="1600" spc="-6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2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spc="-5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20" dirty="0">
                <a:solidFill>
                  <a:srgbClr val="404040"/>
                </a:solidFill>
                <a:latin typeface="Gill Sans MT"/>
                <a:cs typeface="Gill Sans MT"/>
              </a:rPr>
              <a:t>no</a:t>
            </a:r>
            <a:r>
              <a:rPr sz="1600" spc="70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600" spc="-2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y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-3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-6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16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ñ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-75" dirty="0">
                <a:solidFill>
                  <a:srgbClr val="404040"/>
                </a:solidFill>
                <a:latin typeface="Gill Sans MT"/>
                <a:cs typeface="Gill Sans MT"/>
              </a:rPr>
              <a:t>l  </a:t>
            </a:r>
            <a:r>
              <a:rPr sz="1600" spc="90" dirty="0">
                <a:solidFill>
                  <a:srgbClr val="404040"/>
                </a:solidFill>
                <a:latin typeface="Gill Sans MT"/>
                <a:cs typeface="Gill Sans MT"/>
              </a:rPr>
              <a:t>organizados</a:t>
            </a:r>
            <a:r>
              <a:rPr sz="1600" spc="3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404040"/>
                </a:solidFill>
                <a:latin typeface="Gill Sans MT"/>
                <a:cs typeface="Gill Sans MT"/>
              </a:rPr>
              <a:t>según</a:t>
            </a:r>
            <a:r>
              <a:rPr sz="1600" spc="3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20" dirty="0">
                <a:solidFill>
                  <a:srgbClr val="404040"/>
                </a:solidFill>
                <a:latin typeface="Gill Sans MT"/>
                <a:cs typeface="Gill Sans MT"/>
              </a:rPr>
              <a:t>el</a:t>
            </a:r>
            <a:r>
              <a:rPr sz="16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100" dirty="0">
                <a:solidFill>
                  <a:srgbClr val="C00000"/>
                </a:solidFill>
                <a:latin typeface="Gill Sans MT"/>
                <a:cs typeface="Gill Sans MT"/>
              </a:rPr>
              <a:t>nivel</a:t>
            </a:r>
            <a:r>
              <a:rPr sz="1600" spc="3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600" spc="30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65" dirty="0">
                <a:solidFill>
                  <a:srgbClr val="C00000"/>
                </a:solidFill>
                <a:latin typeface="Gill Sans MT"/>
                <a:cs typeface="Gill Sans MT"/>
              </a:rPr>
              <a:t>la</a:t>
            </a:r>
            <a:r>
              <a:rPr sz="1600" spc="3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14" dirty="0">
                <a:solidFill>
                  <a:srgbClr val="C00000"/>
                </a:solidFill>
                <a:latin typeface="Gill Sans MT"/>
                <a:cs typeface="Gill Sans MT"/>
              </a:rPr>
              <a:t>lengua</a:t>
            </a:r>
            <a:r>
              <a:rPr sz="1600" spc="33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25" dirty="0">
                <a:solidFill>
                  <a:srgbClr val="404040"/>
                </a:solidFill>
                <a:latin typeface="Gill Sans MT"/>
                <a:cs typeface="Gill Sans MT"/>
              </a:rPr>
              <a:t>al</a:t>
            </a:r>
            <a:r>
              <a:rPr sz="1600" spc="3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Gill Sans MT"/>
                <a:cs typeface="Gill Sans MT"/>
              </a:rPr>
              <a:t>que</a:t>
            </a:r>
            <a:r>
              <a:rPr sz="1600" spc="3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404040"/>
                </a:solidFill>
                <a:latin typeface="Gill Sans MT"/>
                <a:cs typeface="Gill Sans MT"/>
              </a:rPr>
              <a:t>pertenecen.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95" dirty="0">
                <a:solidFill>
                  <a:srgbClr val="404040"/>
                </a:solidFill>
                <a:latin typeface="Gill Sans MT"/>
                <a:cs typeface="Gill Sans MT"/>
              </a:rPr>
              <a:t>Comprender</a:t>
            </a:r>
            <a:r>
              <a:rPr sz="1600" spc="5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50" dirty="0">
                <a:solidFill>
                  <a:srgbClr val="404040"/>
                </a:solidFill>
                <a:latin typeface="Gill Sans MT"/>
                <a:cs typeface="Gill Sans MT"/>
              </a:rPr>
              <a:t>los</a:t>
            </a:r>
            <a:r>
              <a:rPr sz="1600" spc="5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100" dirty="0">
                <a:solidFill>
                  <a:srgbClr val="404040"/>
                </a:solidFill>
                <a:latin typeface="Gill Sans MT"/>
                <a:cs typeface="Gill Sans MT"/>
              </a:rPr>
              <a:t>fenómenos</a:t>
            </a:r>
            <a:r>
              <a:rPr sz="1600" spc="54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tratados</a:t>
            </a:r>
            <a:r>
              <a:rPr sz="1600" spc="5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45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600" spc="5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65" dirty="0">
                <a:solidFill>
                  <a:srgbClr val="404040"/>
                </a:solidFill>
                <a:latin typeface="Gill Sans MT"/>
                <a:cs typeface="Gill Sans MT"/>
              </a:rPr>
              <a:t>este</a:t>
            </a:r>
            <a:r>
              <a:rPr sz="1600" spc="5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404040"/>
                </a:solidFill>
                <a:latin typeface="Gill Sans MT"/>
                <a:cs typeface="Gill Sans MT"/>
              </a:rPr>
              <a:t>bloque</a:t>
            </a:r>
            <a:r>
              <a:rPr sz="1600" spc="5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Gill Sans MT"/>
                <a:cs typeface="Gill Sans MT"/>
              </a:rPr>
              <a:t>servirá</a:t>
            </a:r>
            <a:r>
              <a:rPr sz="1600" spc="5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para</a:t>
            </a:r>
            <a:r>
              <a:rPr sz="1600" spc="52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125" dirty="0">
                <a:solidFill>
                  <a:srgbClr val="C00000"/>
                </a:solidFill>
                <a:latin typeface="Gill Sans MT"/>
                <a:cs typeface="Gill Sans MT"/>
              </a:rPr>
              <a:t>mejorar</a:t>
            </a:r>
            <a:r>
              <a:rPr sz="1600" spc="5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65" dirty="0">
                <a:solidFill>
                  <a:srgbClr val="C00000"/>
                </a:solidFill>
                <a:latin typeface="Gill Sans MT"/>
                <a:cs typeface="Gill Sans MT"/>
              </a:rPr>
              <a:t>la</a:t>
            </a:r>
            <a:r>
              <a:rPr sz="1600" spc="53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25" dirty="0">
                <a:solidFill>
                  <a:srgbClr val="C00000"/>
                </a:solidFill>
                <a:latin typeface="Gill Sans MT"/>
                <a:cs typeface="Gill Sans MT"/>
              </a:rPr>
              <a:t>expresión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spc="55" dirty="0">
                <a:solidFill>
                  <a:srgbClr val="404040"/>
                </a:solidFill>
                <a:latin typeface="Gill Sans MT"/>
                <a:cs typeface="Gill Sans MT"/>
              </a:rPr>
              <a:t>oral</a:t>
            </a:r>
            <a:r>
              <a:rPr sz="16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y</a:t>
            </a:r>
            <a:r>
              <a:rPr sz="1600" spc="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404040"/>
                </a:solidFill>
                <a:latin typeface="Gill Sans MT"/>
                <a:cs typeface="Gill Sans MT"/>
              </a:rPr>
              <a:t>escrita,</a:t>
            </a:r>
            <a:r>
              <a:rPr sz="1600" spc="3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45" dirty="0">
                <a:solidFill>
                  <a:srgbClr val="404040"/>
                </a:solidFill>
                <a:latin typeface="Gill Sans MT"/>
                <a:cs typeface="Gill Sans MT"/>
              </a:rPr>
              <a:t>así</a:t>
            </a:r>
            <a:r>
              <a:rPr sz="16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404040"/>
                </a:solidFill>
                <a:latin typeface="Gill Sans MT"/>
                <a:cs typeface="Gill Sans MT"/>
              </a:rPr>
              <a:t>como</a:t>
            </a:r>
            <a:r>
              <a:rPr sz="1600" spc="3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Gill Sans MT"/>
                <a:cs typeface="Gill Sans MT"/>
              </a:rPr>
              <a:t>para</a:t>
            </a:r>
            <a:r>
              <a:rPr sz="1600" spc="3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Gill Sans MT"/>
                <a:cs typeface="Gill Sans MT"/>
              </a:rPr>
              <a:t>conocer</a:t>
            </a:r>
            <a:r>
              <a:rPr sz="1600" spc="36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600" spc="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95" dirty="0">
                <a:solidFill>
                  <a:srgbClr val="404040"/>
                </a:solidFill>
                <a:latin typeface="Gill Sans MT"/>
                <a:cs typeface="Gill Sans MT"/>
              </a:rPr>
              <a:t>profundidad</a:t>
            </a:r>
            <a:r>
              <a:rPr sz="1600" spc="3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Gill Sans MT"/>
                <a:cs typeface="Gill Sans MT"/>
              </a:rPr>
              <a:t>la</a:t>
            </a:r>
            <a:r>
              <a:rPr sz="16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120" dirty="0">
                <a:solidFill>
                  <a:srgbClr val="C00000"/>
                </a:solidFill>
                <a:latin typeface="Gill Sans MT"/>
                <a:cs typeface="Gill Sans MT"/>
              </a:rPr>
              <a:t>variedad</a:t>
            </a:r>
            <a:r>
              <a:rPr sz="1600" spc="37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20" dirty="0">
                <a:solidFill>
                  <a:srgbClr val="C00000"/>
                </a:solidFill>
                <a:latin typeface="Gill Sans MT"/>
                <a:cs typeface="Gill Sans MT"/>
              </a:rPr>
              <a:t>estándar</a:t>
            </a:r>
            <a:r>
              <a:rPr sz="1600" spc="37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4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600" spc="3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Gill Sans MT"/>
                <a:cs typeface="Gill Sans MT"/>
              </a:rPr>
              <a:t>la</a:t>
            </a:r>
            <a:r>
              <a:rPr sz="16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404040"/>
                </a:solidFill>
                <a:latin typeface="Gill Sans MT"/>
                <a:cs typeface="Gill Sans MT"/>
              </a:rPr>
              <a:t>lengua.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708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Temario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019" y="1769364"/>
            <a:ext cx="1988058" cy="1195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23594" y="2067813"/>
            <a:ext cx="15862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ill Sans MT"/>
                <a:cs typeface="Gill Sans MT"/>
              </a:rPr>
              <a:t>Bloque</a:t>
            </a:r>
            <a:r>
              <a:rPr sz="3200" spc="-100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III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5397" y="2035301"/>
            <a:ext cx="52787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Gill Sans MT"/>
                <a:cs typeface="Gill Sans MT"/>
              </a:rPr>
              <a:t>Producción </a:t>
            </a:r>
            <a:r>
              <a:rPr sz="2000" dirty="0">
                <a:latin typeface="Gill Sans MT"/>
                <a:cs typeface="Gill Sans MT"/>
              </a:rPr>
              <a:t>y </a:t>
            </a:r>
            <a:r>
              <a:rPr sz="2000" spc="-5" dirty="0">
                <a:latin typeface="Gill Sans MT"/>
                <a:cs typeface="Gill Sans MT"/>
              </a:rPr>
              <a:t>expresión </a:t>
            </a:r>
            <a:r>
              <a:rPr sz="2000" dirty="0">
                <a:latin typeface="Gill Sans MT"/>
                <a:cs typeface="Gill Sans MT"/>
              </a:rPr>
              <a:t>de textos </a:t>
            </a:r>
            <a:r>
              <a:rPr sz="2000" spc="-5" dirty="0">
                <a:latin typeface="Gill Sans MT"/>
                <a:cs typeface="Gill Sans MT"/>
              </a:rPr>
              <a:t>orales </a:t>
            </a:r>
            <a:r>
              <a:rPr sz="2000" dirty="0">
                <a:latin typeface="Gill Sans MT"/>
                <a:cs typeface="Gill Sans MT"/>
              </a:rPr>
              <a:t>y escritos </a:t>
            </a:r>
            <a:r>
              <a:rPr sz="2000" spc="-5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adecuados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registro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formal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y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ámbito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académico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010" y="3553485"/>
            <a:ext cx="8786495" cy="154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tabLst>
                <a:tab pos="358140" algn="l"/>
                <a:tab pos="865505" algn="l"/>
                <a:tab pos="1631314" algn="l"/>
                <a:tab pos="3072765" algn="l"/>
                <a:tab pos="3420110" algn="l"/>
                <a:tab pos="4255770" algn="l"/>
                <a:tab pos="5220335" algn="l"/>
                <a:tab pos="5604510" algn="l"/>
                <a:tab pos="6249670" algn="l"/>
                <a:tab pos="7736840" algn="l"/>
                <a:tab pos="8265795" algn="l"/>
              </a:tabLst>
            </a:pP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-3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b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140" dirty="0">
                <a:solidFill>
                  <a:srgbClr val="404040"/>
                </a:solidFill>
                <a:latin typeface="Gill Sans MT"/>
                <a:cs typeface="Gill Sans MT"/>
              </a:rPr>
              <a:t>q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40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9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-85" dirty="0">
                <a:solidFill>
                  <a:srgbClr val="404040"/>
                </a:solidFill>
                <a:latin typeface="Gill Sans MT"/>
                <a:cs typeface="Gill Sans MT"/>
              </a:rPr>
              <a:t>,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40" dirty="0">
                <a:solidFill>
                  <a:srgbClr val="C00000"/>
                </a:solidFill>
                <a:latin typeface="Gill Sans MT"/>
                <a:cs typeface="Gill Sans MT"/>
              </a:rPr>
              <a:t>d</a:t>
            </a:r>
            <a:r>
              <a:rPr sz="1600" spc="-5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600" dirty="0">
                <a:solidFill>
                  <a:srgbClr val="C00000"/>
                </a:solidFill>
                <a:latin typeface="Gill Sans MT"/>
                <a:cs typeface="Gill Sans MT"/>
              </a:rPr>
              <a:t>	</a:t>
            </a:r>
            <a:r>
              <a:rPr sz="1600" spc="155" dirty="0">
                <a:solidFill>
                  <a:srgbClr val="C00000"/>
                </a:solidFill>
                <a:latin typeface="Gill Sans MT"/>
                <a:cs typeface="Gill Sans MT"/>
              </a:rPr>
              <a:t>m</a:t>
            </a:r>
            <a:r>
              <a:rPr sz="1600" spc="14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600" spc="145" dirty="0">
                <a:solidFill>
                  <a:srgbClr val="C00000"/>
                </a:solidFill>
                <a:latin typeface="Gill Sans MT"/>
                <a:cs typeface="Gill Sans MT"/>
              </a:rPr>
              <a:t>n</a:t>
            </a:r>
            <a:r>
              <a:rPr sz="1600" spc="15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600" spc="155" dirty="0">
                <a:solidFill>
                  <a:srgbClr val="C00000"/>
                </a:solidFill>
                <a:latin typeface="Gill Sans MT"/>
                <a:cs typeface="Gill Sans MT"/>
              </a:rPr>
              <a:t>r</a:t>
            </a:r>
            <a:r>
              <a:rPr sz="1600" spc="-5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600" dirty="0">
                <a:solidFill>
                  <a:srgbClr val="C00000"/>
                </a:solidFill>
                <a:latin typeface="Gill Sans MT"/>
                <a:cs typeface="Gill Sans MT"/>
              </a:rPr>
              <a:t>	</a:t>
            </a:r>
            <a:r>
              <a:rPr sz="1600" spc="155" dirty="0">
                <a:solidFill>
                  <a:srgbClr val="C00000"/>
                </a:solidFill>
                <a:latin typeface="Gill Sans MT"/>
                <a:cs typeface="Gill Sans MT"/>
              </a:rPr>
              <a:t>p</a:t>
            </a:r>
            <a:r>
              <a:rPr sz="1600" spc="150" dirty="0">
                <a:solidFill>
                  <a:srgbClr val="C00000"/>
                </a:solidFill>
                <a:latin typeface="Gill Sans MT"/>
                <a:cs typeface="Gill Sans MT"/>
              </a:rPr>
              <a:t>rá</a:t>
            </a:r>
            <a:r>
              <a:rPr sz="1600" spc="145" dirty="0">
                <a:solidFill>
                  <a:srgbClr val="C00000"/>
                </a:solidFill>
                <a:latin typeface="Gill Sans MT"/>
                <a:cs typeface="Gill Sans MT"/>
              </a:rPr>
              <a:t>cti</a:t>
            </a:r>
            <a:r>
              <a:rPr sz="1600" spc="130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1600" spc="160" dirty="0">
                <a:solidFill>
                  <a:srgbClr val="C00000"/>
                </a:solidFill>
                <a:latin typeface="Gill Sans MT"/>
                <a:cs typeface="Gill Sans MT"/>
              </a:rPr>
              <a:t>a</a:t>
            </a:r>
            <a:r>
              <a:rPr sz="1600" spc="-85" dirty="0">
                <a:solidFill>
                  <a:srgbClr val="404040"/>
                </a:solidFill>
                <a:latin typeface="Gill Sans MT"/>
                <a:cs typeface="Gill Sans MT"/>
              </a:rPr>
              <a:t>,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-6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6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9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-6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45" dirty="0">
                <a:solidFill>
                  <a:srgbClr val="404040"/>
                </a:solidFill>
                <a:latin typeface="Gill Sans MT"/>
                <a:cs typeface="Gill Sans MT"/>
              </a:rPr>
              <a:t>f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140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-6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6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spc="-2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4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spc="150" dirty="0">
                <a:solidFill>
                  <a:srgbClr val="404040"/>
                </a:solidFill>
                <a:latin typeface="Gill Sans MT"/>
                <a:cs typeface="Gill Sans MT"/>
              </a:rPr>
              <a:t>ea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r  </a:t>
            </a: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textos</a:t>
            </a:r>
            <a:r>
              <a:rPr sz="1600" spc="3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discursos</a:t>
            </a:r>
            <a:r>
              <a:rPr sz="1600" spc="3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formales,</a:t>
            </a:r>
            <a:r>
              <a:rPr sz="1600" spc="3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90" dirty="0">
                <a:solidFill>
                  <a:srgbClr val="404040"/>
                </a:solidFill>
                <a:latin typeface="Gill Sans MT"/>
                <a:cs typeface="Gill Sans MT"/>
              </a:rPr>
              <a:t>atendiendo</a:t>
            </a:r>
            <a:r>
              <a:rPr sz="1600" spc="3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3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Gill Sans MT"/>
                <a:cs typeface="Gill Sans MT"/>
              </a:rPr>
              <a:t>su</a:t>
            </a:r>
            <a:r>
              <a:rPr sz="16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404040"/>
                </a:solidFill>
                <a:latin typeface="Gill Sans MT"/>
                <a:cs typeface="Gill Sans MT"/>
              </a:rPr>
              <a:t>correcta</a:t>
            </a:r>
            <a:r>
              <a:rPr sz="1600" spc="3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organización,</a:t>
            </a:r>
            <a:r>
              <a:rPr sz="1600" spc="3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404040"/>
                </a:solidFill>
                <a:latin typeface="Gill Sans MT"/>
                <a:cs typeface="Gill Sans MT"/>
              </a:rPr>
              <a:t>redacción</a:t>
            </a:r>
            <a:r>
              <a:rPr sz="1600" spc="3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y</a:t>
            </a:r>
            <a:r>
              <a:rPr sz="16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-4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600" spc="-3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75" dirty="0">
                <a:solidFill>
                  <a:srgbClr val="404040"/>
                </a:solidFill>
                <a:latin typeface="Gill Sans MT"/>
                <a:cs typeface="Gill Sans MT"/>
              </a:rPr>
              <a:t>itación.</a:t>
            </a:r>
            <a:endParaRPr sz="1600">
              <a:latin typeface="Gill Sans MT"/>
              <a:cs typeface="Gill Sans MT"/>
            </a:endParaRPr>
          </a:p>
          <a:p>
            <a:pPr marL="12700" marR="5080">
              <a:lnSpc>
                <a:spcPct val="140100"/>
              </a:lnSpc>
              <a:spcBef>
                <a:spcPts val="1195"/>
              </a:spcBef>
              <a:tabLst>
                <a:tab pos="499745" algn="l"/>
                <a:tab pos="970915" algn="l"/>
                <a:tab pos="1605280" algn="l"/>
                <a:tab pos="1954530" algn="l"/>
                <a:tab pos="2708910" algn="l"/>
                <a:tab pos="3235960" algn="l"/>
                <a:tab pos="3775710" algn="l"/>
                <a:tab pos="4246880" algn="l"/>
                <a:tab pos="4601845" algn="l"/>
                <a:tab pos="5234305" algn="l"/>
                <a:tab pos="6029960" algn="l"/>
                <a:tab pos="6421755" algn="l"/>
                <a:tab pos="7480934" algn="l"/>
                <a:tab pos="8688070" algn="l"/>
              </a:tabLst>
            </a:pPr>
            <a:r>
              <a:rPr sz="1600" spc="100" dirty="0">
                <a:solidFill>
                  <a:srgbClr val="404040"/>
                </a:solidFill>
                <a:latin typeface="Gill Sans MT"/>
                <a:cs typeface="Gill Sans MT"/>
              </a:rPr>
              <a:t>H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y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40" dirty="0">
                <a:solidFill>
                  <a:srgbClr val="404040"/>
                </a:solidFill>
                <a:latin typeface="Gill Sans MT"/>
                <a:cs typeface="Gill Sans MT"/>
              </a:rPr>
              <a:t>q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9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-70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-3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spc="11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-2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55" dirty="0">
                <a:solidFill>
                  <a:srgbClr val="404040"/>
                </a:solidFill>
                <a:latin typeface="Gill Sans MT"/>
                <a:cs typeface="Gill Sans MT"/>
              </a:rPr>
              <a:t>q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-85" dirty="0">
                <a:solidFill>
                  <a:srgbClr val="404040"/>
                </a:solidFill>
                <a:latin typeface="Gill Sans MT"/>
                <a:cs typeface="Gill Sans MT"/>
              </a:rPr>
              <a:t>,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6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6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spc="-2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55" dirty="0">
                <a:solidFill>
                  <a:srgbClr val="404040"/>
                </a:solidFill>
                <a:latin typeface="Gill Sans MT"/>
                <a:cs typeface="Gill Sans MT"/>
              </a:rPr>
              <a:t>q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2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ex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600" spc="-3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600" spc="130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6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600" spc="-2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90" dirty="0">
                <a:solidFill>
                  <a:srgbClr val="404040"/>
                </a:solidFill>
                <a:latin typeface="Gill Sans MT"/>
                <a:cs typeface="Gill Sans MT"/>
              </a:rPr>
              <a:t>lo</a:t>
            </a:r>
            <a:r>
              <a:rPr sz="1600" spc="-5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600" spc="155" dirty="0">
                <a:solidFill>
                  <a:srgbClr val="404040"/>
                </a:solidFill>
                <a:latin typeface="Gill Sans MT"/>
                <a:cs typeface="Gill Sans MT"/>
              </a:rPr>
              <a:t>q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isit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-6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600" spc="114" dirty="0">
                <a:solidFill>
                  <a:srgbClr val="404040"/>
                </a:solidFill>
                <a:latin typeface="Gill Sans MT"/>
                <a:cs typeface="Gill Sans MT"/>
              </a:rPr>
              <a:t>é</a:t>
            </a:r>
            <a:r>
              <a:rPr sz="1600" spc="125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600" spc="85" dirty="0">
                <a:solidFill>
                  <a:srgbClr val="404040"/>
                </a:solidFill>
                <a:latin typeface="Gill Sans MT"/>
                <a:cs typeface="Gill Sans MT"/>
              </a:rPr>
              <a:t>ic</a:t>
            </a:r>
            <a:r>
              <a:rPr sz="1600" spc="10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600" spc="-6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600" dirty="0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sz="1600" spc="-25" dirty="0">
                <a:solidFill>
                  <a:srgbClr val="404040"/>
                </a:solidFill>
                <a:latin typeface="Gill Sans MT"/>
                <a:cs typeface="Gill Sans MT"/>
              </a:rPr>
              <a:t>y  </a:t>
            </a:r>
            <a:r>
              <a:rPr sz="1600" spc="80" dirty="0">
                <a:solidFill>
                  <a:srgbClr val="404040"/>
                </a:solidFill>
                <a:latin typeface="Gill Sans MT"/>
                <a:cs typeface="Gill Sans MT"/>
              </a:rPr>
              <a:t>formales,</a:t>
            </a:r>
            <a:r>
              <a:rPr sz="1600" spc="3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C00000"/>
                </a:solidFill>
                <a:latin typeface="Gill Sans MT"/>
                <a:cs typeface="Gill Sans MT"/>
              </a:rPr>
              <a:t>es</a:t>
            </a:r>
            <a:r>
              <a:rPr sz="1600" spc="30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25" dirty="0">
                <a:solidFill>
                  <a:srgbClr val="C00000"/>
                </a:solidFill>
                <a:latin typeface="Gill Sans MT"/>
                <a:cs typeface="Gill Sans MT"/>
              </a:rPr>
              <a:t>imprescindible</a:t>
            </a:r>
            <a:r>
              <a:rPr sz="1600" spc="39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14" dirty="0">
                <a:solidFill>
                  <a:srgbClr val="C00000"/>
                </a:solidFill>
                <a:latin typeface="Gill Sans MT"/>
                <a:cs typeface="Gill Sans MT"/>
              </a:rPr>
              <a:t>conocer</a:t>
            </a:r>
            <a:r>
              <a:rPr sz="1600" spc="3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C00000"/>
                </a:solidFill>
                <a:latin typeface="Gill Sans MT"/>
                <a:cs typeface="Gill Sans MT"/>
              </a:rPr>
              <a:t>en</a:t>
            </a:r>
            <a:r>
              <a:rPr sz="1600" spc="3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20" dirty="0">
                <a:solidFill>
                  <a:srgbClr val="C00000"/>
                </a:solidFill>
                <a:latin typeface="Gill Sans MT"/>
                <a:cs typeface="Gill Sans MT"/>
              </a:rPr>
              <a:t>profundidad</a:t>
            </a:r>
            <a:r>
              <a:rPr sz="1600" spc="3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65" dirty="0">
                <a:solidFill>
                  <a:srgbClr val="C00000"/>
                </a:solidFill>
                <a:latin typeface="Gill Sans MT"/>
                <a:cs typeface="Gill Sans MT"/>
              </a:rPr>
              <a:t>la</a:t>
            </a:r>
            <a:r>
              <a:rPr sz="1600" spc="33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20" dirty="0">
                <a:solidFill>
                  <a:srgbClr val="C00000"/>
                </a:solidFill>
                <a:latin typeface="Gill Sans MT"/>
                <a:cs typeface="Gill Sans MT"/>
              </a:rPr>
              <a:t>variedad</a:t>
            </a:r>
            <a:r>
              <a:rPr sz="1600" spc="37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20" dirty="0">
                <a:solidFill>
                  <a:srgbClr val="C00000"/>
                </a:solidFill>
                <a:latin typeface="Gill Sans MT"/>
                <a:cs typeface="Gill Sans MT"/>
              </a:rPr>
              <a:t>estándar</a:t>
            </a:r>
            <a:r>
              <a:rPr sz="1600" spc="37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C00000"/>
                </a:solidFill>
                <a:latin typeface="Gill Sans MT"/>
                <a:cs typeface="Gill Sans MT"/>
              </a:rPr>
              <a:t>de</a:t>
            </a:r>
            <a:r>
              <a:rPr sz="1600" spc="33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65" dirty="0">
                <a:solidFill>
                  <a:srgbClr val="C00000"/>
                </a:solidFill>
                <a:latin typeface="Gill Sans MT"/>
                <a:cs typeface="Gill Sans MT"/>
              </a:rPr>
              <a:t>la</a:t>
            </a:r>
            <a:r>
              <a:rPr sz="1600" spc="3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600" spc="120" dirty="0">
                <a:solidFill>
                  <a:srgbClr val="C00000"/>
                </a:solidFill>
                <a:latin typeface="Gill Sans MT"/>
                <a:cs typeface="Gill Sans MT"/>
              </a:rPr>
              <a:t>lengua.</a:t>
            </a:r>
            <a:endParaRPr sz="1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  <a:latin typeface="Gill Sans MT"/>
                <a:cs typeface="Gill Sans MT"/>
              </a:rPr>
              <a:t>Guía</a:t>
            </a:r>
            <a:r>
              <a:rPr sz="3600" spc="-14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35" dirty="0">
                <a:solidFill>
                  <a:srgbClr val="D1282D"/>
                </a:solidFill>
                <a:latin typeface="Gill Sans MT"/>
                <a:cs typeface="Gill Sans MT"/>
              </a:rPr>
              <a:t>de</a:t>
            </a:r>
            <a:r>
              <a:rPr sz="3600" spc="-140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30" dirty="0">
                <a:solidFill>
                  <a:srgbClr val="D1282D"/>
                </a:solidFill>
                <a:latin typeface="Gill Sans MT"/>
                <a:cs typeface="Gill Sans MT"/>
              </a:rPr>
              <a:t>la</a:t>
            </a:r>
            <a:r>
              <a:rPr sz="3600" spc="-145" dirty="0">
                <a:solidFill>
                  <a:srgbClr val="D1282D"/>
                </a:solidFill>
                <a:latin typeface="Gill Sans MT"/>
                <a:cs typeface="Gill Sans MT"/>
              </a:rPr>
              <a:t> </a:t>
            </a:r>
            <a:r>
              <a:rPr sz="3600" spc="-60" dirty="0">
                <a:solidFill>
                  <a:srgbClr val="D1282D"/>
                </a:solidFill>
                <a:latin typeface="Gill Sans MT"/>
                <a:cs typeface="Gill Sans MT"/>
              </a:rPr>
              <a:t>asignatura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708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Temario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1496" y="1609414"/>
            <a:ext cx="7109006" cy="4277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30" y="382015"/>
            <a:ext cx="3709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D1282D"/>
                </a:solidFill>
              </a:rPr>
              <a:t>Guía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35" dirty="0">
                <a:solidFill>
                  <a:srgbClr val="D1282D"/>
                </a:solidFill>
              </a:rPr>
              <a:t>de</a:t>
            </a:r>
            <a:r>
              <a:rPr sz="3600" spc="-140" dirty="0">
                <a:solidFill>
                  <a:srgbClr val="D1282D"/>
                </a:solidFill>
              </a:rPr>
              <a:t> </a:t>
            </a:r>
            <a:r>
              <a:rPr sz="3600" spc="-30" dirty="0">
                <a:solidFill>
                  <a:srgbClr val="D1282D"/>
                </a:solidFill>
              </a:rPr>
              <a:t>la</a:t>
            </a:r>
            <a:r>
              <a:rPr sz="3600" spc="-145" dirty="0">
                <a:solidFill>
                  <a:srgbClr val="D1282D"/>
                </a:solidFill>
              </a:rPr>
              <a:t> </a:t>
            </a:r>
            <a:r>
              <a:rPr sz="3600" spc="-60" dirty="0">
                <a:solidFill>
                  <a:srgbClr val="D1282D"/>
                </a:solidFill>
              </a:rPr>
              <a:t>asignatura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045463"/>
            <a:ext cx="5097780" cy="403860"/>
          </a:xfrm>
          <a:custGeom>
            <a:avLst/>
            <a:gdLst/>
            <a:ahLst/>
            <a:cxnLst/>
            <a:rect l="l" t="t" r="r" b="b"/>
            <a:pathLst>
              <a:path w="5097780" h="403859">
                <a:moveTo>
                  <a:pt x="5097780" y="0"/>
                </a:moveTo>
                <a:lnTo>
                  <a:pt x="0" y="0"/>
                </a:lnTo>
                <a:lnTo>
                  <a:pt x="0" y="403860"/>
                </a:lnTo>
                <a:lnTo>
                  <a:pt x="5097780" y="403860"/>
                </a:lnTo>
                <a:lnTo>
                  <a:pt x="50977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00709"/>
            <a:ext cx="1934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Cómo</a:t>
            </a:r>
            <a:r>
              <a:rPr sz="160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usar</a:t>
            </a:r>
            <a:r>
              <a:rPr sz="1600" spc="-25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1282D"/>
                </a:solidFill>
                <a:latin typeface="Calibri"/>
                <a:cs typeface="Calibri"/>
              </a:rPr>
              <a:t>los</a:t>
            </a:r>
            <a:r>
              <a:rPr sz="1600" dirty="0">
                <a:solidFill>
                  <a:srgbClr val="D128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1282D"/>
                </a:solidFill>
                <a:latin typeface="Calibri"/>
                <a:cs typeface="Calibri"/>
              </a:rPr>
              <a:t>recursos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61" y="1890237"/>
            <a:ext cx="5715000" cy="21717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65" dirty="0">
                <a:solidFill>
                  <a:srgbClr val="404040"/>
                </a:solidFill>
                <a:latin typeface="Gill Sans MT"/>
                <a:cs typeface="Gill Sans MT"/>
              </a:rPr>
              <a:t>Los</a:t>
            </a:r>
            <a:r>
              <a:rPr sz="14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apuntes</a:t>
            </a:r>
            <a:r>
              <a:rPr sz="1400" spc="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30" dirty="0">
                <a:solidFill>
                  <a:srgbClr val="404040"/>
                </a:solidFill>
                <a:latin typeface="Gill Sans MT"/>
                <a:cs typeface="Gill Sans MT"/>
              </a:rPr>
              <a:t>se</a:t>
            </a:r>
            <a:r>
              <a:rPr sz="1400" spc="3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suben*</a:t>
            </a:r>
            <a:r>
              <a:rPr sz="1400" spc="3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al</a:t>
            </a:r>
            <a:r>
              <a:rPr sz="14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C00000"/>
                </a:solidFill>
                <a:latin typeface="Gill Sans MT"/>
                <a:cs typeface="Gill Sans MT"/>
              </a:rPr>
              <a:t>Aula</a:t>
            </a:r>
            <a:r>
              <a:rPr sz="1400" spc="32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C00000"/>
                </a:solidFill>
                <a:latin typeface="Gill Sans MT"/>
                <a:cs typeface="Gill Sans MT"/>
              </a:rPr>
              <a:t>Virtual</a:t>
            </a:r>
            <a:r>
              <a:rPr sz="1400" spc="32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(</a:t>
            </a:r>
            <a:r>
              <a:rPr sz="1400" spc="-2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C00000"/>
                </a:solidFill>
                <a:latin typeface="Gill Sans MT"/>
                <a:cs typeface="Gill Sans MT"/>
              </a:rPr>
              <a:t>Contenidos)</a:t>
            </a:r>
            <a:r>
              <a:rPr sz="1400" spc="33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404040"/>
                </a:solidFill>
                <a:latin typeface="Gill Sans MT"/>
                <a:cs typeface="Gill Sans MT"/>
              </a:rPr>
              <a:t>al</a:t>
            </a:r>
            <a:r>
              <a:rPr sz="1400" spc="3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comenzar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1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60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4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-204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-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on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r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é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75" dirty="0">
                <a:solidFill>
                  <a:srgbClr val="404040"/>
                </a:solidFill>
                <a:latin typeface="Gill Sans MT"/>
                <a:cs typeface="Gill Sans MT"/>
              </a:rPr>
              <a:t>:</a:t>
            </a:r>
            <a:endParaRPr sz="1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Lista</a:t>
            </a:r>
            <a:r>
              <a:rPr sz="1400" spc="2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400" spc="27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contenidos</a:t>
            </a:r>
            <a:r>
              <a:rPr sz="1400" spc="2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que</a:t>
            </a:r>
            <a:r>
              <a:rPr sz="1400" spc="26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404040"/>
                </a:solidFill>
                <a:latin typeface="Gill Sans MT"/>
                <a:cs typeface="Gill Sans MT"/>
              </a:rPr>
              <a:t>se</a:t>
            </a:r>
            <a:r>
              <a:rPr sz="1400" spc="2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04040"/>
                </a:solidFill>
                <a:latin typeface="Gill Sans MT"/>
                <a:cs typeface="Gill Sans MT"/>
              </a:rPr>
              <a:t>verán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Gill Sans MT"/>
              <a:buAutoNum type="arabicPeriod"/>
            </a:pPr>
            <a:endParaRPr sz="13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85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400" spc="110" dirty="0">
                <a:solidFill>
                  <a:srgbClr val="404040"/>
                </a:solidFill>
                <a:latin typeface="Gill Sans MT"/>
                <a:cs typeface="Gill Sans MT"/>
              </a:rPr>
              <a:t>v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14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1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1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5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400" spc="135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400" spc="12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400" spc="95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400" spc="-20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4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35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400" spc="-2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-55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400" spc="-2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400" spc="10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4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endParaRPr sz="1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90" dirty="0">
                <a:solidFill>
                  <a:srgbClr val="404040"/>
                </a:solidFill>
                <a:latin typeface="Gill Sans MT"/>
                <a:cs typeface="Gill Sans MT"/>
              </a:rPr>
              <a:t>Recursos</a:t>
            </a:r>
            <a:r>
              <a:rPr sz="1400" spc="229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404040"/>
                </a:solidFill>
                <a:latin typeface="Gill Sans MT"/>
                <a:cs typeface="Gill Sans MT"/>
              </a:rPr>
              <a:t>adicionales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961" y="4601460"/>
            <a:ext cx="5736590" cy="46418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*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45" dirty="0">
                <a:solidFill>
                  <a:srgbClr val="404040"/>
                </a:solidFill>
                <a:latin typeface="Gill Sans MT"/>
                <a:cs typeface="Gill Sans MT"/>
              </a:rPr>
              <a:t>Se</a:t>
            </a:r>
            <a:r>
              <a:rPr sz="1200" spc="3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" dirty="0">
                <a:solidFill>
                  <a:srgbClr val="404040"/>
                </a:solidFill>
                <a:latin typeface="Gill Sans MT"/>
                <a:cs typeface="Gill Sans MT"/>
              </a:rPr>
              <a:t>p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ue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den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95" dirty="0">
                <a:solidFill>
                  <a:srgbClr val="404040"/>
                </a:solidFill>
                <a:latin typeface="Gill Sans MT"/>
                <a:cs typeface="Gill Sans MT"/>
              </a:rPr>
              <a:t>ncontrar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C00000"/>
                </a:solidFill>
                <a:latin typeface="Gill Sans MT"/>
                <a:cs typeface="Gill Sans MT"/>
              </a:rPr>
              <a:t>ap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C00000"/>
                </a:solidFill>
                <a:latin typeface="Gill Sans MT"/>
                <a:cs typeface="Gill Sans MT"/>
              </a:rPr>
              <a:t>un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65" dirty="0">
                <a:solidFill>
                  <a:srgbClr val="C00000"/>
                </a:solidFill>
                <a:latin typeface="Gill Sans MT"/>
                <a:cs typeface="Gill Sans MT"/>
              </a:rPr>
              <a:t>te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200" spc="3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c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70" dirty="0">
                <a:solidFill>
                  <a:srgbClr val="C00000"/>
                </a:solidFill>
                <a:latin typeface="Gill Sans MT"/>
                <a:cs typeface="Gill Sans MT"/>
              </a:rPr>
              <a:t>mp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l</a:t>
            </a:r>
            <a:r>
              <a:rPr sz="1200" spc="-19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t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o</a:t>
            </a:r>
            <a:r>
              <a:rPr sz="1200" spc="-18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C00000"/>
                </a:solidFill>
                <a:latin typeface="Gill Sans MT"/>
                <a:cs typeface="Gill Sans MT"/>
              </a:rPr>
              <a:t>s</a:t>
            </a:r>
            <a:r>
              <a:rPr sz="1200" spc="34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de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40" dirty="0">
                <a:solidFill>
                  <a:srgbClr val="404040"/>
                </a:solidFill>
                <a:latin typeface="Gill Sans MT"/>
                <a:cs typeface="Gill Sans MT"/>
              </a:rPr>
              <a:t>la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a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spc="-1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gna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75" dirty="0">
                <a:solidFill>
                  <a:srgbClr val="404040"/>
                </a:solidFill>
                <a:latin typeface="Gill Sans MT"/>
                <a:cs typeface="Gill Sans MT"/>
              </a:rPr>
              <a:t>tura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200" spc="3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5" dirty="0">
                <a:solidFill>
                  <a:srgbClr val="404040"/>
                </a:solidFill>
                <a:latin typeface="Gill Sans MT"/>
                <a:cs typeface="Gill Sans MT"/>
              </a:rPr>
              <a:t>PD</a:t>
            </a:r>
            <a:r>
              <a:rPr sz="1200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404040"/>
                </a:solidFill>
                <a:latin typeface="Gill Sans MT"/>
                <a:cs typeface="Gill Sans MT"/>
              </a:rPr>
              <a:t>F</a:t>
            </a:r>
            <a:r>
              <a:rPr sz="1200" spc="3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50" dirty="0">
                <a:solidFill>
                  <a:srgbClr val="404040"/>
                </a:solidFill>
                <a:latin typeface="Gill Sans MT"/>
                <a:cs typeface="Gill Sans MT"/>
              </a:rPr>
              <a:t>en</a:t>
            </a:r>
            <a:r>
              <a:rPr sz="12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C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00" dirty="0">
                <a:solidFill>
                  <a:srgbClr val="404040"/>
                </a:solidFill>
                <a:latin typeface="Gill Sans MT"/>
                <a:cs typeface="Gill Sans MT"/>
              </a:rPr>
              <a:t>t</a:t>
            </a:r>
            <a:r>
              <a:rPr sz="1200" spc="-25" dirty="0">
                <a:solidFill>
                  <a:srgbClr val="404040"/>
                </a:solidFill>
                <a:latin typeface="Gill Sans MT"/>
                <a:cs typeface="Gill Sans MT"/>
              </a:rPr>
              <a:t>e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n</a:t>
            </a:r>
            <a:r>
              <a:rPr sz="1200" spc="-19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r>
              <a:rPr sz="1200" spc="-1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spc="-40" dirty="0">
                <a:solidFill>
                  <a:srgbClr val="404040"/>
                </a:solidFill>
                <a:latin typeface="Gill Sans MT"/>
                <a:cs typeface="Gill Sans MT"/>
              </a:rPr>
              <a:t>s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80" dirty="0">
                <a:solidFill>
                  <a:srgbClr val="404040"/>
                </a:solidFill>
                <a:latin typeface="Gill Sans MT"/>
                <a:cs typeface="Gill Sans MT"/>
              </a:rPr>
              <a:t>&gt;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M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125" dirty="0">
                <a:solidFill>
                  <a:srgbClr val="404040"/>
                </a:solidFill>
                <a:latin typeface="Gill Sans MT"/>
                <a:cs typeface="Gill Sans MT"/>
              </a:rPr>
              <a:t>ó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d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Gill Sans MT"/>
                <a:cs typeface="Gill Sans MT"/>
              </a:rPr>
              <a:t>u</a:t>
            </a:r>
            <a:r>
              <a:rPr sz="1200" spc="-18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l</a:t>
            </a:r>
            <a:r>
              <a:rPr sz="1200" spc="-18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Gill Sans MT"/>
                <a:cs typeface="Gill Sans MT"/>
              </a:rPr>
              <a:t>o</a:t>
            </a:r>
            <a:r>
              <a:rPr sz="1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6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200" spc="-50" dirty="0">
                <a:solidFill>
                  <a:srgbClr val="404040"/>
                </a:solidFill>
                <a:latin typeface="Gill Sans MT"/>
                <a:cs typeface="Gill Sans MT"/>
              </a:rPr>
              <a:t>I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0128" y="2196083"/>
            <a:ext cx="4523232" cy="25831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2356</Words>
  <Application>Microsoft Office PowerPoint</Application>
  <PresentationFormat>Panorámica</PresentationFormat>
  <Paragraphs>434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Gill Sans MT</vt:lpstr>
      <vt:lpstr>Times New Roman</vt:lpstr>
      <vt:lpstr>Office Theme</vt:lpstr>
      <vt:lpstr>Norma y Uso del Español</vt:lpstr>
      <vt:lpstr>Presentación de PowerPoint</vt:lpstr>
      <vt:lpstr>Guía de la asignatura</vt:lpstr>
      <vt:lpstr>Guía de la asignatura</vt:lpstr>
      <vt:lpstr>Guía de la asignatura</vt:lpstr>
      <vt:lpstr>Guía de la asignatura</vt:lpstr>
      <vt:lpstr>Guía de la asignatura</vt:lpstr>
      <vt:lpstr>Presentación de PowerPoint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  <vt:lpstr>Presentación de PowerPoint</vt:lpstr>
      <vt:lpstr>Guía de la asignatura</vt:lpstr>
      <vt:lpstr>Guía de la asignatura</vt:lpstr>
      <vt:lpstr>Guía de la asignatura</vt:lpstr>
      <vt:lpstr>Guía de la asignatura</vt:lpstr>
      <vt:lpstr>Guía de la asignatura</vt:lpstr>
      <vt:lpstr>Guía de la asignatura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Macarena Gil de la Puerta</dc:creator>
  <cp:lastModifiedBy>Fernando Silva Sánchez</cp:lastModifiedBy>
  <cp:revision>1</cp:revision>
  <dcterms:created xsi:type="dcterms:W3CDTF">2022-09-28T10:35:42Z</dcterms:created>
  <dcterms:modified xsi:type="dcterms:W3CDTF">2022-09-28T10:36:06Z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2022-09-28T00:00:00Z</vt:filetime>
  </property>
</Properties>
</file>